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8" r:id="rId2"/>
  </p:sldMasterIdLst>
  <p:notesMasterIdLst>
    <p:notesMasterId r:id="rId46"/>
  </p:notesMasterIdLst>
  <p:handoutMasterIdLst>
    <p:handoutMasterId r:id="rId47"/>
  </p:handoutMasterIdLst>
  <p:sldIdLst>
    <p:sldId id="262" r:id="rId3"/>
    <p:sldId id="263" r:id="rId4"/>
    <p:sldId id="265" r:id="rId5"/>
    <p:sldId id="268" r:id="rId6"/>
    <p:sldId id="266" r:id="rId7"/>
    <p:sldId id="292" r:id="rId8"/>
    <p:sldId id="293" r:id="rId9"/>
    <p:sldId id="294" r:id="rId10"/>
    <p:sldId id="334" r:id="rId11"/>
    <p:sldId id="335" r:id="rId12"/>
    <p:sldId id="337" r:id="rId13"/>
    <p:sldId id="319" r:id="rId14"/>
    <p:sldId id="269" r:id="rId15"/>
    <p:sldId id="320" r:id="rId16"/>
    <p:sldId id="267" r:id="rId17"/>
    <p:sldId id="321" r:id="rId18"/>
    <p:sldId id="270" r:id="rId19"/>
    <p:sldId id="271" r:id="rId20"/>
    <p:sldId id="272" r:id="rId21"/>
    <p:sldId id="273" r:id="rId22"/>
    <p:sldId id="274" r:id="rId23"/>
    <p:sldId id="322" r:id="rId24"/>
    <p:sldId id="323" r:id="rId25"/>
    <p:sldId id="275" r:id="rId26"/>
    <p:sldId id="276" r:id="rId27"/>
    <p:sldId id="277" r:id="rId28"/>
    <p:sldId id="324" r:id="rId29"/>
    <p:sldId id="325" r:id="rId30"/>
    <p:sldId id="326" r:id="rId31"/>
    <p:sldId id="278" r:id="rId32"/>
    <p:sldId id="279" r:id="rId33"/>
    <p:sldId id="327" r:id="rId34"/>
    <p:sldId id="328" r:id="rId35"/>
    <p:sldId id="329" r:id="rId36"/>
    <p:sldId id="330" r:id="rId37"/>
    <p:sldId id="331" r:id="rId38"/>
    <p:sldId id="280" r:id="rId39"/>
    <p:sldId id="281" r:id="rId40"/>
    <p:sldId id="282" r:id="rId41"/>
    <p:sldId id="283" r:id="rId42"/>
    <p:sldId id="284" r:id="rId43"/>
    <p:sldId id="285" r:id="rId44"/>
    <p:sldId id="286" r:id="rId45"/>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linda Kocher" initials="MK" lastIdx="4" clrIdx="0"/>
  <p:cmAuthor id="1" name="Liat Fishman" initials="LF" lastIdx="3" clrIdx="1"/>
  <p:cmAuthor id="2" name="cvogeldu" initials="c" lastIdx="9"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061"/>
    <a:srgbClr val="B6C5D8"/>
    <a:srgbClr val="0071B9"/>
    <a:srgbClr val="9BBFBC"/>
    <a:srgbClr val="009B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Gitternetz">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0867" autoAdjust="0"/>
    <p:restoredTop sz="79314" autoAdjust="0"/>
  </p:normalViewPr>
  <p:slideViewPr>
    <p:cSldViewPr>
      <p:cViewPr>
        <p:scale>
          <a:sx n="75" d="100"/>
          <a:sy n="75" d="100"/>
        </p:scale>
        <p:origin x="-2664" y="-462"/>
      </p:cViewPr>
      <p:guideLst>
        <p:guide orient="horz" pos="459"/>
        <p:guide orient="horz" pos="4097"/>
        <p:guide orient="horz" pos="1434"/>
        <p:guide orient="horz" pos="3861"/>
        <p:guide pos="231"/>
        <p:guide pos="5547"/>
        <p:guide pos="2880"/>
        <p:guide pos="5304"/>
        <p:guide pos="2767"/>
        <p:guide pos="299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55B8550-8A4C-4509-A9FE-862C0E921A37}" type="datetimeFigureOut">
              <a:rPr lang="de-CH" smtClean="0"/>
              <a:pPr/>
              <a:t>18.06.2017</a:t>
            </a:fld>
            <a:endParaRPr lang="de-CH"/>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CH"/>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85EDA48-6694-49EC-B571-B7D8B1653F9D}" type="slidenum">
              <a:rPr lang="de-CH" smtClean="0"/>
              <a:pPr/>
              <a:t>‹Nr.›</a:t>
            </a:fld>
            <a:endParaRPr lang="de-CH"/>
          </a:p>
        </p:txBody>
      </p:sp>
    </p:spTree>
    <p:extLst>
      <p:ext uri="{BB962C8B-B14F-4D97-AF65-F5344CB8AC3E}">
        <p14:creationId xmlns:p14="http://schemas.microsoft.com/office/powerpoint/2010/main" val="31741013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4A1FCE-4CA3-4EFB-A06C-B9E651992A79}" type="datetimeFigureOut">
              <a:rPr lang="de-CH" smtClean="0"/>
              <a:pPr/>
              <a:t>18.06.2017</a:t>
            </a:fld>
            <a:endParaRPr lang="de-CH"/>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B5BAC9-FAD2-4512-8165-CA0494811BE3}" type="slidenum">
              <a:rPr lang="de-CH" smtClean="0"/>
              <a:pPr/>
              <a:t>‹Nr.›</a:t>
            </a:fld>
            <a:endParaRPr lang="de-CH"/>
          </a:p>
        </p:txBody>
      </p:sp>
    </p:spTree>
    <p:extLst>
      <p:ext uri="{BB962C8B-B14F-4D97-AF65-F5344CB8AC3E}">
        <p14:creationId xmlns:p14="http://schemas.microsoft.com/office/powerpoint/2010/main" val="2845329692"/>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CH" b="0" i="0" u="none" baseline="0" dirty="0" smtClean="0">
              <a:solidFill>
                <a:srgbClr val="C00000"/>
              </a:solidFill>
              <a:latin typeface="Arial" panose="020B0604020202020204" pitchFamily="34" charset="0"/>
              <a:cs typeface="Arial" panose="020B0604020202020204" pitchFamily="34" charset="0"/>
            </a:endParaRP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1</a:t>
            </a:fld>
            <a:endParaRPr lang="de-CH"/>
          </a:p>
        </p:txBody>
      </p:sp>
    </p:spTree>
    <p:extLst>
      <p:ext uri="{BB962C8B-B14F-4D97-AF65-F5344CB8AC3E}">
        <p14:creationId xmlns:p14="http://schemas.microsoft.com/office/powerpoint/2010/main" val="2924279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algn="l" rtl="0"/>
            <a:r>
              <a:rPr lang="fr-CH" sz="1200" b="1" i="0" u="none" baseline="0" dirty="0" smtClean="0">
                <a:latin typeface="Arial" panose="020B0604020202020204" pitchFamily="34" charset="0"/>
                <a:cs typeface="Arial" panose="020B0604020202020204" pitchFamily="34" charset="0"/>
              </a:rPr>
              <a:t>Guide d’entretien</a:t>
            </a:r>
          </a:p>
          <a:p>
            <a:pPr marL="0" marR="0" indent="0" algn="l" defTabSz="914400" rtl="0" eaLnBrk="1" fontAlgn="auto" latinLnBrk="0" hangingPunct="1">
              <a:lnSpc>
                <a:spcPct val="100000"/>
              </a:lnSpc>
              <a:spcBef>
                <a:spcPts val="0"/>
              </a:spcBef>
              <a:spcAft>
                <a:spcPts val="0"/>
              </a:spcAft>
              <a:buClrTx/>
              <a:buSzTx/>
              <a:buFontTx/>
              <a:buNone/>
              <a:tabLst/>
              <a:defRPr/>
            </a:pPr>
            <a:r>
              <a:rPr lang="fr-CH" sz="1200" b="0" i="0" u="none" baseline="0" dirty="0" smtClean="0">
                <a:latin typeface="Arial" panose="020B0604020202020204" pitchFamily="34" charset="0"/>
                <a:cs typeface="Arial" panose="020B0604020202020204" pitchFamily="34" charset="0"/>
              </a:rPr>
              <a:t>Un entretien structuré permet d’obtenir des informations aussi complètes que possible. On ne saurait se contenter de lire une liste de médicaments préétablie que le patient confirmerait passivement, car la probabilité d’erreurs et d’omissions serait alors élevée. Il faut au contraire donner au patient la possibilité d’expliquer lui-même quels médicaments il prend. L'entretien commence par des questions ouvertes, par exemple : «Quels médicaments </a:t>
            </a:r>
            <a:r>
              <a:rPr lang="fr-CH" sz="1200" b="0" i="0" u="none" baseline="0" dirty="0" err="1" smtClean="0">
                <a:latin typeface="Arial" panose="020B0604020202020204" pitchFamily="34" charset="0"/>
                <a:cs typeface="Arial" panose="020B0604020202020204" pitchFamily="34" charset="0"/>
              </a:rPr>
              <a:t>prenez-vous</a:t>
            </a:r>
            <a:r>
              <a:rPr lang="fr-CH" sz="1200" b="0" i="0" u="none" baseline="0" dirty="0" smtClean="0">
                <a:latin typeface="Arial" panose="020B0604020202020204" pitchFamily="34" charset="0"/>
                <a:cs typeface="Arial" panose="020B0604020202020204" pitchFamily="34" charset="0"/>
              </a:rPr>
              <a:t> régulièrement ?». </a:t>
            </a:r>
          </a:p>
          <a:p>
            <a:pPr marL="0" marR="0" indent="0" algn="l" defTabSz="914400" rtl="0" eaLnBrk="1" fontAlgn="auto" latinLnBrk="0" hangingPunct="1">
              <a:lnSpc>
                <a:spcPct val="100000"/>
              </a:lnSpc>
              <a:spcBef>
                <a:spcPts val="0"/>
              </a:spcBef>
              <a:spcAft>
                <a:spcPts val="0"/>
              </a:spcAft>
              <a:buClrTx/>
              <a:buSzTx/>
              <a:buFontTx/>
              <a:buNone/>
              <a:tabLst/>
              <a:defRPr/>
            </a:pPr>
            <a:endParaRPr lang="fr-CH" sz="1200" dirty="0" smtClean="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fr-CH" sz="1200" b="0" i="0" u="none" baseline="0" dirty="0" smtClean="0">
                <a:latin typeface="Arial" panose="020B0604020202020204" pitchFamily="34" charset="0"/>
                <a:cs typeface="Arial" panose="020B0604020202020204" pitchFamily="34" charset="0"/>
              </a:rPr>
              <a:t>Un guide d’entretien est utile pour n’oublier aucun élément important et pour recenser le plus systématiquement possible toutes les informations pertinentes. Couvrant tous les points fondamentaux qu’il convient d’aborder lors de la discussion avec le patient et/ou ses proches, y compris les médicaments et les préparations auxquels on ne pense généralement pas, il comporte, dans l’idéal, des propositions pour la formulation des questions. </a:t>
            </a:r>
          </a:p>
          <a:p>
            <a:pPr marL="0" marR="0" indent="0" algn="l" defTabSz="914400" rtl="0" eaLnBrk="1" fontAlgn="auto" latinLnBrk="0" hangingPunct="1">
              <a:lnSpc>
                <a:spcPct val="100000"/>
              </a:lnSpc>
              <a:spcBef>
                <a:spcPts val="0"/>
              </a:spcBef>
              <a:spcAft>
                <a:spcPts val="0"/>
              </a:spcAft>
              <a:buClrTx/>
              <a:buSzTx/>
              <a:buFontTx/>
              <a:buNone/>
              <a:tabLst/>
              <a:defRPr/>
            </a:pPr>
            <a:endParaRPr lang="fr-CH" sz="1200" dirty="0" smtClean="0">
              <a:latin typeface="Arial" panose="020B0604020202020204" pitchFamily="34" charset="0"/>
              <a:cs typeface="Arial" panose="020B0604020202020204" pitchFamily="34" charset="0"/>
            </a:endParaRPr>
          </a:p>
          <a:p>
            <a:pPr algn="l" rtl="0"/>
            <a:r>
              <a:rPr lang="fr-CH" sz="1400" b="0" i="0" u="none" baseline="0" dirty="0" smtClean="0">
                <a:latin typeface="Arial" panose="020B0604020202020204" pitchFamily="34" charset="0"/>
                <a:cs typeface="Arial" panose="020B0604020202020204" pitchFamily="34" charset="0"/>
              </a:rPr>
              <a:t>Au cours de l’entretien, les informations fournies par le patient ou ses proches sont comparées avec les données déjà recueillies, puis inscrites dans la documentation. Durant la discussion, il est important que le patient n’ait pas le sentiment d’être soumis à un interrogatoire. Les éventuelles divergences sont tirées au clair. </a:t>
            </a:r>
            <a:endParaRPr lang="fr-CH" sz="1200" i="0" strike="sngStrike" dirty="0" smtClean="0">
              <a:latin typeface="Arial" panose="020B0604020202020204" pitchFamily="34" charset="0"/>
              <a:cs typeface="Arial" panose="020B0604020202020204" pitchFamily="34" charset="0"/>
            </a:endParaRPr>
          </a:p>
          <a:p>
            <a:pPr algn="l" rtl="0"/>
            <a:r>
              <a:rPr lang="fr-CH" sz="1200" b="0" i="0" u="none" baseline="0" dirty="0" smtClean="0">
                <a:latin typeface="Arial" panose="020B0604020202020204" pitchFamily="34" charset="0"/>
                <a:cs typeface="Arial" panose="020B0604020202020204" pitchFamily="34" charset="0"/>
              </a:rPr>
              <a:t> </a:t>
            </a:r>
          </a:p>
          <a:p>
            <a:pPr algn="l" rtl="0"/>
            <a:r>
              <a:rPr lang="fr-CH" sz="1200" b="0" i="0" u="none" baseline="0" dirty="0" smtClean="0">
                <a:latin typeface="Arial" panose="020B0604020202020204" pitchFamily="34" charset="0"/>
                <a:cs typeface="Arial" panose="020B0604020202020204" pitchFamily="34" charset="0"/>
              </a:rPr>
              <a:t>Pour conclure, la personne qui réalise l’entretien posera des questions sur les éventuels médicaments et préparations qui auraient pu être oubliés. Elle se renseignera par exemple expressément sur les médicaments qui se présentent sous une forme galénique particulière (gouttes pour les yeux/les oreilles/le nez, inhalateurs, patchs, sprays, onguents, médicaments injectables, etc.).</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17</a:t>
            </a:fld>
            <a:endParaRPr lang="de-CH"/>
          </a:p>
        </p:txBody>
      </p:sp>
    </p:spTree>
    <p:extLst>
      <p:ext uri="{BB962C8B-B14F-4D97-AF65-F5344CB8AC3E}">
        <p14:creationId xmlns:p14="http://schemas.microsoft.com/office/powerpoint/2010/main" val="3168700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fr-CH" sz="1200" b="0" i="0" u="none" baseline="0" dirty="0" smtClean="0">
                <a:solidFill>
                  <a:schemeClr val="tx1"/>
                </a:solidFill>
                <a:latin typeface="Arial" panose="020B0604020202020204" pitchFamily="34" charset="0"/>
                <a:cs typeface="Arial" panose="020B0604020202020204" pitchFamily="34" charset="0"/>
              </a:rPr>
              <a:t>Il peut arriver que l’entretien avec le patient et/ou ses proches soit impossible ou difficile à réaliser pour diverses raisons.</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endParaRPr lang="fr-CH" sz="1200" dirty="0" smtClean="0">
              <a:solidFill>
                <a:schemeClr val="tx1"/>
              </a:solidFill>
              <a:latin typeface="Arial" panose="020B0604020202020204" pitchFamily="34" charset="0"/>
              <a:cs typeface="Arial" panose="020B0604020202020204" pitchFamily="34" charset="0"/>
            </a:endParaRPr>
          </a:p>
          <a:p>
            <a:pPr algn="l" rtl="0"/>
            <a:r>
              <a:rPr lang="fr-CH" sz="1200" b="0" i="0" u="sng" baseline="0" dirty="0" smtClean="0">
                <a:solidFill>
                  <a:schemeClr val="tx1"/>
                </a:solidFill>
                <a:latin typeface="Arial" panose="020B0604020202020204" pitchFamily="34" charset="0"/>
                <a:cs typeface="Arial" panose="020B0604020202020204" pitchFamily="34" charset="0"/>
              </a:rPr>
              <a:t>État médical</a:t>
            </a:r>
            <a:endParaRPr lang="fr-CH" sz="1200"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Suivant l’état dans lequel il se trouve, le patient n’est pas en mesure de fournir des renseignements ou ne peut le faire que de façon limitée (p. ex. lors de démence, de perte de connaissance, d’aphasie ou de maladie psychique). Dans pareil cas, il faut si possible associer les proches à l’entretien. Si ni le patient ni ses proches ne sont en mesure de donner des renseignements, il faudra chercher une autre source que l’entretien structuré pour réaliser la meilleure anamnèse médicamenteuse possible.</a:t>
            </a:r>
          </a:p>
          <a:p>
            <a:pPr algn="l" rtl="0"/>
            <a:endParaRPr lang="fr-CH" sz="1200" b="0" i="0" u="none" baseline="0" dirty="0" smtClean="0">
              <a:solidFill>
                <a:schemeClr val="tx1"/>
              </a:solidFill>
              <a:latin typeface="Arial" panose="020B0604020202020204" pitchFamily="34" charset="0"/>
              <a:cs typeface="Arial" panose="020B0604020202020204" pitchFamily="34" charset="0"/>
            </a:endParaRPr>
          </a:p>
          <a:p>
            <a:pPr algn="l" rtl="0"/>
            <a:r>
              <a:rPr lang="fr-CH" sz="1200" b="0" i="0" u="sng" baseline="0" dirty="0" smtClean="0">
                <a:latin typeface="Arial" panose="020B0604020202020204" pitchFamily="34" charset="0"/>
                <a:cs typeface="Arial" panose="020B0604020202020204" pitchFamily="34" charset="0"/>
              </a:rPr>
              <a:t>Barrières linguistiques </a:t>
            </a:r>
            <a:endParaRPr lang="fr-CH" sz="1200" b="0" dirty="0" smtClean="0">
              <a:latin typeface="Arial" panose="020B0604020202020204" pitchFamily="34" charset="0"/>
              <a:cs typeface="Arial" panose="020B0604020202020204" pitchFamily="34" charset="0"/>
            </a:endParaRPr>
          </a:p>
          <a:p>
            <a:pPr algn="l" rtl="0"/>
            <a:r>
              <a:rPr lang="fr-CH" sz="1200" b="0" i="0" u="none" baseline="0" dirty="0" smtClean="0">
                <a:latin typeface="Arial" panose="020B0604020202020204" pitchFamily="34" charset="0"/>
                <a:cs typeface="Arial" panose="020B0604020202020204" pitchFamily="34" charset="0"/>
              </a:rPr>
              <a:t>Pour réaliser un entretien avec un patient allophone, il faut faire appel à un interprète, de préférence professionnel. </a:t>
            </a:r>
            <a:endParaRPr lang="fr-CH" sz="1200" dirty="0" smtClean="0">
              <a:latin typeface="Arial" panose="020B0604020202020204" pitchFamily="34" charset="0"/>
              <a:cs typeface="Arial" panose="020B0604020202020204" pitchFamily="34" charset="0"/>
            </a:endParaRPr>
          </a:p>
          <a:p>
            <a:pPr algn="l" rtl="0"/>
            <a:endParaRPr lang="fr-CH" sz="1200" b="0" i="0" u="none" baseline="0" dirty="0" smtClean="0">
              <a:solidFill>
                <a:schemeClr val="tx1"/>
              </a:solidFill>
              <a:latin typeface="Arial" panose="020B0604020202020204" pitchFamily="34" charset="0"/>
              <a:cs typeface="Arial" panose="020B0604020202020204" pitchFamily="34" charset="0"/>
            </a:endParaRP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19</a:t>
            </a:fld>
            <a:endParaRPr lang="de-CH"/>
          </a:p>
        </p:txBody>
      </p:sp>
    </p:spTree>
    <p:extLst>
      <p:ext uri="{BB962C8B-B14F-4D97-AF65-F5344CB8AC3E}">
        <p14:creationId xmlns:p14="http://schemas.microsoft.com/office/powerpoint/2010/main" val="3621095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fr-CH" sz="1200" b="1" i="0" u="sng" baseline="0" dirty="0" smtClean="0">
                <a:solidFill>
                  <a:schemeClr val="tx1"/>
                </a:solidFill>
                <a:effectLst/>
                <a:latin typeface="Arial" panose="020B0604020202020204" pitchFamily="34" charset="0"/>
                <a:cs typeface="Arial" panose="020B0604020202020204" pitchFamily="34" charset="0"/>
              </a:rPr>
              <a:t>Étape 2 : Établissement/mise à jour de la prescription d’entrée</a:t>
            </a:r>
          </a:p>
          <a:p>
            <a:endParaRPr lang="fr-CH" sz="1200" b="1" u="sng" dirty="0" smtClean="0">
              <a:solidFill>
                <a:schemeClr val="tx1"/>
              </a:solidFill>
              <a:effectLst/>
              <a:latin typeface="Arial" panose="020B0604020202020204" pitchFamily="34" charset="0"/>
              <a:cs typeface="Arial" panose="020B0604020202020204" pitchFamily="34" charset="0"/>
            </a:endParaRPr>
          </a:p>
          <a:p>
            <a:pPr algn="l" rtl="0"/>
            <a:r>
              <a:rPr lang="fr-CH" sz="1200" b="0" i="1" u="none" baseline="0" dirty="0" smtClean="0">
                <a:solidFill>
                  <a:schemeClr val="tx1"/>
                </a:solidFill>
                <a:effectLst/>
                <a:latin typeface="Arial" panose="020B0604020202020204" pitchFamily="34" charset="0"/>
                <a:cs typeface="Arial" panose="020B0604020202020204" pitchFamily="34" charset="0"/>
              </a:rPr>
              <a:t>(Animation 1)</a:t>
            </a:r>
            <a:endParaRPr lang="fr-CH" sz="1200" b="0" i="1" u="none" dirty="0" smtClean="0">
              <a:solidFill>
                <a:schemeClr val="tx1"/>
              </a:solidFill>
              <a:effectLst/>
              <a:latin typeface="Arial" panose="020B0604020202020204" pitchFamily="34" charset="0"/>
              <a:cs typeface="Arial" panose="020B0604020202020204" pitchFamily="34" charset="0"/>
            </a:endParaRPr>
          </a:p>
          <a:p>
            <a:pPr algn="l" rtl="0"/>
            <a:r>
              <a:rPr lang="fr-CH" sz="1200" b="0" i="0" u="none" baseline="0" dirty="0" smtClean="0">
                <a:solidFill>
                  <a:schemeClr val="tx1"/>
                </a:solidFill>
                <a:effectLst/>
                <a:latin typeface="Arial" panose="020B0604020202020204" pitchFamily="34" charset="0"/>
                <a:cs typeface="Arial" panose="020B0604020202020204" pitchFamily="34" charset="0"/>
              </a:rPr>
              <a:t> </a:t>
            </a:r>
            <a:endParaRPr lang="fr-CH" sz="1200" dirty="0" smtClean="0">
              <a:solidFill>
                <a:schemeClr val="tx1"/>
              </a:solidFill>
              <a:effectLst/>
              <a:latin typeface="Arial" panose="020B0604020202020204" pitchFamily="34" charset="0"/>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Qui</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Médecin prescripteur</a:t>
            </a: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(Animations 2 et 3)</a:t>
            </a:r>
            <a:endParaRPr lang="fr-CH" sz="1200" i="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Comment</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lvl="0" algn="l" rtl="0"/>
            <a:r>
              <a:rPr lang="fr-CH" sz="1200" b="0" i="0" u="sng" kern="1200" baseline="0" dirty="0" smtClean="0">
                <a:solidFill>
                  <a:schemeClr val="tx1"/>
                </a:solidFill>
                <a:effectLst/>
                <a:latin typeface="Arial" panose="020B0604020202020204" pitchFamily="34" charset="0"/>
                <a:ea typeface="+mn-ea"/>
                <a:cs typeface="Arial" panose="020B0604020202020204" pitchFamily="34" charset="0"/>
              </a:rPr>
              <a:t>Processus idéal</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 Idéalement, la prescription d'entrée est établie après la réalisation de la meilleure anamnèse médicamenteuse possible. Le prescripteur vérifie si tous les médicaments figurant dans la liste des médicaments pris avant l'admission ont été pris en compte dans la prescription d'entrée et sont adaptés à l'état clinique actuel du patient.</a:t>
            </a:r>
          </a:p>
          <a:p>
            <a:pPr lvl="0" algn="l" rtl="0"/>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lvl="0" algn="l" rtl="0"/>
            <a:r>
              <a:rPr lang="fr-CH" sz="1200" b="0" i="0" u="sng" kern="1200" baseline="0" dirty="0" smtClean="0">
                <a:solidFill>
                  <a:schemeClr val="tx1"/>
                </a:solidFill>
                <a:effectLst/>
                <a:latin typeface="Arial" panose="020B0604020202020204" pitchFamily="34" charset="0"/>
                <a:ea typeface="+mn-ea"/>
                <a:cs typeface="Arial" panose="020B0604020202020204" pitchFamily="34" charset="0"/>
              </a:rPr>
              <a:t>Processus </a:t>
            </a:r>
            <a:r>
              <a:rPr lang="fr-CH" sz="1200" b="0" i="0" u="sng" kern="1200" baseline="0" dirty="0" smtClean="0">
                <a:solidFill>
                  <a:schemeClr val="tx1"/>
                </a:solidFill>
                <a:effectLst/>
                <a:latin typeface="Arial" panose="020B0604020202020204" pitchFamily="34" charset="0"/>
                <a:ea typeface="+mn-ea"/>
                <a:cs typeface="Arial" panose="020B0604020202020204" pitchFamily="34" charset="0"/>
              </a:rPr>
              <a:t>spécial</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 Si </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la prescription d’entrée est établie avant que la liste complète des médicaments pris avant l’admission ne soit disponible, le médecin prescripteur compare les deux documents après coup et vérifie si certains médicaments doivent être ajoutés à la médication hospitalière ou si d’autres modifications de la prescription de l'hôpital sont nécessaires. </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Documenter et motiver les changements apportés au traitement médicamenteux </a:t>
            </a:r>
            <a:r>
              <a:rPr lang="fr-CH" sz="1200" b="0" i="0" u="none" kern="1200" baseline="0" dirty="0" err="1" smtClean="0">
                <a:solidFill>
                  <a:schemeClr val="tx1"/>
                </a:solidFill>
                <a:effectLst/>
                <a:latin typeface="Arial" panose="020B0604020202020204" pitchFamily="34" charset="0"/>
                <a:ea typeface="+mn-ea"/>
                <a:cs typeface="Arial" panose="020B0604020202020204" pitchFamily="34" charset="0"/>
              </a:rPr>
              <a:t>préhospitalier</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(modification, substitution, arrêt, suspension).</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Confirmer que cette étape du processus est terminée (p. ex. timbre/signature de la personne responsable).</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Quand</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Le plus tôt possible après l’établissement de la liste des médicaments pris avant l’admission. Il convient, autant que faire se peut, d’effectuer le contrôle dans les 24 heures suivant l’admission. </a:t>
            </a: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Objectif</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Établir systématiquement la prescription d’entrée sur la base de la liste des médicaments pris avant l’admission. Signaler clairement et motiver les changements apportés au traitement par rapport à la médication </a:t>
            </a:r>
            <a:r>
              <a:rPr lang="fr-CH" sz="1200" b="0" i="0" u="none" kern="1200" baseline="0" dirty="0" err="1" smtClean="0">
                <a:solidFill>
                  <a:schemeClr val="tx1"/>
                </a:solidFill>
                <a:effectLst/>
                <a:latin typeface="Arial" panose="020B0604020202020204" pitchFamily="34" charset="0"/>
                <a:ea typeface="+mn-ea"/>
                <a:cs typeface="Arial" panose="020B0604020202020204" pitchFamily="34" charset="0"/>
              </a:rPr>
              <a:t>préhospitalière</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22</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fr-CH" b="1" i="0" u="sng" baseline="0" dirty="0" smtClean="0">
                <a:effectLst/>
                <a:latin typeface="Arial" panose="020B0604020202020204" pitchFamily="34" charset="0"/>
                <a:cs typeface="Arial" panose="020B0604020202020204" pitchFamily="34" charset="0"/>
              </a:rPr>
              <a:t>Étape 3 (facultative) : Contrôle par une deuxième personne</a:t>
            </a:r>
          </a:p>
          <a:p>
            <a:endParaRPr lang="fr-CH" b="1" u="sng" dirty="0" smtClean="0">
              <a:effectLst/>
              <a:latin typeface="Arial" panose="020B0604020202020204" pitchFamily="34" charset="0"/>
              <a:cs typeface="Arial" panose="020B0604020202020204" pitchFamily="34" charset="0"/>
            </a:endParaRPr>
          </a:p>
          <a:p>
            <a:pPr algn="l" rtl="0"/>
            <a:r>
              <a:rPr lang="fr-CH" b="0" i="1" u="none" baseline="0" dirty="0" smtClean="0">
                <a:effectLst/>
                <a:latin typeface="Arial" panose="020B0604020202020204" pitchFamily="34" charset="0"/>
                <a:cs typeface="Arial" panose="020B0604020202020204" pitchFamily="34" charset="0"/>
              </a:rPr>
              <a:t>(Animation 1)</a:t>
            </a:r>
            <a:endParaRPr lang="fr-CH" b="0" i="1" u="none" dirty="0" smtClean="0">
              <a:effectLst/>
              <a:latin typeface="Arial" panose="020B0604020202020204" pitchFamily="34" charset="0"/>
              <a:cs typeface="Arial" panose="020B0604020202020204" pitchFamily="34" charset="0"/>
            </a:endParaRPr>
          </a:p>
          <a:p>
            <a:pPr algn="l" rtl="0"/>
            <a:r>
              <a:rPr lang="fr-CH" b="0" i="0" u="none" baseline="0" dirty="0" smtClean="0">
                <a:effectLst/>
                <a:latin typeface="Arial" panose="020B0604020202020204" pitchFamily="34" charset="0"/>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Qui</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Dans l'idéal une pharmacienne ou un pharmacien</a:t>
            </a:r>
            <a:endParaRPr lang="fr-CH" sz="1200" b="0" i="0" kern="1200" dirty="0" smtClean="0">
              <a:solidFill>
                <a:schemeClr val="tx1"/>
              </a:solidFill>
              <a:effectLst/>
              <a:latin typeface="Arial" panose="020B0604020202020204" pitchFamily="34" charset="0"/>
              <a:ea typeface="+mn-ea"/>
              <a:cs typeface="Arial" panose="020B0604020202020204" pitchFamily="34" charset="0"/>
            </a:endParaRP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(Animations 2 et 3)</a:t>
            </a:r>
            <a:endParaRPr lang="fr-CH" sz="1200" i="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b="0" i="0" u="none" baseline="0" dirty="0" smtClean="0">
                <a:effectLst/>
                <a:latin typeface="Arial" panose="020B0604020202020204" pitchFamily="34" charset="0"/>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Comment</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lvl="0" algn="l" rtl="0"/>
            <a:r>
              <a:rPr lang="fr-CH" b="0" i="1" u="none" baseline="0" dirty="0" smtClean="0">
                <a:effectLst/>
                <a:latin typeface="Arial" panose="020B0604020202020204" pitchFamily="34" charset="0"/>
                <a:cs typeface="Arial" panose="020B0604020202020204" pitchFamily="34" charset="0"/>
              </a:rPr>
              <a:t>Contrôle :</a:t>
            </a:r>
            <a:r>
              <a:rPr lang="fr-CH" b="0" i="0" u="none" baseline="0" dirty="0" smtClean="0">
                <a:effectLst/>
                <a:latin typeface="Arial" panose="020B0604020202020204" pitchFamily="34" charset="0"/>
                <a:cs typeface="Arial" panose="020B0604020202020204" pitchFamily="34" charset="0"/>
              </a:rPr>
              <a:t> Tous les médicaments de la liste des médicaments pris avant l'admission ont-ils été pris en compte dans la prescription de l'hôpital ou,</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en cas de modifications, la suite du traitement a-t-elle été clairement définie et motivée de façon vérifiable ?</a:t>
            </a:r>
            <a:endParaRPr lang="fr-CH" dirty="0" smtClean="0">
              <a:effectLst/>
              <a:latin typeface="Arial" panose="020B0604020202020204" pitchFamily="34" charset="0"/>
              <a:cs typeface="Arial" panose="020B0604020202020204" pitchFamily="34" charset="0"/>
            </a:endParaRP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Clarifier et </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éliminer les divergences non motivées avec le médecin prescripteur.</a:t>
            </a:r>
            <a:endParaRPr lang="fr-CH" dirty="0" smtClean="0">
              <a:effectLst/>
              <a:latin typeface="Arial" panose="020B0604020202020204" pitchFamily="34" charset="0"/>
              <a:cs typeface="Arial" panose="020B0604020202020204" pitchFamily="34" charset="0"/>
            </a:endParaRP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Confirmer que cette étape du processus est terminée (p. ex. timbre/signature de la personne responsable).</a:t>
            </a:r>
            <a:endParaRPr lang="fr-CH" dirty="0" smtClean="0">
              <a:effectLst/>
              <a:latin typeface="Arial" panose="020B0604020202020204" pitchFamily="34" charset="0"/>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Quand</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Le plus tôt possible après l’établissement de la prescription d’entrée et la finalisation de la liste des médicaments pris avant l'admission. Il convient, autant que faire se peut, d’effectuer le contrôle dans les 24 heures suivant l’admission. </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b="1" i="0" u="none" baseline="0" dirty="0" smtClean="0">
                <a:effectLst/>
                <a:latin typeface="Arial" panose="020B0604020202020204" pitchFamily="34" charset="0"/>
                <a:cs typeface="Arial" panose="020B0604020202020204" pitchFamily="34" charset="0"/>
              </a:rPr>
              <a:t>Objectif</a:t>
            </a:r>
            <a:endParaRPr lang="fr-CH" dirty="0" smtClean="0">
              <a:effectLst/>
              <a:latin typeface="Arial" panose="020B0604020202020204" pitchFamily="34" charset="0"/>
              <a:cs typeface="Arial" panose="020B0604020202020204" pitchFamily="34" charset="0"/>
            </a:endParaRPr>
          </a:p>
          <a:p>
            <a:pPr algn="l" rtl="0"/>
            <a:r>
              <a:rPr lang="fr-CH" b="0" i="0" u="none" baseline="0" dirty="0" smtClean="0">
                <a:effectLst/>
                <a:latin typeface="Arial" panose="020B0604020202020204" pitchFamily="34" charset="0"/>
                <a:cs typeface="Arial" panose="020B0604020202020204" pitchFamily="34" charset="0"/>
              </a:rPr>
              <a:t>Identifier et éliminer les éventuelles divergences subsistant entre la liste des médicaments pris avant l’admission et la prescription d’entrée.</a:t>
            </a:r>
            <a:endParaRPr lang="fr-CH" b="0" i="0" u="none" baseline="0" dirty="0">
              <a:effectLst/>
              <a:latin typeface="Arial" panose="020B0604020202020204" pitchFamily="34" charset="0"/>
              <a:cs typeface="Arial" panose="020B0604020202020204" pitchFamily="34" charset="0"/>
            </a:endParaRP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23</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endParaRPr lang="fr-CH" b="0" i="0" u="none" baseline="0" dirty="0">
              <a:effectLst/>
              <a:latin typeface="Arial" panose="020B0604020202020204" pitchFamily="34" charset="0"/>
              <a:cs typeface="Arial" panose="020B0604020202020204" pitchFamily="34" charset="0"/>
            </a:endParaRP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27</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fr-CH" sz="1200" b="1" i="0" u="sng" kern="1200" baseline="0" dirty="0" smtClean="0">
                <a:solidFill>
                  <a:schemeClr val="tx1"/>
                </a:solidFill>
                <a:effectLst/>
                <a:latin typeface="Arial" panose="020B0604020202020204" pitchFamily="34" charset="0"/>
                <a:ea typeface="+mn-ea"/>
                <a:cs typeface="Arial" panose="020B0604020202020204" pitchFamily="34" charset="0"/>
              </a:rPr>
              <a:t>Étape 1 : Établissement de la prescription par le service dans lequel le patient est transféré </a:t>
            </a:r>
          </a:p>
          <a:p>
            <a:endParaRPr lang="fr-CH" sz="1200" b="1" u="sng"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 1)</a:t>
            </a:r>
            <a:endParaRPr lang="fr-CH" sz="1200" b="0" i="1" u="none"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Qui</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Médecin prescripteur du service dans lequel le patient est transféré. </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(Animations 2 et 3)</a:t>
            </a:r>
            <a:endParaRPr lang="fr-CH" sz="1200" b="0" i="1" kern="1200" dirty="0" smtClean="0">
              <a:solidFill>
                <a:schemeClr val="tx1"/>
              </a:solidFill>
              <a:effectLst/>
              <a:latin typeface="Arial" panose="020B0604020202020204" pitchFamily="34" charset="0"/>
              <a:ea typeface="+mn-ea"/>
              <a:cs typeface="Arial" panose="020B0604020202020204" pitchFamily="34" charset="0"/>
            </a:endParaRPr>
          </a:p>
          <a:p>
            <a:endParaRPr lang="fr-CH" sz="1200" b="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Comment</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Établir la prescription en comparant la médication prescrite par le service qui transfère le patient et la liste des médicaments pris avant l’admission. </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Concernant l'état médical du patient, on vérifie </a:t>
            </a:r>
          </a:p>
          <a:p>
            <a:pPr marL="228600" lvl="0" indent="-228600" algn="l" rtl="0">
              <a:buAutoNum type="alphaLcParen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si la poursuite du traitement médicamenteux administré jusqu’ici à l’hôpital est appropriée et </a:t>
            </a:r>
          </a:p>
          <a:p>
            <a:pPr marL="0" lvl="0" indent="0" algn="l" rtl="0">
              <a:buNone/>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b) si certains médicaments de la liste des médicaments pris avant l'admission dont l’administration a été suspendue ou arrêtée doivent être à nouveau prescrits. </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Documenter systématiquement et motiver les changements apportés au traitement médicamenteux (p. ex. nouvelle prescription, modification, arrêt). </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Confirmer que cette étape du processus est terminée (p. ex. timbre/signature de la personne responsable).</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Quand</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Le plus tôt possible après le transfert</a:t>
            </a: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Objectif</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Après admission du patient, établir systématiquement la prescription sur la base de la dernière médication et de la liste des médicaments pris avant l’admission. Les modifications de la médication doivent être signalées clairement et motivées.</a:t>
            </a:r>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 </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28</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fr-CH" sz="1200" b="1" i="0" u="sng" kern="1200" baseline="0" dirty="0" smtClean="0">
                <a:solidFill>
                  <a:schemeClr val="tx1"/>
                </a:solidFill>
                <a:effectLst/>
                <a:latin typeface="Arial" panose="020B0604020202020204" pitchFamily="34" charset="0"/>
                <a:ea typeface="+mn-ea"/>
                <a:cs typeface="Arial" panose="020B0604020202020204" pitchFamily="34" charset="0"/>
              </a:rPr>
              <a:t>Étape 2 (facultative) : Contrôle par une deuxième personne</a:t>
            </a:r>
          </a:p>
          <a:p>
            <a:endParaRPr lang="fr-CH" sz="1200" b="1" u="sng"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 1)</a:t>
            </a:r>
            <a:r>
              <a:rPr lang="fr-CH" sz="1200" b="1" i="0" u="sng" kern="1200" baseline="0" dirty="0" smtClean="0">
                <a:solidFill>
                  <a:schemeClr val="tx1"/>
                </a:solidFill>
                <a:effectLst/>
                <a:latin typeface="Arial" panose="020B0604020202020204" pitchFamily="34" charset="0"/>
                <a:ea typeface="+mn-ea"/>
                <a:cs typeface="Arial" panose="020B0604020202020204" pitchFamily="34" charset="0"/>
              </a:rPr>
              <a:t> </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Qui</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Un médecin </a:t>
            </a:r>
            <a:r>
              <a:rPr lang="fr-CH" sz="1200" b="0" i="0" u="sng" kern="1200" baseline="0" dirty="0" smtClean="0">
                <a:solidFill>
                  <a:schemeClr val="tx1"/>
                </a:solidFill>
                <a:effectLst/>
                <a:latin typeface="Arial" panose="020B0604020202020204" pitchFamily="34" charset="0"/>
                <a:ea typeface="+mn-ea"/>
                <a:cs typeface="Arial" panose="020B0604020202020204" pitchFamily="34" charset="0"/>
              </a:rPr>
              <a:t>autre</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que le médecin prescripteur ou une autre personne désignée par l’hôpital qui dispose de connaissances spécifiques dans le domaine des médicaments.</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endParaRPr lang="fr-CH" sz="1200" b="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(Animations 2 et 3)</a:t>
            </a:r>
          </a:p>
          <a:p>
            <a:endParaRPr lang="fr-CH" sz="1200" b="0" i="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Comment</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lvl="0"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Contrôle :</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Existe-t-il des divergences non motivées entre la prescription médicamenteuse du service qui transfère le patient, la prescription du service dans lequel celui-ci est transféré et la liste des médicaments pris avant l'admission ? En cas de modification de la médication, la suite du traitement </a:t>
            </a:r>
            <a:r>
              <a:rPr lang="fr-CH" sz="1200" b="0" i="0" u="none" kern="1200" baseline="0" dirty="0" err="1" smtClean="0">
                <a:solidFill>
                  <a:schemeClr val="tx1"/>
                </a:solidFill>
                <a:effectLst/>
                <a:latin typeface="Arial" panose="020B0604020202020204" pitchFamily="34" charset="0"/>
                <a:ea typeface="+mn-ea"/>
                <a:cs typeface="Arial" panose="020B0604020202020204" pitchFamily="34" charset="0"/>
              </a:rPr>
              <a:t>a-elle</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été clairement définie et motivée de manière vérifiable ? </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Clarifier et éliminer les divergences non motivées avec le médecin prescripteur.</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Confirmer que cette étape du processus est terminée (p. ex. timbre/signature de la personne responsable).</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Quand</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Le plus tôt possible après l’établissement de la prescription </a:t>
            </a: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Objectif</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Identifier et éliminer les éventuelles divergences subsistant entre la prescription médicamenteuse du service qui transfère le patient, la prescription du service dans lequel celui-ci est transféré et la liste des médicaments pris avant l’admission. </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29</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CH" baseline="0" dirty="0" smtClean="0">
              <a:solidFill>
                <a:schemeClr val="tx1"/>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fr-CH" b="1" i="0" u="none" baseline="0" dirty="0" smtClean="0">
                <a:solidFill>
                  <a:schemeClr val="tx1"/>
                </a:solidFill>
                <a:latin typeface="Arial" panose="020B0604020202020204" pitchFamily="34" charset="0"/>
                <a:cs typeface="Arial" panose="020B0604020202020204" pitchFamily="34" charset="0"/>
              </a:rPr>
              <a:t>Que révèle cet exemple ?</a:t>
            </a:r>
          </a:p>
          <a:p>
            <a:pPr marL="0" marR="0" indent="0" algn="l" defTabSz="914400" rtl="0" eaLnBrk="1" fontAlgn="auto" latinLnBrk="0" hangingPunct="1">
              <a:lnSpc>
                <a:spcPct val="100000"/>
              </a:lnSpc>
              <a:spcBef>
                <a:spcPts val="0"/>
              </a:spcBef>
              <a:spcAft>
                <a:spcPts val="0"/>
              </a:spcAft>
              <a:buClrTx/>
              <a:buSzTx/>
              <a:buFontTx/>
              <a:buNone/>
              <a:tabLst/>
              <a:defRPr/>
            </a:pPr>
            <a:endParaRPr lang="fr-CH" b="1" baseline="0" dirty="0" smtClean="0">
              <a:solidFill>
                <a:schemeClr val="tx1"/>
              </a:solidFill>
              <a:latin typeface="Arial" panose="020B0604020202020204" pitchFamily="34" charset="0"/>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CH" b="0" i="0" u="none" baseline="0" dirty="0" smtClean="0">
                <a:solidFill>
                  <a:schemeClr val="tx1"/>
                </a:solidFill>
                <a:latin typeface="Arial" panose="020B0604020202020204" pitchFamily="34" charset="0"/>
                <a:cs typeface="Arial" panose="020B0604020202020204" pitchFamily="34" charset="0"/>
              </a:rPr>
              <a:t>Il existe visiblement plus d'une liste de médicaments, les prescriptions n'ont pas été vérifiées et comparées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CH" b="0" i="0" u="none" baseline="0" dirty="0" smtClean="0">
                <a:solidFill>
                  <a:schemeClr val="tx1"/>
                </a:solidFill>
                <a:latin typeface="Arial" panose="020B0604020202020204" pitchFamily="34" charset="0"/>
                <a:cs typeface="Arial" panose="020B0604020202020204" pitchFamily="34" charset="0"/>
              </a:rPr>
              <a:t>La personne responsable n'a pas signé la liste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CH" b="0" i="0" u="none" baseline="0" dirty="0" smtClean="0">
                <a:solidFill>
                  <a:schemeClr val="tx1"/>
                </a:solidFill>
                <a:latin typeface="Arial" panose="020B0604020202020204" pitchFamily="34" charset="0"/>
                <a:cs typeface="Arial" panose="020B0604020202020204" pitchFamily="34" charset="0"/>
              </a:rPr>
              <a:t>Les médicaments que le patient doit poursuivre ne sont pas indiqués clairement</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CH" b="0" i="0" u="none" baseline="0" dirty="0" smtClean="0">
                <a:solidFill>
                  <a:schemeClr val="tx1"/>
                </a:solidFill>
                <a:latin typeface="Arial" panose="020B0604020202020204" pitchFamily="34" charset="0"/>
                <a:cs typeface="Arial" panose="020B0604020202020204" pitchFamily="34" charset="0"/>
              </a:rPr>
              <a:t>La collaboration interdisciplinaire ne semble pas être régulée clairement</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30</a:t>
            </a:fld>
            <a:endParaRPr lang="de-CH"/>
          </a:p>
        </p:txBody>
      </p:sp>
    </p:spTree>
    <p:extLst>
      <p:ext uri="{BB962C8B-B14F-4D97-AF65-F5344CB8AC3E}">
        <p14:creationId xmlns:p14="http://schemas.microsoft.com/office/powerpoint/2010/main" val="140075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endParaRPr lang="fr-CH" sz="1200" b="0" i="0" u="none" kern="1200" baseline="0" dirty="0" smtClean="0">
              <a:solidFill>
                <a:schemeClr val="tx1"/>
              </a:solidFill>
              <a:effectLst/>
              <a:latin typeface="Arial" panose="020B0604020202020204" pitchFamily="34" charset="0"/>
              <a:ea typeface="+mn-ea"/>
              <a:cs typeface="Arial" panose="020B0604020202020204" pitchFamily="34" charset="0"/>
            </a:endParaRP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32</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fr-CH" sz="1200" b="1" i="0" u="sng" kern="1200" baseline="0" dirty="0" smtClean="0">
                <a:solidFill>
                  <a:schemeClr val="tx1"/>
                </a:solidFill>
                <a:effectLst/>
                <a:latin typeface="Arial" panose="020B0604020202020204" pitchFamily="34" charset="0"/>
                <a:ea typeface="+mn-ea"/>
                <a:cs typeface="Arial" panose="020B0604020202020204" pitchFamily="34" charset="0"/>
              </a:rPr>
              <a:t>Étape 1 : Établissement de la médication de sortie</a:t>
            </a:r>
          </a:p>
          <a:p>
            <a:endParaRPr lang="fr-CH" sz="1200" b="1" u="sng"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 1)</a:t>
            </a:r>
            <a:endParaRPr lang="fr-CH" sz="1200" b="0" i="1" u="none"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strike="noStrike" kern="1200" baseline="0" dirty="0" smtClean="0">
                <a:solidFill>
                  <a:schemeClr val="tx1"/>
                </a:solidFill>
                <a:effectLst/>
                <a:latin typeface="Arial" panose="020B0604020202020204" pitchFamily="34" charset="0"/>
                <a:ea typeface="+mn-ea"/>
                <a:cs typeface="Arial" panose="020B0604020202020204" pitchFamily="34" charset="0"/>
              </a:rPr>
              <a:t> </a:t>
            </a:r>
            <a:endParaRPr lang="fr-CH" sz="1200" b="0" u="none" strike="noStrike"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Qui</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Médecin prescripteur</a:t>
            </a: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(Animations 2 et 3)</a:t>
            </a:r>
            <a:endParaRPr lang="fr-CH" sz="1200" i="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Comment</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Établir, avant la sortie du patient, la liste des médicaments à prendre après la sortie sur la base de la liste des médicaments pris avant l'admission et de la prescription actuelle. </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Vérifier a) si des traitements médicamenteux prescrits durant le séjour hospitalier doivent être poursuivis, arrêtés ou modifiés, b) si certains médicaments de la liste des médicaments pris avant l’admission doivent être repris et c) si de nouveaux médicaments sont à prendre après la sortie.</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Signaler clairement et motiver les changements apportés au traitement par rapport à la médication </a:t>
            </a:r>
            <a:r>
              <a:rPr lang="fr-CH" sz="1200" b="0" i="0" u="none" kern="1200" baseline="0" dirty="0" err="1" smtClean="0">
                <a:solidFill>
                  <a:schemeClr val="tx1"/>
                </a:solidFill>
                <a:effectLst/>
                <a:latin typeface="Arial" panose="020B0604020202020204" pitchFamily="34" charset="0"/>
                <a:ea typeface="+mn-ea"/>
                <a:cs typeface="Arial" panose="020B0604020202020204" pitchFamily="34" charset="0"/>
              </a:rPr>
              <a:t>préhospitalière</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Il peut s'agir de : </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nouveaux médicaments prescrits à l'hôpital</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médicaments écartés de la liste des médicaments pris avant l'admission </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médicaments de la liste des médicaments pris avant l'admission dont l’administration est modifiée (changements de dosage)</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préparations originales remplacées par un générique à l'hôpital et inversement</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nouveaux médicaments prescrits à la sortie de l'hôpital</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remarques éventuelles (p. ex. prise de préparations délivrées sans ordonnance)</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Confirmer que cette étape du processus est terminée (p. ex. timbre/signature de la personne responsable).</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Quand</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Moment où la liste des médicaments à prendre après la sortie est habituellement établie.</a:t>
            </a: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Objectif</a:t>
            </a:r>
            <a:endParaRPr lang="fr-CH" sz="1200" b="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Établir systématiquement, avant le départ du patient, la liste des médicaments à prendre après la sortie de l’hôpital (médication de sortie) sur la base de la liste des médicaments pris avant l’admission et de la médication hospitalière actuelle. Signaler clairement et motiver les changements apportés dans la médication de sortie par rapport à la médication </a:t>
            </a:r>
            <a:r>
              <a:rPr lang="fr-CH" sz="1200" b="0" i="0" u="none" kern="1200" baseline="0" dirty="0" err="1" smtClean="0">
                <a:solidFill>
                  <a:schemeClr val="tx1"/>
                </a:solidFill>
                <a:effectLst/>
                <a:latin typeface="Arial" panose="020B0604020202020204" pitchFamily="34" charset="0"/>
                <a:ea typeface="+mn-ea"/>
                <a:cs typeface="Arial" panose="020B0604020202020204" pitchFamily="34" charset="0"/>
              </a:rPr>
              <a:t>préhospitalière</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33</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err="1" smtClean="0">
                <a:solidFill>
                  <a:schemeClr val="tx1"/>
                </a:solidFill>
                <a:effectLst/>
                <a:latin typeface="Arial" panose="020B0604020202020204" pitchFamily="34" charset="0"/>
                <a:ea typeface="+mn-ea"/>
                <a:cs typeface="Arial" panose="020B0604020202020204" pitchFamily="34" charset="0"/>
              </a:rPr>
              <a:t>Cette</a:t>
            </a:r>
            <a:r>
              <a:rPr lang="en-US" sz="1200" kern="1200" dirty="0" smtClean="0">
                <a:solidFill>
                  <a:schemeClr val="tx1"/>
                </a:solidFill>
                <a:effectLst/>
                <a:latin typeface="Arial" panose="020B0604020202020204" pitchFamily="34" charset="0"/>
                <a:ea typeface="+mn-ea"/>
                <a:cs typeface="Arial" panose="020B0604020202020204" pitchFamily="34" charset="0"/>
              </a:rPr>
              <a:t> </a:t>
            </a:r>
            <a:r>
              <a:rPr lang="en-US" sz="1200" kern="1200" dirty="0" err="1" smtClean="0">
                <a:solidFill>
                  <a:schemeClr val="tx1"/>
                </a:solidFill>
                <a:effectLst/>
                <a:latin typeface="Arial" panose="020B0604020202020204" pitchFamily="34" charset="0"/>
                <a:ea typeface="+mn-ea"/>
                <a:cs typeface="Arial" panose="020B0604020202020204" pitchFamily="34" charset="0"/>
              </a:rPr>
              <a:t>présentation</a:t>
            </a:r>
            <a:r>
              <a:rPr lang="en-US" sz="1200" kern="1200" dirty="0" smtClean="0">
                <a:solidFill>
                  <a:schemeClr val="tx1"/>
                </a:solidFill>
                <a:effectLst/>
                <a:latin typeface="Arial" panose="020B0604020202020204" pitchFamily="34" charset="0"/>
                <a:ea typeface="+mn-ea"/>
                <a:cs typeface="Arial" panose="020B0604020202020204" pitchFamily="34" charset="0"/>
              </a:rPr>
              <a:t> </a:t>
            </a:r>
            <a:r>
              <a:rPr lang="en-US" sz="1200" kern="1200" dirty="0" err="1" smtClean="0">
                <a:solidFill>
                  <a:schemeClr val="tx1"/>
                </a:solidFill>
                <a:effectLst/>
                <a:latin typeface="Arial" panose="020B0604020202020204" pitchFamily="34" charset="0"/>
                <a:ea typeface="+mn-ea"/>
                <a:cs typeface="Arial" panose="020B0604020202020204" pitchFamily="34" charset="0"/>
              </a:rPr>
              <a:t>décrit</a:t>
            </a:r>
            <a:r>
              <a:rPr lang="en-US" sz="1200" kern="1200" dirty="0" smtClean="0">
                <a:solidFill>
                  <a:schemeClr val="tx1"/>
                </a:solidFill>
                <a:effectLst/>
                <a:latin typeface="Arial" panose="020B0604020202020204" pitchFamily="34" charset="0"/>
                <a:ea typeface="+mn-ea"/>
                <a:cs typeface="Arial" panose="020B0604020202020204" pitchFamily="34" charset="0"/>
              </a:rPr>
              <a:t> le </a:t>
            </a:r>
            <a:r>
              <a:rPr lang="en-US" sz="1200" kern="1200" dirty="0" err="1" smtClean="0">
                <a:solidFill>
                  <a:schemeClr val="tx1"/>
                </a:solidFill>
                <a:effectLst/>
                <a:latin typeface="Arial" panose="020B0604020202020204" pitchFamily="34" charset="0"/>
                <a:ea typeface="+mn-ea"/>
                <a:cs typeface="Arial" panose="020B0604020202020204" pitchFamily="34" charset="0"/>
              </a:rPr>
              <a:t>contenu</a:t>
            </a:r>
            <a:r>
              <a:rPr lang="en-US" sz="1200" kern="1200" dirty="0" smtClean="0">
                <a:solidFill>
                  <a:schemeClr val="tx1"/>
                </a:solidFill>
                <a:effectLst/>
                <a:latin typeface="Arial" panose="020B0604020202020204" pitchFamily="34" charset="0"/>
                <a:ea typeface="+mn-ea"/>
                <a:cs typeface="Arial" panose="020B0604020202020204" pitchFamily="34" charset="0"/>
              </a:rPr>
              <a:t> et la signification de la </a:t>
            </a:r>
            <a:r>
              <a:rPr lang="en-US" sz="1200" kern="1200" dirty="0" err="1" smtClean="0">
                <a:solidFill>
                  <a:schemeClr val="tx1"/>
                </a:solidFill>
                <a:effectLst/>
                <a:latin typeface="Arial" panose="020B0604020202020204" pitchFamily="34" charset="0"/>
                <a:ea typeface="+mn-ea"/>
                <a:cs typeface="Arial" panose="020B0604020202020204" pitchFamily="34" charset="0"/>
              </a:rPr>
              <a:t>vérification</a:t>
            </a:r>
            <a:r>
              <a:rPr lang="en-US" sz="1200" kern="1200" dirty="0" smtClean="0">
                <a:solidFill>
                  <a:schemeClr val="tx1"/>
                </a:solidFill>
                <a:effectLst/>
                <a:latin typeface="Arial" panose="020B0604020202020204" pitchFamily="34" charset="0"/>
                <a:ea typeface="+mn-ea"/>
                <a:cs typeface="Arial" panose="020B0604020202020204" pitchFamily="34" charset="0"/>
              </a:rPr>
              <a:t> </a:t>
            </a:r>
            <a:r>
              <a:rPr lang="en-US" sz="1200" kern="1200" dirty="0" err="1" smtClean="0">
                <a:solidFill>
                  <a:schemeClr val="tx1"/>
                </a:solidFill>
                <a:effectLst/>
                <a:latin typeface="Arial" panose="020B0604020202020204" pitchFamily="34" charset="0"/>
                <a:ea typeface="+mn-ea"/>
                <a:cs typeface="Arial" panose="020B0604020202020204" pitchFamily="34" charset="0"/>
              </a:rPr>
              <a:t>systématique</a:t>
            </a:r>
            <a:r>
              <a:rPr lang="en-US" sz="1200" kern="1200" dirty="0" smtClean="0">
                <a:solidFill>
                  <a:schemeClr val="tx1"/>
                </a:solidFill>
                <a:effectLst/>
                <a:latin typeface="Arial" panose="020B0604020202020204" pitchFamily="34" charset="0"/>
                <a:ea typeface="+mn-ea"/>
                <a:cs typeface="Arial" panose="020B0604020202020204" pitchFamily="34" charset="0"/>
              </a:rPr>
              <a:t> de la </a:t>
            </a:r>
            <a:r>
              <a:rPr lang="en-US" sz="1200" kern="1200" dirty="0" err="1" smtClean="0">
                <a:solidFill>
                  <a:schemeClr val="tx1"/>
                </a:solidFill>
                <a:effectLst/>
                <a:latin typeface="Arial" panose="020B0604020202020204" pitchFamily="34" charset="0"/>
                <a:ea typeface="+mn-ea"/>
                <a:cs typeface="Arial" panose="020B0604020202020204" pitchFamily="34" charset="0"/>
              </a:rPr>
              <a:t>médication</a:t>
            </a:r>
            <a:r>
              <a:rPr lang="en-US" sz="1200" kern="1200" dirty="0" smtClean="0">
                <a:solidFill>
                  <a:schemeClr val="tx1"/>
                </a:solidFill>
                <a:effectLst/>
                <a:latin typeface="Arial" panose="020B0604020202020204" pitchFamily="34" charset="0"/>
                <a:ea typeface="+mn-ea"/>
                <a:cs typeface="Arial" panose="020B0604020202020204" pitchFamily="34" charset="0"/>
              </a:rPr>
              <a:t> aux interfaces.</a:t>
            </a:r>
            <a:r>
              <a:rPr lang="en-US" sz="1200" b="1" i="1" kern="1200" baseline="0" dirty="0" smtClean="0">
                <a:solidFill>
                  <a:schemeClr val="tx1"/>
                </a:solidFill>
                <a:effectLst/>
                <a:latin typeface="Arial" panose="020B0604020202020204" pitchFamily="34" charset="0"/>
                <a:ea typeface="+mn-ea"/>
                <a:cs typeface="Arial" panose="020B0604020202020204" pitchFamily="34" charset="0"/>
              </a:rPr>
              <a:t> </a:t>
            </a:r>
            <a:r>
              <a:rPr lang="fr-CH" sz="1200" kern="1200" dirty="0" smtClean="0">
                <a:solidFill>
                  <a:schemeClr val="tx1"/>
                </a:solidFill>
                <a:effectLst/>
                <a:latin typeface="+mn-lt"/>
                <a:ea typeface="+mn-ea"/>
                <a:cs typeface="+mn-cs"/>
              </a:rPr>
              <a:t>Un accent particulier est mis sur la procédure à l’admission. </a:t>
            </a:r>
            <a:endParaRPr lang="de-CH" sz="1200" kern="1200" dirty="0" smtClean="0">
              <a:solidFill>
                <a:schemeClr val="tx1"/>
              </a:solidFill>
              <a:effectLst/>
              <a:latin typeface="+mn-lt"/>
              <a:ea typeface="+mn-ea"/>
              <a:cs typeface="+mn-cs"/>
            </a:endParaRPr>
          </a:p>
          <a:p>
            <a:endParaRPr lang="fr-CH" sz="1200"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Informations concernant la présentation :</a:t>
            </a:r>
          </a:p>
          <a:p>
            <a:pPr marL="17145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Fondation Sécurité des patients Suisse. Vérification systématique de la médication dans les hôpitaux de soins aigus. Recommandations dans le cadre du programme pilote national progress ! La sécurité de la médication aux interfaces. 2015. Disponible à l'adresse : URL: http://www.patientensicherheit.ch/de/publikationen/Infomaterial-Schriften-B-cher.html</a:t>
            </a:r>
          </a:p>
          <a:p>
            <a:endParaRPr lang="de-CH" sz="1200" dirty="0">
              <a:solidFill>
                <a:schemeClr val="tx1"/>
              </a:solidFill>
            </a:endParaRP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2</a:t>
            </a:fld>
            <a:endParaRPr lang="de-CH"/>
          </a:p>
        </p:txBody>
      </p:sp>
    </p:spTree>
    <p:extLst>
      <p:ext uri="{BB962C8B-B14F-4D97-AF65-F5344CB8AC3E}">
        <p14:creationId xmlns:p14="http://schemas.microsoft.com/office/powerpoint/2010/main" val="3803006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fr-CH" b="1" i="0" u="sng" baseline="0" dirty="0" smtClean="0">
                <a:effectLst/>
                <a:latin typeface="Arial" panose="020B0604020202020204" pitchFamily="34" charset="0"/>
                <a:cs typeface="Arial" panose="020B0604020202020204" pitchFamily="34" charset="0"/>
              </a:rPr>
              <a:t>Étape 2 (facultative) : Contrôle par une deuxième personne</a:t>
            </a:r>
            <a:endParaRPr lang="fr-CH" dirty="0" smtClean="0">
              <a:effectLst/>
              <a:latin typeface="Arial" panose="020B0604020202020204" pitchFamily="34" charset="0"/>
              <a:cs typeface="Arial" panose="020B0604020202020204" pitchFamily="34" charset="0"/>
            </a:endParaRPr>
          </a:p>
          <a:p>
            <a:endParaRPr lang="fr-CH" dirty="0" smtClean="0">
              <a:effectLst/>
              <a:latin typeface="Arial" panose="020B0604020202020204" pitchFamily="34" charset="0"/>
              <a:cs typeface="Arial" panose="020B0604020202020204" pitchFamily="34" charset="0"/>
            </a:endParaRPr>
          </a:p>
          <a:p>
            <a:pPr algn="l" rtl="0"/>
            <a:r>
              <a:rPr lang="fr-CH" b="0" i="1" u="none" baseline="0" dirty="0" smtClean="0">
                <a:effectLst/>
                <a:latin typeface="Arial" panose="020B0604020202020204" pitchFamily="34" charset="0"/>
                <a:cs typeface="Arial" panose="020B0604020202020204" pitchFamily="34" charset="0"/>
              </a:rPr>
              <a:t>(Animation 1)</a:t>
            </a:r>
          </a:p>
          <a:p>
            <a:pPr algn="l" rtl="0"/>
            <a:r>
              <a:rPr lang="fr-CH" b="0" i="0" u="none" baseline="0" dirty="0" smtClean="0">
                <a:effectLst/>
                <a:latin typeface="Arial" panose="020B0604020202020204" pitchFamily="34" charset="0"/>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Qui</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Un médecin </a:t>
            </a:r>
            <a:r>
              <a:rPr lang="fr-CH" sz="1200" b="0" i="0" u="sng" kern="1200" baseline="0" dirty="0" smtClean="0">
                <a:solidFill>
                  <a:schemeClr val="tx1"/>
                </a:solidFill>
                <a:effectLst/>
                <a:latin typeface="Arial" panose="020B0604020202020204" pitchFamily="34" charset="0"/>
                <a:ea typeface="+mn-ea"/>
                <a:cs typeface="Arial" panose="020B0604020202020204" pitchFamily="34" charset="0"/>
              </a:rPr>
              <a:t>autre</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que le médecin prescripteur ou une autre personne désignée par l’hôpital qui dispose de connaissances spécifiques dans le domaine des médicaments.</a:t>
            </a:r>
          </a:p>
          <a:p>
            <a:endParaRPr lang="fr-CH" sz="1200" b="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(Animations 2 et 3)</a:t>
            </a:r>
          </a:p>
          <a:p>
            <a:endParaRPr lang="fr-CH" sz="1200" b="0" i="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Comment</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lvl="0"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Contrôle :</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Vérifier s’il existe des divergences non motivées entre la liste des médicaments pris avant l’admission, la médication administrée à l’hôpital avant la sortie et la liste des médicaments à prendre après la sortie ? Tous les changements apportés au traitement médicamenteux </a:t>
            </a:r>
            <a:r>
              <a:rPr lang="fr-CH" sz="1200" b="0" i="0" u="none" kern="1200" baseline="0" dirty="0" err="1" smtClean="0">
                <a:solidFill>
                  <a:schemeClr val="tx1"/>
                </a:solidFill>
                <a:effectLst/>
                <a:latin typeface="Arial" panose="020B0604020202020204" pitchFamily="34" charset="0"/>
                <a:ea typeface="+mn-ea"/>
                <a:cs typeface="Arial" panose="020B0604020202020204" pitchFamily="34" charset="0"/>
              </a:rPr>
              <a:t>préhospitalier</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par rapport à la médication de sortie sont-ils documentés et motivés ? </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Clarifier et éliminer les divergences non motivées avec le médecin prescripteur.</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Confirmer que cette étape du processus est terminée (p. ex. timbre/signature de la personne responsable).</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Quand</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Le plus tôt possible après l’établissement de la liste des médicaments à prendre après la sortie. </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b="1" i="0" u="none" baseline="0" dirty="0" smtClean="0">
                <a:effectLst/>
                <a:latin typeface="Arial" panose="020B0604020202020204" pitchFamily="34" charset="0"/>
                <a:cs typeface="Arial" panose="020B0604020202020204" pitchFamily="34" charset="0"/>
              </a:rPr>
              <a:t>Objectif</a:t>
            </a:r>
            <a:endParaRPr lang="fr-CH" dirty="0" smtClean="0">
              <a:effectLst/>
              <a:latin typeface="Arial" panose="020B0604020202020204" pitchFamily="34" charset="0"/>
              <a:cs typeface="Arial" panose="020B0604020202020204" pitchFamily="34" charset="0"/>
            </a:endParaRPr>
          </a:p>
          <a:p>
            <a:pPr algn="l" rtl="0"/>
            <a:r>
              <a:rPr lang="fr-CH" b="0" i="0" u="none" baseline="0" dirty="0" smtClean="0">
                <a:effectLst/>
                <a:latin typeface="Arial" panose="020B0604020202020204" pitchFamily="34" charset="0"/>
                <a:cs typeface="Arial" panose="020B0604020202020204" pitchFamily="34" charset="0"/>
              </a:rPr>
              <a:t>Identifier et éliminer les éventuelles divergences subsistant entre la liste des médicaments pris avant l’admission, la prescription médicamenteuse avant la sortie et la liste des médicaments à prendre après la sortie. </a:t>
            </a:r>
          </a:p>
          <a:p>
            <a:endParaRPr lang="fr-CH" dirty="0" smtClean="0">
              <a:latin typeface="Arial" panose="020B0604020202020204" pitchFamily="34" charset="0"/>
              <a:cs typeface="Arial" panose="020B0604020202020204" pitchFamily="34" charset="0"/>
            </a:endParaRPr>
          </a:p>
          <a:p>
            <a:pPr algn="l" rtl="0"/>
            <a:r>
              <a:rPr lang="fr-CH" b="0" i="0" u="none" baseline="0" dirty="0" smtClean="0">
                <a:effectLst/>
                <a:latin typeface="Arial" panose="020B0604020202020204" pitchFamily="34" charset="0"/>
                <a:cs typeface="Arial" panose="020B0604020202020204" pitchFamily="34" charset="0"/>
              </a:rPr>
              <a:t>à prendre après la sortie. </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34</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fr-CH" sz="1200" b="1" i="0" u="sng" baseline="0" dirty="0" smtClean="0">
                <a:solidFill>
                  <a:schemeClr val="tx1"/>
                </a:solidFill>
                <a:effectLst/>
                <a:latin typeface="Arial" panose="020B0604020202020204" pitchFamily="34" charset="0"/>
                <a:cs typeface="Arial" panose="020B0604020202020204" pitchFamily="34" charset="0"/>
              </a:rPr>
              <a:t>Étape 3 : Entretien avec le patient sur la médication de sortie</a:t>
            </a:r>
          </a:p>
          <a:p>
            <a:endParaRPr lang="fr-CH" sz="1200" dirty="0" smtClean="0">
              <a:solidFill>
                <a:schemeClr val="tx1"/>
              </a:solidFill>
              <a:effectLst/>
              <a:latin typeface="Arial" panose="020B0604020202020204" pitchFamily="34" charset="0"/>
              <a:cs typeface="Arial" panose="020B0604020202020204" pitchFamily="34" charset="0"/>
            </a:endParaRPr>
          </a:p>
          <a:p>
            <a:pPr algn="l" rtl="0"/>
            <a:r>
              <a:rPr lang="fr-CH" sz="1200" b="0" i="1" u="none" strike="noStrike" kern="1200" baseline="0" dirty="0" smtClean="0">
                <a:solidFill>
                  <a:schemeClr val="tx1"/>
                </a:solidFill>
                <a:effectLst/>
                <a:latin typeface="Arial" panose="020B0604020202020204" pitchFamily="34" charset="0"/>
                <a:ea typeface="+mn-ea"/>
                <a:cs typeface="Arial" panose="020B0604020202020204" pitchFamily="34" charset="0"/>
              </a:rPr>
              <a:t>(Animation 1)</a:t>
            </a:r>
            <a:endParaRPr lang="fr-CH" sz="1200" b="0" i="1" u="none" strike="noStrike" kern="1200" dirty="0" smtClean="0">
              <a:solidFill>
                <a:schemeClr val="tx1"/>
              </a:solidFill>
              <a:effectLst/>
              <a:latin typeface="Arial" panose="020B0604020202020204" pitchFamily="34" charset="0"/>
              <a:ea typeface="+mn-ea"/>
              <a:cs typeface="Arial" panose="020B0604020202020204" pitchFamily="34" charset="0"/>
            </a:endParaRPr>
          </a:p>
          <a:p>
            <a:endParaRPr lang="fr-CH" sz="1200" b="1" u="none" strike="noStrike"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strike="noStrike" kern="1200" baseline="0" dirty="0" smtClean="0">
                <a:solidFill>
                  <a:schemeClr val="tx1"/>
                </a:solidFill>
                <a:effectLst/>
                <a:latin typeface="Arial" panose="020B0604020202020204" pitchFamily="34" charset="0"/>
                <a:ea typeface="+mn-ea"/>
                <a:cs typeface="Arial" panose="020B0604020202020204" pitchFamily="34" charset="0"/>
              </a:rPr>
              <a:t>Q</a:t>
            </a:r>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ui</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Une personne désignée par l’hôpital et dûment formée, qui dispose de connaissances spécifiques dans le domaine des médicaments et qui connaît le patient et son dossier médical.</a:t>
            </a:r>
            <a:endParaRPr lang="fr-CH" sz="1200" dirty="0" smtClean="0">
              <a:solidFill>
                <a:schemeClr val="tx1"/>
              </a:solidFill>
              <a:effectLst/>
              <a:latin typeface="Arial" panose="020B0604020202020204" pitchFamily="34" charset="0"/>
              <a:cs typeface="Arial" panose="020B0604020202020204" pitchFamily="34" charset="0"/>
            </a:endParaRP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 2) </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Comment</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Discuter systématiquement de la médication de sortie avec le patient et/ou ses proches ; en complément, leur remettre des informations écrites sur les médicaments à prendre après le séjour hospitalier (p. ex. plan de médication de sortie).</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Confirmer que cette étape du processus est terminée (p. ex. timbre/signature de la personne responsable).</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Quand</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Peu avant la sortie. </a:t>
            </a:r>
          </a:p>
          <a:p>
            <a:endParaRPr lang="fr-CH" sz="1200" dirty="0" smtClean="0">
              <a:solidFill>
                <a:schemeClr val="tx1"/>
              </a:solidFill>
              <a:latin typeface="Arial" panose="020B0604020202020204" pitchFamily="34" charset="0"/>
              <a:cs typeface="Arial" panose="020B0604020202020204" pitchFamily="34" charset="0"/>
            </a:endParaRPr>
          </a:p>
          <a:p>
            <a:pPr algn="l" rtl="0"/>
            <a:r>
              <a:rPr lang="fr-CH" sz="1200" b="1" i="0" u="none" baseline="0" dirty="0" smtClean="0">
                <a:solidFill>
                  <a:schemeClr val="tx1"/>
                </a:solidFill>
                <a:effectLst/>
                <a:latin typeface="Arial" panose="020B0604020202020204" pitchFamily="34" charset="0"/>
                <a:cs typeface="Arial" panose="020B0604020202020204" pitchFamily="34" charset="0"/>
              </a:rPr>
              <a:t>Objectif</a:t>
            </a:r>
            <a:endParaRPr lang="fr-CH" sz="1200" dirty="0" smtClean="0">
              <a:solidFill>
                <a:schemeClr val="tx1"/>
              </a:solidFill>
              <a:effectLst/>
              <a:latin typeface="Arial" panose="020B0604020202020204" pitchFamily="34" charset="0"/>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S’assurer que le patient et/ou ses proches ont compris le traitement médicamenteux à suivre après la sortie, en particulier les modalités de prise des médicaments, les indications et les effets secondaires possibles. Ils sont informés des changements apportés à la médication </a:t>
            </a:r>
            <a:r>
              <a:rPr lang="fr-CH" sz="1200" b="0" i="0" u="none" kern="1200" baseline="0" dirty="0" err="1" smtClean="0">
                <a:solidFill>
                  <a:schemeClr val="tx1"/>
                </a:solidFill>
                <a:effectLst/>
                <a:latin typeface="Arial" panose="020B0604020202020204" pitchFamily="34" charset="0"/>
                <a:ea typeface="+mn-ea"/>
                <a:cs typeface="Arial" panose="020B0604020202020204" pitchFamily="34" charset="0"/>
              </a:rPr>
              <a:t>préhospitalière</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et des raisons de ces changements.  </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35</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fr-CH" sz="1200" b="1" i="0" u="sng" kern="1200" baseline="0" dirty="0" smtClean="0">
                <a:solidFill>
                  <a:schemeClr val="tx1"/>
                </a:solidFill>
                <a:effectLst/>
                <a:latin typeface="Arial" panose="020B0604020202020204" pitchFamily="34" charset="0"/>
                <a:ea typeface="+mn-ea"/>
                <a:cs typeface="Arial" panose="020B0604020202020204" pitchFamily="34" charset="0"/>
              </a:rPr>
              <a:t>Étape 4 : Information des prestataires de soins</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endParaRPr lang="fr-CH" sz="1200" b="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 1)</a:t>
            </a:r>
            <a:endParaRPr lang="fr-CH" sz="1200" b="0" i="1"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Qui</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baseline="0" dirty="0" smtClean="0">
                <a:solidFill>
                  <a:schemeClr val="tx1"/>
                </a:solidFill>
                <a:effectLst/>
                <a:latin typeface="Arial" panose="020B0604020202020204" pitchFamily="34" charset="0"/>
                <a:cs typeface="Arial" panose="020B0604020202020204" pitchFamily="34" charset="0"/>
              </a:rPr>
              <a:t>Personne(s) désignée(s) par l’hôpital.</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1" u="none" kern="1200" baseline="0" dirty="0" smtClean="0">
                <a:solidFill>
                  <a:schemeClr val="tx1"/>
                </a:solidFill>
                <a:effectLst/>
                <a:latin typeface="Arial" panose="020B0604020202020204" pitchFamily="34" charset="0"/>
                <a:ea typeface="+mn-ea"/>
                <a:cs typeface="Arial" panose="020B0604020202020204" pitchFamily="34" charset="0"/>
              </a:rPr>
              <a:t>(Animation 2)</a:t>
            </a:r>
          </a:p>
          <a:p>
            <a:endParaRPr lang="fr-CH" sz="1200" b="0" i="1" kern="1200" dirty="0" smtClean="0">
              <a:solidFill>
                <a:schemeClr val="tx1"/>
              </a:solidFill>
              <a:effectLst/>
              <a:latin typeface="Arial" panose="020B0604020202020204" pitchFamily="34" charset="0"/>
              <a:ea typeface="+mn-ea"/>
              <a:cs typeface="Arial" panose="020B0604020202020204" pitchFamily="34" charset="0"/>
            </a:endParaRP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Transmettre des informations relatives à la médication de sortie aux prestataires de soins qui prennent le relais :</a:t>
            </a:r>
          </a:p>
          <a:p>
            <a:pPr marL="171450" lvl="0" indent="-171450" algn="l" rtl="0">
              <a:buFont typeface="Arial" panose="020B0604020202020204" pitchFamily="34" charset="0"/>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médecin de famille/autres médecins traitants</a:t>
            </a:r>
          </a:p>
          <a:p>
            <a:pPr marL="171450" lvl="0" indent="-171450" algn="l" rtl="0">
              <a:buFont typeface="Arial" panose="020B0604020202020204" pitchFamily="34" charset="0"/>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autre hôpital/clinique où le patient est transféré (p. ex. clinique de réadaptation)</a:t>
            </a:r>
          </a:p>
          <a:p>
            <a:pPr marL="171450" lvl="0" indent="-171450" algn="l" rtl="0">
              <a:buFont typeface="Arial" panose="020B0604020202020204" pitchFamily="34" charset="0"/>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établissement médico-social</a:t>
            </a:r>
          </a:p>
          <a:p>
            <a:pPr marL="171450" lvl="0" indent="-171450" algn="l" rtl="0">
              <a:buFont typeface="Arial" panose="020B0604020202020204" pitchFamily="34" charset="0"/>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service d’aide et de soins à domicile</a:t>
            </a:r>
          </a:p>
          <a:p>
            <a:pPr marL="171450" lvl="0" indent="-171450" algn="l" rtl="0">
              <a:buFont typeface="Arial" panose="020B0604020202020204" pitchFamily="34" charset="0"/>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pharmacie habituelle du patient.</a:t>
            </a:r>
          </a:p>
          <a:p>
            <a:pPr lvl="0"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La ou les personnes responsables confirment que cette étape du processus est terminée (p. ex. timbre/signature).</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Quand</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Le plus tôt possible après la sortie, voire avant celle-ci, dès lors que la médication à prendre après le séjour hospitalier est clairement établie.</a:t>
            </a: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p>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Objectif</a:t>
            </a:r>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Porter à la connaissance des prestataires de soins qui assurent le suivi du patient la médication de sortie les changements apportés à la médication </a:t>
            </a:r>
            <a:r>
              <a:rPr lang="fr-CH" sz="1200" b="0" i="0" u="none" kern="1200" baseline="0" dirty="0" err="1" smtClean="0">
                <a:solidFill>
                  <a:schemeClr val="tx1"/>
                </a:solidFill>
                <a:effectLst/>
                <a:latin typeface="Arial" panose="020B0604020202020204" pitchFamily="34" charset="0"/>
                <a:ea typeface="+mn-ea"/>
                <a:cs typeface="Arial" panose="020B0604020202020204" pitchFamily="34" charset="0"/>
              </a:rPr>
              <a:t>préhospitalière</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et les raisons de ces changements.</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36</a:t>
            </a:fld>
            <a:endParaRPr lang="de-CH"/>
          </a:p>
        </p:txBody>
      </p:sp>
    </p:spTree>
    <p:extLst>
      <p:ext uri="{BB962C8B-B14F-4D97-AF65-F5344CB8AC3E}">
        <p14:creationId xmlns:p14="http://schemas.microsoft.com/office/powerpoint/2010/main" val="3856790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37</a:t>
            </a:fld>
            <a:endParaRPr lang="de-CH"/>
          </a:p>
        </p:txBody>
      </p:sp>
    </p:spTree>
    <p:extLst>
      <p:ext uri="{BB962C8B-B14F-4D97-AF65-F5344CB8AC3E}">
        <p14:creationId xmlns:p14="http://schemas.microsoft.com/office/powerpoint/2010/main" val="40343555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fr-CH" sz="1200" b="1" i="0" u="none" baseline="0" dirty="0" smtClean="0">
                <a:solidFill>
                  <a:schemeClr val="tx1"/>
                </a:solidFill>
                <a:latin typeface="Arial" panose="020B0604020202020204" pitchFamily="34" charset="0"/>
                <a:cs typeface="Arial" panose="020B0604020202020204" pitchFamily="34" charset="0"/>
              </a:rPr>
              <a:t>Qu'apporte la vérification systématique de la médication aux interfaces ?</a:t>
            </a:r>
            <a:endParaRPr lang="fr-CH" sz="1200" b="1" dirty="0" smtClean="0">
              <a:solidFill>
                <a:schemeClr val="tx1"/>
              </a:solidFill>
              <a:latin typeface="Arial" panose="020B0604020202020204" pitchFamily="34" charset="0"/>
              <a:cs typeface="Arial" panose="020B0604020202020204" pitchFamily="34" charset="0"/>
            </a:endParaRPr>
          </a:p>
          <a:p>
            <a:endParaRPr lang="fr-CH" sz="1200"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Menée avec rigueur, la vérification systématique de la médication garantit que des informations précises et fiables sur la médication d’un patient sont transmises chaque fois que celui-ci change de secteur de prise en charge. Ce processus permet d’éviter des omissions non intentionnelles de médicaments, de même que des ajouts et des erreurs de dosage dans le cadre hospitalier.</a:t>
            </a: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La littérature spécialisée mentionne les erreurs de médication typiques ci-après lors de l’admission à l’hôpital et à la sortie :</a:t>
            </a:r>
          </a:p>
          <a:p>
            <a:pPr marL="171450" lvl="0" indent="-171450" algn="l" rtl="0">
              <a:buFont typeface="Arial" panose="020B0604020202020204" pitchFamily="34" charset="0"/>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omission non intentionnelle de médicaments pris avant l’hospitalisation </a:t>
            </a:r>
          </a:p>
          <a:p>
            <a:pPr marL="171450" lvl="0" indent="-171450" algn="l" rtl="0">
              <a:buFont typeface="Arial" panose="020B0604020202020204" pitchFamily="34" charset="0"/>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ajout non intentionnel de médicaments : prescription, à l’hôpital, de médicaments dont la prise avait été arrêtée avant l’hospitalisation ; double prescription, due à la prescription de deux médicaments utilisant la même substance active ; administration multiple liée à une prescription par différentes voies d’administration (voie orale et intraveineuse, p. ex.) </a:t>
            </a:r>
          </a:p>
          <a:p>
            <a:pPr marL="171450" lvl="0" indent="-171450" algn="l" rtl="0">
              <a:buFont typeface="Arial" panose="020B0604020202020204" pitchFamily="34" charset="0"/>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erreur de dosage : dosage erroné, erreur dans la posologie, forme galénique erronée</a:t>
            </a: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Ces erreurs risquent de plus d’être perpétuées après la sortie de l’hôpital. </a:t>
            </a:r>
          </a:p>
          <a:p>
            <a:pPr algn="l" rtl="0"/>
            <a:endParaRPr lang="fr-CH" sz="1200" kern="1200" dirty="0" smtClean="0">
              <a:solidFill>
                <a:schemeClr val="tx1"/>
              </a:solidFill>
              <a:effectLst/>
              <a:latin typeface="Arial" panose="020B0604020202020204" pitchFamily="34" charset="0"/>
              <a:ea typeface="+mn-ea"/>
              <a:cs typeface="Arial" panose="020B0604020202020204" pitchFamily="34" charset="0"/>
            </a:endParaRP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40</a:t>
            </a:fld>
            <a:endParaRPr lang="de-CH"/>
          </a:p>
        </p:txBody>
      </p:sp>
    </p:spTree>
    <p:extLst>
      <p:ext uri="{BB962C8B-B14F-4D97-AF65-F5344CB8AC3E}">
        <p14:creationId xmlns:p14="http://schemas.microsoft.com/office/powerpoint/2010/main" val="2818234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41</a:t>
            </a:fld>
            <a:endParaRPr lang="de-CH"/>
          </a:p>
        </p:txBody>
      </p:sp>
    </p:spTree>
    <p:extLst>
      <p:ext uri="{BB962C8B-B14F-4D97-AF65-F5344CB8AC3E}">
        <p14:creationId xmlns:p14="http://schemas.microsoft.com/office/powerpoint/2010/main" val="1257864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Les interfaces de soins sont des points névralgiques pour les erreurs de </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médication.</a:t>
            </a:r>
            <a:endParaRPr lang="fr-CH" sz="1200" b="0" i="0" u="none" kern="1200" baseline="0" dirty="0" smtClean="0">
              <a:solidFill>
                <a:schemeClr val="tx1"/>
              </a:solidFill>
              <a:effectLst/>
              <a:latin typeface="Arial" panose="020B0604020202020204" pitchFamily="34" charset="0"/>
              <a:ea typeface="+mn-ea"/>
              <a:cs typeface="Arial" panose="020B0604020202020204" pitchFamily="34" charset="0"/>
            </a:endParaRPr>
          </a:p>
          <a:p>
            <a:endParaRPr lang="fr-CH" sz="1200" b="1" kern="1200" baseline="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La vérification systématique de la médication, ou conciliation médicamenteuse, s’applique à tous les points de transition du parcours de soins lors d’un séjour hospitalier. Réalisée une première fois à l’entrée du patient, puis lors de chaque transfert interne, elle est effectuée une dernière fois au moment de la sortie. </a:t>
            </a:r>
            <a:endParaRPr lang="fr-CH" sz="1200" kern="1200" baseline="0" dirty="0" smtClean="0">
              <a:solidFill>
                <a:schemeClr val="tx1"/>
              </a:solidFill>
              <a:effectLst/>
              <a:latin typeface="Arial" panose="020B0604020202020204" pitchFamily="34" charset="0"/>
              <a:ea typeface="+mn-ea"/>
              <a:cs typeface="Arial" panose="020B0604020202020204" pitchFamily="34" charset="0"/>
            </a:endParaRPr>
          </a:p>
          <a:p>
            <a:endParaRPr lang="fr-CH" sz="1200" kern="1200" baseline="0" dirty="0" smtClean="0">
              <a:solidFill>
                <a:schemeClr val="tx1"/>
              </a:solidFill>
              <a:effectLst/>
              <a:latin typeface="Arial" panose="020B0604020202020204" pitchFamily="34" charset="0"/>
              <a:ea typeface="+mn-ea"/>
              <a:cs typeface="Arial" panose="020B0604020202020204" pitchFamily="34" charset="0"/>
            </a:endParaRPr>
          </a:p>
          <a:p>
            <a:pPr marL="171450" indent="-171450" algn="l" rtl="0">
              <a:buFontTx/>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A Admission : saisie incomplète ou erronée des médicaments qu'un patient a pris avant l'événement l'ayant mené à l'hôpital (voir l'exemple de cas)</a:t>
            </a:r>
          </a:p>
          <a:p>
            <a:pPr marL="171450" indent="-171450" algn="l" rtl="0">
              <a:buFontTx/>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B Transferts internes : par exemple transmission incomplète des informations concernant la médication </a:t>
            </a:r>
          </a:p>
          <a:p>
            <a:pPr marL="171450" indent="-171450" algn="l" rtl="0">
              <a:buFontTx/>
              <a:buChar char="-"/>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C Sortie : par exemple, si des médicaments pris avant l'hospitalisation ont été suspendus pendant le séjour à l'hôpital et n'ont pas été à nouveau prescrits à la sortie. </a:t>
            </a:r>
          </a:p>
          <a:p>
            <a:pPr marL="171450" indent="-171450" algn="l" rtl="0">
              <a:buFontTx/>
              <a:buChar char="-"/>
            </a:pPr>
            <a:endParaRPr lang="fr-CH" sz="1200" kern="1200" baseline="0" dirty="0" smtClean="0">
              <a:solidFill>
                <a:schemeClr val="tx1"/>
              </a:solidFill>
              <a:effectLst/>
              <a:latin typeface="Arial" panose="020B0604020202020204" pitchFamily="34" charset="0"/>
              <a:ea typeface="+mn-ea"/>
              <a:cs typeface="Arial" panose="020B0604020202020204" pitchFamily="34" charset="0"/>
            </a:endParaRPr>
          </a:p>
          <a:p>
            <a:pPr marL="0" indent="0" algn="l" rtl="0">
              <a:buFontTx/>
              <a:buNone/>
            </a:pP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La vérification systématique de la médication permet d'éviter ces erreurs. </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8</a:t>
            </a:fld>
            <a:endParaRPr lang="de-CH"/>
          </a:p>
        </p:txBody>
      </p:sp>
    </p:spTree>
    <p:extLst>
      <p:ext uri="{BB962C8B-B14F-4D97-AF65-F5344CB8AC3E}">
        <p14:creationId xmlns:p14="http://schemas.microsoft.com/office/powerpoint/2010/main" val="2644088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endParaRPr lang="fr-CH" b="0" i="0" u="none" baseline="0" dirty="0">
              <a:effectLst/>
              <a:latin typeface="Arial" panose="020B0604020202020204" pitchFamily="34" charset="0"/>
              <a:cs typeface="Arial" panose="020B0604020202020204" pitchFamily="34" charset="0"/>
            </a:endParaRPr>
          </a:p>
        </p:txBody>
      </p:sp>
      <p:sp>
        <p:nvSpPr>
          <p:cNvPr id="4" name="Kopfzeilenplatzhalter 3"/>
          <p:cNvSpPr>
            <a:spLocks noGrp="1"/>
          </p:cNvSpPr>
          <p:nvPr>
            <p:ph type="hdr" sz="quarter" idx="10"/>
          </p:nvPr>
        </p:nvSpPr>
        <p:spPr/>
        <p:txBody>
          <a:bodyPr/>
          <a:lstStyle/>
          <a:p>
            <a:endParaRPr lang="de-CH">
              <a:solidFill>
                <a:prstClr val="black"/>
              </a:solidFill>
            </a:endParaRPr>
          </a:p>
        </p:txBody>
      </p:sp>
      <p:sp>
        <p:nvSpPr>
          <p:cNvPr id="5" name="Foliennummernplatzhalter 4"/>
          <p:cNvSpPr>
            <a:spLocks noGrp="1"/>
          </p:cNvSpPr>
          <p:nvPr>
            <p:ph type="sldNum" sz="quarter" idx="11"/>
          </p:nvPr>
        </p:nvSpPr>
        <p:spPr/>
        <p:txBody>
          <a:bodyPr/>
          <a:lstStyle/>
          <a:p>
            <a:fld id="{E6B5BAC9-FAD2-4512-8165-CA0494811BE3}" type="slidenum">
              <a:rPr lang="de-CH" smtClean="0">
                <a:solidFill>
                  <a:prstClr val="black"/>
                </a:solidFill>
              </a:rPr>
              <a:pPr/>
              <a:t>11</a:t>
            </a:fld>
            <a:endParaRPr lang="de-CH">
              <a:solidFill>
                <a:prstClr val="black"/>
              </a:solidFill>
            </a:endParaRPr>
          </a:p>
        </p:txBody>
      </p:sp>
    </p:spTree>
    <p:extLst>
      <p:ext uri="{BB962C8B-B14F-4D97-AF65-F5344CB8AC3E}">
        <p14:creationId xmlns:p14="http://schemas.microsoft.com/office/powerpoint/2010/main" val="3856790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0"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Que signifie </a:t>
            </a:r>
            <a:r>
              <a:rPr lang="fr-CH" sz="1200" b="1" i="0" u="none" strike="noStrike" kern="1200" baseline="0" dirty="0" smtClean="0">
                <a:solidFill>
                  <a:schemeClr val="tx1"/>
                </a:solidFill>
                <a:effectLst/>
                <a:latin typeface="Arial" panose="020B0604020202020204" pitchFamily="34" charset="0"/>
                <a:ea typeface="+mn-ea"/>
                <a:cs typeface="Arial" panose="020B0604020202020204" pitchFamily="34" charset="0"/>
              </a:rPr>
              <a:t>«la meilleure possible» ?</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a:t>
            </a:r>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Quelles données faut-il recueillir ?</a:t>
            </a:r>
          </a:p>
          <a:p>
            <a:pPr lvl="0" algn="l" rtl="0"/>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Effectuer un relevé le plus </a:t>
            </a:r>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complet</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et </a:t>
            </a:r>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précis</a:t>
            </a:r>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 possible de tous les médicaments et préparations pris par le patient avant son admission (meilleure anamnèse médicamenteuse possible) et enregistrer toutes les données recueillies sous forme de liste des médicaments pris avant l'admission.</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12</a:t>
            </a:fld>
            <a:endParaRPr lang="de-CH"/>
          </a:p>
        </p:txBody>
      </p:sp>
    </p:spTree>
    <p:extLst>
      <p:ext uri="{BB962C8B-B14F-4D97-AF65-F5344CB8AC3E}">
        <p14:creationId xmlns:p14="http://schemas.microsoft.com/office/powerpoint/2010/main" val="1584971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fr-CH" sz="1200" b="1" i="0" u="none" baseline="0" dirty="0" smtClean="0">
                <a:solidFill>
                  <a:schemeClr val="tx1"/>
                </a:solidFill>
                <a:latin typeface="Arial" panose="020B0604020202020204" pitchFamily="34" charset="0"/>
                <a:cs typeface="Arial" panose="020B0604020202020204" pitchFamily="34" charset="0"/>
              </a:rPr>
              <a:t>Que signifie «complète» ?</a:t>
            </a:r>
          </a:p>
          <a:p>
            <a:endParaRPr lang="fr-CH" sz="1200" b="1"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Comprend </a:t>
            </a:r>
            <a:r>
              <a:rPr lang="fr-CH" sz="1200" b="0" i="1" u="none" baseline="0" dirty="0" smtClean="0">
                <a:solidFill>
                  <a:schemeClr val="tx1"/>
                </a:solidFill>
                <a:latin typeface="Arial" panose="020B0604020202020204" pitchFamily="34" charset="0"/>
                <a:cs typeface="Arial" panose="020B0604020202020204" pitchFamily="34" charset="0"/>
              </a:rPr>
              <a:t>tous </a:t>
            </a:r>
            <a:r>
              <a:rPr lang="fr-CH" sz="1200" b="0" i="0" u="none" baseline="0" dirty="0" smtClean="0">
                <a:solidFill>
                  <a:schemeClr val="tx1"/>
                </a:solidFill>
                <a:latin typeface="Arial" panose="020B0604020202020204" pitchFamily="34" charset="0"/>
                <a:cs typeface="Arial" panose="020B0604020202020204" pitchFamily="34" charset="0"/>
              </a:rPr>
              <a:t>les médicaments et préparations pris par un patient avant son admission. C'est-à-dire :</a:t>
            </a: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les médicaments pris sur prescription (du médecin de famille/d’autres médecins) </a:t>
            </a: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les médicaments pris sans prescription (automédication)</a:t>
            </a: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les médicaments soumis à ordonnance et non soumis à ordonnance, comme les médicaments over the </a:t>
            </a:r>
            <a:r>
              <a:rPr lang="fr-CH" sz="1200" b="0" i="0" u="none" baseline="0" dirty="0" err="1" smtClean="0">
                <a:solidFill>
                  <a:schemeClr val="tx1"/>
                </a:solidFill>
                <a:latin typeface="Arial" panose="020B0604020202020204" pitchFamily="34" charset="0"/>
                <a:cs typeface="Arial" panose="020B0604020202020204" pitchFamily="34" charset="0"/>
              </a:rPr>
              <a:t>counter</a:t>
            </a:r>
            <a:r>
              <a:rPr lang="fr-CH" sz="1200" b="0" i="0" u="none" baseline="0" dirty="0" smtClean="0">
                <a:solidFill>
                  <a:schemeClr val="tx1"/>
                </a:solidFill>
                <a:latin typeface="Arial" panose="020B0604020202020204" pitchFamily="34" charset="0"/>
                <a:cs typeface="Arial" panose="020B0604020202020204" pitchFamily="34" charset="0"/>
              </a:rPr>
              <a:t> (OTC), les médicaments en vente libre, les préparations à base de plantes, les remèdes homéopathiques, les compléments alimentaires tels que vitamines, sels minéraux et autres suppléments, </a:t>
            </a: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les préparations prises régulièrement, mais aussi les médicaments en réserve, que le patient prend en fonction de ses besoins.</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p>
          <a:p>
            <a:pPr algn="l" rtl="0"/>
            <a:r>
              <a:rPr lang="fr-CH" sz="1200" b="0" i="0" u="none" baseline="0" dirty="0" smtClean="0">
                <a:solidFill>
                  <a:schemeClr val="tx1"/>
                </a:solidFill>
                <a:latin typeface="Arial" panose="020B0604020202020204" pitchFamily="34" charset="0"/>
                <a:cs typeface="Arial" panose="020B0604020202020204" pitchFamily="34" charset="0"/>
              </a:rPr>
              <a:t>Il est important de se renseigner sur la prise de produits à base de plantes et de compléments alimentaires, telles que les préparations à base de calcium, de millepertuis, de ginseng ou de pélargonium. Ces préparations sont en effet souvent prises sans que le médecin traitant n'en soit informé. </a:t>
            </a:r>
          </a:p>
          <a:p>
            <a:pPr algn="l" rtl="0"/>
            <a:endParaRPr lang="fr-CH" sz="1200" b="1" i="0" u="none" baseline="0" dirty="0" smtClean="0">
              <a:solidFill>
                <a:schemeClr val="tx1"/>
              </a:solidFill>
              <a:latin typeface="Arial" panose="020B0604020202020204" pitchFamily="34" charset="0"/>
              <a:cs typeface="Arial" panose="020B0604020202020204" pitchFamily="34" charset="0"/>
            </a:endParaRPr>
          </a:p>
          <a:p>
            <a:pPr algn="l" rtl="0"/>
            <a:endParaRPr lang="fr-CH" sz="1200" b="1" i="0" u="none" baseline="0" dirty="0" smtClean="0">
              <a:solidFill>
                <a:schemeClr val="tx1"/>
              </a:solidFill>
              <a:latin typeface="Arial" panose="020B0604020202020204" pitchFamily="34" charset="0"/>
              <a:cs typeface="Arial" panose="020B0604020202020204" pitchFamily="34" charset="0"/>
            </a:endParaRPr>
          </a:p>
          <a:p>
            <a:pPr algn="l" rtl="0"/>
            <a:r>
              <a:rPr lang="fr-CH" sz="1200" b="1" i="0" u="none" baseline="0" dirty="0" smtClean="0">
                <a:solidFill>
                  <a:schemeClr val="tx1"/>
                </a:solidFill>
                <a:latin typeface="Arial" panose="020B0604020202020204" pitchFamily="34" charset="0"/>
                <a:cs typeface="Arial" panose="020B0604020202020204" pitchFamily="34" charset="0"/>
              </a:rPr>
              <a:t>Que signifie «précise» ?</a:t>
            </a:r>
          </a:p>
          <a:p>
            <a:endParaRPr lang="fr-CH" sz="1200" b="1" dirty="0" smtClean="0">
              <a:solidFill>
                <a:schemeClr val="tx1"/>
              </a:solidFill>
              <a:latin typeface="Arial" panose="020B0604020202020204" pitchFamily="34" charset="0"/>
              <a:cs typeface="Arial" panose="020B0604020202020204" pitchFamily="34" charset="0"/>
            </a:endParaRPr>
          </a:p>
          <a:p>
            <a:pPr algn="l" rtl="0"/>
            <a:r>
              <a:rPr lang="fr-CH" sz="1200" b="0" i="0" u="none" strike="noStrike" baseline="0" dirty="0" smtClean="0">
                <a:solidFill>
                  <a:schemeClr val="tx1"/>
                </a:solidFill>
                <a:latin typeface="Arial" panose="020B0604020202020204" pitchFamily="34" charset="0"/>
                <a:cs typeface="Arial" panose="020B0604020202020204" pitchFamily="34" charset="0"/>
              </a:rPr>
              <a:t>Les médicaments et les préparations sont inventoriés avec au moins les informations suivantes :</a:t>
            </a:r>
          </a:p>
          <a:p>
            <a:pPr marL="171450" lvl="0" indent="-171450" algn="l" rtl="0">
              <a:buFont typeface="Arial" panose="020B0604020202020204" pitchFamily="34" charset="0"/>
              <a:buChar char="•"/>
            </a:pPr>
            <a:r>
              <a:rPr lang="fr-CH" sz="1200" b="0" i="0" u="none" strike="noStrike" baseline="0" dirty="0" smtClean="0">
                <a:solidFill>
                  <a:schemeClr val="tx1"/>
                </a:solidFill>
                <a:latin typeface="Arial" panose="020B0604020202020204" pitchFamily="34" charset="0"/>
                <a:cs typeface="Arial" panose="020B0604020202020204" pitchFamily="34" charset="0"/>
              </a:rPr>
              <a:t>Nom /substance active</a:t>
            </a:r>
          </a:p>
          <a:p>
            <a:pPr marL="171450" lvl="0" indent="-171450" algn="l" rtl="0">
              <a:buFont typeface="Arial" panose="020B0604020202020204" pitchFamily="34" charset="0"/>
              <a:buChar char="•"/>
            </a:pPr>
            <a:r>
              <a:rPr lang="fr-CH" sz="1200" b="0" i="0" u="none" strike="noStrike" baseline="0" dirty="0" smtClean="0">
                <a:solidFill>
                  <a:schemeClr val="tx1"/>
                </a:solidFill>
                <a:latin typeface="Arial" panose="020B0604020202020204" pitchFamily="34" charset="0"/>
                <a:cs typeface="Arial" panose="020B0604020202020204" pitchFamily="34" charset="0"/>
              </a:rPr>
              <a:t>Dosage</a:t>
            </a:r>
          </a:p>
          <a:p>
            <a:pPr marL="171450" lvl="0" indent="-171450" algn="l" rtl="0">
              <a:buFont typeface="Arial" panose="020B0604020202020204" pitchFamily="34" charset="0"/>
              <a:buChar char="•"/>
            </a:pPr>
            <a:r>
              <a:rPr lang="fr-CH" sz="1200" b="0" i="0" u="none" strike="noStrike" baseline="0" dirty="0" smtClean="0">
                <a:solidFill>
                  <a:schemeClr val="tx1"/>
                </a:solidFill>
                <a:latin typeface="Arial" panose="020B0604020202020204" pitchFamily="34" charset="0"/>
                <a:cs typeface="Arial" panose="020B0604020202020204" pitchFamily="34" charset="0"/>
              </a:rPr>
              <a:t>Forme galénique </a:t>
            </a:r>
          </a:p>
          <a:p>
            <a:pPr marL="171450" lvl="0" indent="-171450" algn="l" rtl="0">
              <a:buFont typeface="Arial" panose="020B0604020202020204" pitchFamily="34" charset="0"/>
              <a:buChar char="•"/>
            </a:pPr>
            <a:r>
              <a:rPr lang="fr-CH" sz="1200" b="0" i="0" u="none" strike="noStrike" baseline="0" dirty="0" smtClean="0">
                <a:solidFill>
                  <a:schemeClr val="tx1"/>
                </a:solidFill>
                <a:latin typeface="Arial" panose="020B0604020202020204" pitchFamily="34" charset="0"/>
                <a:cs typeface="Arial" panose="020B0604020202020204" pitchFamily="34" charset="0"/>
              </a:rPr>
              <a:t>Posologie</a:t>
            </a:r>
          </a:p>
          <a:p>
            <a:endParaRPr lang="fr-CH" sz="1200" i="1"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Les informations suivantes doivent elles aussi figurer sur la liste des médicaments pris avant l'admission : </a:t>
            </a:r>
          </a:p>
          <a:p>
            <a:endParaRPr lang="fr-CH" sz="1200" b="0" i="0" dirty="0" smtClean="0">
              <a:solidFill>
                <a:schemeClr val="tx1"/>
              </a:solidFill>
              <a:latin typeface="Arial" panose="020B0604020202020204" pitchFamily="34" charset="0"/>
              <a:cs typeface="Arial" panose="020B0604020202020204" pitchFamily="34" charset="0"/>
            </a:endParaRPr>
          </a:p>
          <a:p>
            <a:pPr marL="17145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Allergies et intolérances médicamenteuses</a:t>
            </a: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Sources utilisées pour l'anamnèse médicamenteuse</a:t>
            </a: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Nom et adresse du médecin de famille et/ou d'autres prestataires de soins</a:t>
            </a: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Éventuellement, pharmacie habituelle du patient</a:t>
            </a:r>
          </a:p>
          <a:p>
            <a:endParaRPr lang="fr-CH" sz="1200" i="0"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Tenir compte également des dispositions de protection des données. </a:t>
            </a:r>
            <a:endParaRPr lang="fr-CH" sz="1200" i="0" dirty="0" smtClean="0">
              <a:solidFill>
                <a:schemeClr val="tx1"/>
              </a:solidFill>
              <a:latin typeface="Arial" panose="020B0604020202020204" pitchFamily="34" charset="0"/>
              <a:cs typeface="Arial" panose="020B0604020202020204" pitchFamily="34" charset="0"/>
            </a:endParaRP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13</a:t>
            </a:fld>
            <a:endParaRPr lang="de-CH"/>
          </a:p>
        </p:txBody>
      </p:sp>
    </p:spTree>
    <p:extLst>
      <p:ext uri="{BB962C8B-B14F-4D97-AF65-F5344CB8AC3E}">
        <p14:creationId xmlns:p14="http://schemas.microsoft.com/office/powerpoint/2010/main" val="3801167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fr-CH" sz="1200" b="1" i="0" u="none" kern="1200" baseline="0" dirty="0" smtClean="0">
                <a:solidFill>
                  <a:schemeClr val="tx1"/>
                </a:solidFill>
                <a:effectLst/>
                <a:latin typeface="Arial" panose="020B0604020202020204" pitchFamily="34" charset="0"/>
                <a:ea typeface="+mn-ea"/>
                <a:cs typeface="Arial" panose="020B0604020202020204" pitchFamily="34" charset="0"/>
              </a:rPr>
              <a:t>Qui recense les médicaments ?</a:t>
            </a:r>
          </a:p>
          <a:p>
            <a:endParaRPr lang="fr-CH" sz="1200" kern="1200" dirty="0" smtClean="0">
              <a:solidFill>
                <a:schemeClr val="tx1"/>
              </a:solidFill>
              <a:effectLst/>
              <a:latin typeface="Arial" panose="020B0604020202020204" pitchFamily="34" charset="0"/>
              <a:ea typeface="+mn-ea"/>
              <a:cs typeface="Arial" panose="020B0604020202020204" pitchFamily="34" charset="0"/>
            </a:endParaRPr>
          </a:p>
          <a:p>
            <a:pPr algn="l" rtl="0"/>
            <a:r>
              <a:rPr lang="fr-CH" sz="1200" b="0" i="0" u="none" kern="1200" baseline="0" dirty="0" smtClean="0">
                <a:solidFill>
                  <a:schemeClr val="tx1"/>
                </a:solidFill>
                <a:effectLst/>
                <a:latin typeface="Arial" panose="020B0604020202020204" pitchFamily="34" charset="0"/>
                <a:ea typeface="+mn-ea"/>
                <a:cs typeface="Arial" panose="020B0604020202020204" pitchFamily="34" charset="0"/>
              </a:rPr>
              <a:t>La personne responsable de la meilleure anamnèse médicamenteuse possible est désignée par l'hôpital. </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14</a:t>
            </a:fld>
            <a:endParaRPr lang="de-CH"/>
          </a:p>
        </p:txBody>
      </p:sp>
    </p:spTree>
    <p:extLst>
      <p:ext uri="{BB962C8B-B14F-4D97-AF65-F5344CB8AC3E}">
        <p14:creationId xmlns:p14="http://schemas.microsoft.com/office/powerpoint/2010/main" val="3547861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62500" lnSpcReduction="20000"/>
          </a:bodyPr>
          <a:lstStyle/>
          <a:p>
            <a:pPr algn="l" rtl="0"/>
            <a:r>
              <a:rPr lang="fr-CH" sz="1200" b="0" i="0" u="none" baseline="0" dirty="0" smtClean="0">
                <a:solidFill>
                  <a:schemeClr val="tx1"/>
                </a:solidFill>
                <a:latin typeface="Arial" panose="020B0604020202020204" pitchFamily="34" charset="0"/>
                <a:cs typeface="Arial" panose="020B0604020202020204" pitchFamily="34" charset="0"/>
              </a:rPr>
              <a:t>À l’hôpital, en principe, l’anamnèse médicamenteuse est du ressort du médecin. Étant donné que la meilleure anamnèse médicamenteuse possible est plus complète que l'anamnèse médicamenteuse de routine et que sa réalisation demande par conséquent davantage de temps, d’autres solutions sont envisageables. Les expériences faites dans divers pays comme l’Australie, la Belgique, l’Allemagne, le Canada, les Pays-Bas et les États-Unis montrent que d’autres membres du personnel hospitalier peuvent se charger correctement de la meilleure anamnèse médicamenteuse possible, ou aider à réunir les informations nécessaires. Dans ces pays, la réalisation de la meilleure anamnèse médicamenteuse possible est souvent confiée aux pharmaciens d’hôpital ou aux pharmaciens cliniciens. Dans la littérature spécialisée, des infirmiers ou des assistants en pharmacie se sont également acquittés de cette mission avec succès. Quelle que soit la solution retenue, il est essentiel que le personnel chargé du relevé des données dispose du temps et des moyens nécessaires. </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p>
          <a:p>
            <a:pPr algn="l" rtl="0"/>
            <a:r>
              <a:rPr lang="fr-CH" sz="1200" b="0" i="0" u="none" baseline="0" dirty="0" smtClean="0">
                <a:solidFill>
                  <a:schemeClr val="tx1"/>
                </a:solidFill>
                <a:latin typeface="Arial" panose="020B0604020202020204" pitchFamily="34" charset="0"/>
                <a:cs typeface="Arial" panose="020B0604020202020204" pitchFamily="34" charset="0"/>
              </a:rPr>
              <a:t>La technique requise pour réaliser la meilleure anamnèse médicamenteuse possible peut tout à fait être apprise et entraînée. Il est primordial que les personnes chargées de cette tâche soient formées en conséquence, qu’elles procèdent de façon systématique et qu’elles s’acquittent de leur travail de manière consciencieuse et responsable.</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endParaRPr lang="fr-CH" sz="1200"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La collecte des informations pour la meilleure anamnèse médicamenteuse possible </a:t>
            </a:r>
            <a:r>
              <a:rPr lang="fr-CH" sz="1200" b="1" i="0" u="none" baseline="0" dirty="0" smtClean="0">
                <a:solidFill>
                  <a:schemeClr val="tx1"/>
                </a:solidFill>
                <a:latin typeface="Arial" panose="020B0604020202020204" pitchFamily="34" charset="0"/>
                <a:cs typeface="Arial" panose="020B0604020202020204" pitchFamily="34" charset="0"/>
              </a:rPr>
              <a:t>nécessite les connaissances et compétences suivantes</a:t>
            </a:r>
            <a:r>
              <a:rPr lang="fr-CH" sz="1200" b="0" i="0" u="none" baseline="0" dirty="0" smtClean="0">
                <a:solidFill>
                  <a:schemeClr val="tx1"/>
                </a:solidFill>
                <a:latin typeface="Arial" panose="020B0604020202020204" pitchFamily="34" charset="0"/>
                <a:cs typeface="Arial" panose="020B0604020202020204" pitchFamily="34" charset="0"/>
              </a:rPr>
              <a:t> :</a:t>
            </a:r>
          </a:p>
          <a:p>
            <a:endParaRPr lang="fr-CH" sz="1200" strike="sngStrike" dirty="0" smtClean="0">
              <a:solidFill>
                <a:schemeClr val="tx1"/>
              </a:solidFill>
              <a:latin typeface="Arial" panose="020B0604020202020204" pitchFamily="34" charset="0"/>
              <a:cs typeface="Arial" panose="020B0604020202020204" pitchFamily="34" charset="0"/>
            </a:endParaRP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Connaissances pharmacologiques et médicales spécifiques : </a:t>
            </a:r>
          </a:p>
          <a:p>
            <a:pPr marL="628650" lvl="1" indent="-171450" algn="l" rtl="0">
              <a:buFont typeface="Symbol" panose="05050102010706020507" pitchFamily="18" charset="2"/>
              <a:buChar char="-"/>
            </a:pPr>
            <a:r>
              <a:rPr lang="fr-CH" sz="1200" b="0" i="0" u="none" baseline="0" dirty="0" smtClean="0">
                <a:solidFill>
                  <a:schemeClr val="tx1"/>
                </a:solidFill>
                <a:latin typeface="Arial" panose="020B0604020202020204" pitchFamily="34" charset="0"/>
                <a:cs typeface="Arial" panose="020B0604020202020204" pitchFamily="34" charset="0"/>
              </a:rPr>
              <a:t>Connaissance des différents types et noms de médicaments/substances actives</a:t>
            </a:r>
          </a:p>
          <a:p>
            <a:pPr marL="628650" lvl="1" indent="-171450" algn="l" rtl="0">
              <a:buFont typeface="Symbol" panose="05050102010706020507" pitchFamily="18" charset="2"/>
              <a:buChar char="-"/>
            </a:pPr>
            <a:r>
              <a:rPr lang="fr-CH" sz="1200" b="0" i="0" u="none" baseline="0" dirty="0" smtClean="0">
                <a:solidFill>
                  <a:schemeClr val="tx1"/>
                </a:solidFill>
                <a:latin typeface="Arial" panose="020B0604020202020204" pitchFamily="34" charset="0"/>
                <a:cs typeface="Arial" panose="020B0604020202020204" pitchFamily="34" charset="0"/>
              </a:rPr>
              <a:t>Connaissances des informations relatives aux médicaments : formes galéniques, dosages, moment de la prise, indications</a:t>
            </a:r>
          </a:p>
          <a:p>
            <a:pPr marL="628650" lvl="1" indent="-171450" algn="l" rtl="0">
              <a:buFont typeface="Symbol" panose="05050102010706020507" pitchFamily="18" charset="2"/>
              <a:buChar char="-"/>
            </a:pPr>
            <a:r>
              <a:rPr lang="fr-CH" sz="1200" b="0" i="0" u="none" baseline="0" dirty="0" smtClean="0">
                <a:solidFill>
                  <a:schemeClr val="tx1"/>
                </a:solidFill>
                <a:latin typeface="Arial" panose="020B0604020202020204" pitchFamily="34" charset="0"/>
                <a:cs typeface="Arial" panose="020B0604020202020204" pitchFamily="34" charset="0"/>
              </a:rPr>
              <a:t>Capacité à évaluer les données relatives à la médication et leur exhaustivité</a:t>
            </a:r>
          </a:p>
          <a:p>
            <a:pPr marL="171450" lvl="0" indent="-171450" algn="l" rtl="0">
              <a:buFontTx/>
              <a:buChar char="-"/>
            </a:pPr>
            <a:endParaRPr lang="fr-CH" sz="1200" dirty="0" smtClean="0">
              <a:solidFill>
                <a:schemeClr val="tx1"/>
              </a:solidFill>
              <a:latin typeface="Arial" panose="020B0604020202020204" pitchFamily="34" charset="0"/>
              <a:cs typeface="Arial" panose="020B0604020202020204" pitchFamily="34" charset="0"/>
            </a:endParaRP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Savoir où et comment se procurer les informations relatives à la médication du patient (connaître p. ex. les médecins de famille et les pharmacies de la région)</a:t>
            </a:r>
          </a:p>
          <a:p>
            <a:pPr lvl="0" algn="l" rtl="0"/>
            <a:endParaRPr lang="fr-CH" sz="1200" dirty="0" smtClean="0">
              <a:solidFill>
                <a:schemeClr val="tx1"/>
              </a:solidFill>
              <a:latin typeface="Arial" panose="020B0604020202020204" pitchFamily="34" charset="0"/>
              <a:cs typeface="Arial" panose="020B0604020202020204" pitchFamily="34" charset="0"/>
            </a:endParaRP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Connaître les difficultés que peut soulever la réalisation d’une anamnèse médicamenteuse correcte ainsi que les erreurs typiques qui peuvent se produire (p. ex. omissions, erreurs de dosage, confusion de médicaments présentant une ressemblance au niveau de l’apparence (« look </a:t>
            </a:r>
            <a:r>
              <a:rPr lang="fr-CH" sz="1200" b="0" i="0" u="none" baseline="0" dirty="0" err="1" smtClean="0">
                <a:solidFill>
                  <a:schemeClr val="tx1"/>
                </a:solidFill>
                <a:latin typeface="Arial" panose="020B0604020202020204" pitchFamily="34" charset="0"/>
                <a:cs typeface="Arial" panose="020B0604020202020204" pitchFamily="34" charset="0"/>
              </a:rPr>
              <a:t>alike</a:t>
            </a:r>
            <a:r>
              <a:rPr lang="fr-CH" sz="1200" b="0" i="0" u="none" baseline="0" dirty="0" smtClean="0">
                <a:solidFill>
                  <a:schemeClr val="tx1"/>
                </a:solidFill>
                <a:latin typeface="Arial" panose="020B0604020202020204" pitchFamily="34" charset="0"/>
                <a:cs typeface="Arial" panose="020B0604020202020204" pitchFamily="34" charset="0"/>
              </a:rPr>
              <a:t> ») ou de la dénomination (« </a:t>
            </a:r>
            <a:r>
              <a:rPr lang="fr-CH" sz="1200" b="0" i="0" u="none" baseline="0" dirty="0" err="1" smtClean="0">
                <a:solidFill>
                  <a:schemeClr val="tx1"/>
                </a:solidFill>
                <a:latin typeface="Arial" panose="020B0604020202020204" pitchFamily="34" charset="0"/>
                <a:cs typeface="Arial" panose="020B0604020202020204" pitchFamily="34" charset="0"/>
              </a:rPr>
              <a:t>sound</a:t>
            </a:r>
            <a:r>
              <a:rPr lang="fr-CH" sz="1200" b="0" i="0" u="none" baseline="0" dirty="0" smtClean="0">
                <a:solidFill>
                  <a:schemeClr val="tx1"/>
                </a:solidFill>
                <a:latin typeface="Arial" panose="020B0604020202020204" pitchFamily="34" charset="0"/>
                <a:cs typeface="Arial" panose="020B0604020202020204" pitchFamily="34" charset="0"/>
              </a:rPr>
              <a:t> </a:t>
            </a:r>
            <a:r>
              <a:rPr lang="fr-CH" sz="1200" b="0" i="0" u="none" baseline="0" dirty="0" err="1" smtClean="0">
                <a:solidFill>
                  <a:schemeClr val="tx1"/>
                </a:solidFill>
                <a:latin typeface="Arial" panose="020B0604020202020204" pitchFamily="34" charset="0"/>
                <a:cs typeface="Arial" panose="020B0604020202020204" pitchFamily="34" charset="0"/>
              </a:rPr>
              <a:t>alike</a:t>
            </a:r>
            <a:r>
              <a:rPr lang="fr-CH" sz="1200" b="0" i="0" u="none" baseline="0" dirty="0" smtClean="0">
                <a:solidFill>
                  <a:schemeClr val="tx1"/>
                </a:solidFill>
                <a:latin typeface="Arial" panose="020B0604020202020204" pitchFamily="34" charset="0"/>
                <a:cs typeface="Arial" panose="020B0604020202020204" pitchFamily="34" charset="0"/>
              </a:rPr>
              <a:t> »)</a:t>
            </a:r>
          </a:p>
          <a:p>
            <a:pPr lvl="0" algn="l" rtl="0"/>
            <a:endParaRPr lang="fr-CH" sz="1200" dirty="0" smtClean="0">
              <a:solidFill>
                <a:schemeClr val="tx1"/>
              </a:solidFill>
              <a:latin typeface="Arial" panose="020B0604020202020204" pitchFamily="34" charset="0"/>
              <a:cs typeface="Arial" panose="020B0604020202020204" pitchFamily="34" charset="0"/>
            </a:endParaRP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Maîtriser la technique d’entretien nécessaire pour réaliser la meilleure anamnèse médicamenteuse possible, être capable d’instaurer un climat de confiance pour amener le patient à fournir tous les renseignements requis, avoir le sens de la communication et du travail en équipe (important également pour la communication avec les prestataires de soins externes)</a:t>
            </a:r>
          </a:p>
          <a:p>
            <a:pPr lvl="0" algn="l" rtl="0"/>
            <a:endParaRPr lang="fr-CH" sz="1200" dirty="0" smtClean="0">
              <a:solidFill>
                <a:schemeClr val="tx1"/>
              </a:solidFill>
              <a:latin typeface="Arial" panose="020B0604020202020204" pitchFamily="34" charset="0"/>
              <a:cs typeface="Arial" panose="020B0604020202020204" pitchFamily="34" charset="0"/>
            </a:endParaRPr>
          </a:p>
          <a:p>
            <a:pPr marL="171450" lvl="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Rigueur dans l’établissement de la documentation</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15</a:t>
            </a:fld>
            <a:endParaRPr lang="de-CH"/>
          </a:p>
        </p:txBody>
      </p:sp>
    </p:spTree>
    <p:extLst>
      <p:ext uri="{BB962C8B-B14F-4D97-AF65-F5344CB8AC3E}">
        <p14:creationId xmlns:p14="http://schemas.microsoft.com/office/powerpoint/2010/main" val="3123670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H" sz="1200" b="1" i="0" u="sng" baseline="0" dirty="0" smtClean="0">
                <a:solidFill>
                  <a:schemeClr val="tx1"/>
                </a:solidFill>
                <a:effectLst/>
                <a:latin typeface="Arial" panose="020B0604020202020204" pitchFamily="34" charset="0"/>
                <a:cs typeface="Arial" panose="020B0604020202020204" pitchFamily="34" charset="0"/>
              </a:rPr>
              <a:t>Étape 1 : Meilleure anamnèse médicamenteuse possible</a:t>
            </a:r>
            <a:endParaRPr lang="fr-CH" sz="1200" b="1" i="0" u="none" baseline="0" dirty="0" smtClean="0">
              <a:solidFill>
                <a:schemeClr val="tx1"/>
              </a:solidFill>
              <a:latin typeface="Arial" panose="020B0604020202020204" pitchFamily="34" charset="0"/>
              <a:cs typeface="Arial" panose="020B0604020202020204" pitchFamily="34" charset="0"/>
            </a:endParaRPr>
          </a:p>
          <a:p>
            <a:pPr marL="0" indent="0" algn="l" rtl="0">
              <a:buFontTx/>
              <a:buNone/>
            </a:pPr>
            <a:endParaRPr lang="fr-CH" sz="1200" b="1" i="0" u="none" baseline="0" dirty="0" smtClean="0">
              <a:solidFill>
                <a:schemeClr val="tx1"/>
              </a:solidFill>
              <a:latin typeface="Arial" panose="020B0604020202020204" pitchFamily="34" charset="0"/>
              <a:cs typeface="Arial" panose="020B0604020202020204" pitchFamily="34" charset="0"/>
            </a:endParaRPr>
          </a:p>
          <a:p>
            <a:pPr marL="0" indent="0" algn="l" rtl="0">
              <a:buFontTx/>
              <a:buNone/>
            </a:pPr>
            <a:r>
              <a:rPr lang="fr-CH" sz="1200" b="1" i="0" u="none" baseline="0" dirty="0" smtClean="0">
                <a:solidFill>
                  <a:schemeClr val="tx1"/>
                </a:solidFill>
                <a:latin typeface="Arial" panose="020B0604020202020204" pitchFamily="34" charset="0"/>
                <a:cs typeface="Arial" panose="020B0604020202020204" pitchFamily="34" charset="0"/>
              </a:rPr>
              <a:t>Déroulement </a:t>
            </a:r>
            <a:r>
              <a:rPr lang="fr-CH" sz="1200" b="1" i="0" u="none" baseline="0" dirty="0" smtClean="0">
                <a:solidFill>
                  <a:schemeClr val="tx1"/>
                </a:solidFill>
                <a:latin typeface="Arial" panose="020B0604020202020204" pitchFamily="34" charset="0"/>
                <a:cs typeface="Arial" panose="020B0604020202020204" pitchFamily="34" charset="0"/>
              </a:rPr>
              <a:t>idéal </a:t>
            </a:r>
          </a:p>
          <a:p>
            <a:pPr marL="0" indent="0" algn="l" rtl="0">
              <a:buFontTx/>
              <a:buNone/>
            </a:pPr>
            <a:endParaRPr lang="fr-CH" sz="1200" b="1"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En principe, la meilleure anamnèse médicamenteuse possible se déroule comme suit :</a:t>
            </a:r>
            <a:endParaRPr lang="fr-CH" sz="1200" dirty="0" smtClean="0">
              <a:solidFill>
                <a:schemeClr val="tx1"/>
              </a:solidFill>
              <a:latin typeface="Arial" panose="020B0604020202020204" pitchFamily="34" charset="0"/>
              <a:cs typeface="Arial" panose="020B0604020202020204" pitchFamily="34" charset="0"/>
            </a:endParaRPr>
          </a:p>
          <a:p>
            <a:endParaRPr lang="fr-CH" sz="1200" dirty="0" smtClean="0">
              <a:solidFill>
                <a:schemeClr val="tx1"/>
              </a:solidFill>
              <a:latin typeface="Arial" panose="020B0604020202020204" pitchFamily="34" charset="0"/>
              <a:cs typeface="Arial" panose="020B0604020202020204" pitchFamily="34" charset="0"/>
            </a:endParaRPr>
          </a:p>
          <a:p>
            <a:pPr marL="0" indent="0" algn="l" rtl="0">
              <a:buFont typeface="Arial" panose="020B0604020202020204" pitchFamily="34" charset="0"/>
              <a:buNone/>
            </a:pPr>
            <a:r>
              <a:rPr lang="fr-CH" sz="1200" b="0" i="0" u="none" baseline="0" dirty="0" smtClean="0">
                <a:solidFill>
                  <a:schemeClr val="tx1"/>
                </a:solidFill>
                <a:latin typeface="Arial" panose="020B0604020202020204" pitchFamily="34" charset="0"/>
                <a:cs typeface="Arial" panose="020B0604020202020204" pitchFamily="34" charset="0"/>
              </a:rPr>
              <a:t>a) Compiler les informations relatives à la médication provenant de sources fiables (sources écrites, médicaments apportés par le patient et, le cas échéant, renseignements pris par téléphone)</a:t>
            </a:r>
          </a:p>
          <a:p>
            <a:endParaRPr lang="fr-CH" sz="1200" dirty="0" smtClean="0">
              <a:solidFill>
                <a:schemeClr val="tx1"/>
              </a:solidFill>
              <a:latin typeface="Arial" panose="020B0604020202020204" pitchFamily="34" charset="0"/>
              <a:cs typeface="Arial" panose="020B0604020202020204" pitchFamily="34" charset="0"/>
            </a:endParaRPr>
          </a:p>
          <a:p>
            <a:pPr marL="0" lvl="0" indent="0" algn="l" rtl="0">
              <a:buFont typeface="Arial" panose="020B0604020202020204" pitchFamily="34" charset="0"/>
              <a:buNone/>
            </a:pPr>
            <a:r>
              <a:rPr lang="fr-CH" sz="1200" b="0" i="0" u="none" baseline="0" dirty="0" smtClean="0">
                <a:solidFill>
                  <a:schemeClr val="tx1"/>
                </a:solidFill>
                <a:latin typeface="Arial" panose="020B0604020202020204" pitchFamily="34" charset="0"/>
                <a:cs typeface="Arial" panose="020B0604020202020204" pitchFamily="34" charset="0"/>
              </a:rPr>
              <a:t>b) Entretien systématique avec le patient et/ou ses proches, comparer les informations ainsi obtenues avec les autres sources et inscrire les données sur la liste des médicaments pris avant l’admission</a:t>
            </a:r>
          </a:p>
          <a:p>
            <a:pPr lvl="0" algn="l" rtl="0"/>
            <a:endParaRPr lang="fr-CH" sz="1200" dirty="0" smtClean="0">
              <a:solidFill>
                <a:schemeClr val="tx1"/>
              </a:solidFill>
              <a:latin typeface="Arial" panose="020B0604020202020204" pitchFamily="34" charset="0"/>
              <a:cs typeface="Arial" panose="020B0604020202020204" pitchFamily="34" charset="0"/>
            </a:endParaRPr>
          </a:p>
          <a:p>
            <a:pPr marL="0" lvl="0" indent="0" algn="l" rtl="0">
              <a:buFont typeface="Arial" panose="020B0604020202020204" pitchFamily="34" charset="0"/>
              <a:buNone/>
            </a:pPr>
            <a:r>
              <a:rPr lang="fr-CH" sz="1200" b="0" i="0" u="none" baseline="0" dirty="0" smtClean="0">
                <a:solidFill>
                  <a:schemeClr val="tx1"/>
                </a:solidFill>
                <a:latin typeface="Arial" panose="020B0604020202020204" pitchFamily="34" charset="0"/>
                <a:cs typeface="Arial" panose="020B0604020202020204" pitchFamily="34" charset="0"/>
              </a:rPr>
              <a:t>c) Éliminer les éventuels doutes résiduels, compléter la liste et finaliser le document</a:t>
            </a:r>
          </a:p>
          <a:p>
            <a:pPr lvl="0" algn="l" rtl="0"/>
            <a:endParaRPr lang="fr-CH" sz="1200" dirty="0" smtClean="0">
              <a:solidFill>
                <a:schemeClr val="tx1"/>
              </a:solidFill>
              <a:latin typeface="Arial" panose="020B0604020202020204" pitchFamily="34" charset="0"/>
              <a:cs typeface="Arial" panose="020B0604020202020204" pitchFamily="34" charset="0"/>
            </a:endParaRPr>
          </a:p>
          <a:p>
            <a:pPr marL="0" lvl="0" indent="0" algn="l" rtl="0">
              <a:buFont typeface="Arial" panose="020B0604020202020204" pitchFamily="34" charset="0"/>
              <a:buNone/>
            </a:pPr>
            <a:r>
              <a:rPr lang="fr-CH" sz="1200" b="0" i="0" u="none" baseline="0" dirty="0" smtClean="0">
                <a:solidFill>
                  <a:schemeClr val="tx1"/>
                </a:solidFill>
                <a:latin typeface="Arial" panose="020B0604020202020204" pitchFamily="34" charset="0"/>
                <a:cs typeface="Arial" panose="020B0604020202020204" pitchFamily="34" charset="0"/>
              </a:rPr>
              <a:t>d) Classer la liste en bonne place dans le dossier du patient après s’être assuré de façon traçable auprès de la personne responsable que la meilleure anamnèse médicamenteuse possible est terminée (p. ex. timbre/signature de la personne responsable).</a:t>
            </a:r>
          </a:p>
          <a:p>
            <a:pPr marL="0" lvl="0" indent="0" algn="l" rtl="0">
              <a:buFont typeface="Arial" panose="020B0604020202020204" pitchFamily="34" charset="0"/>
              <a:buNone/>
            </a:pPr>
            <a:endParaRPr lang="fr-CH" sz="1200" b="0" i="0" u="none" baseline="0" dirty="0" smtClean="0">
              <a:solidFill>
                <a:schemeClr val="tx1"/>
              </a:solidFill>
              <a:latin typeface="Arial" panose="020B0604020202020204" pitchFamily="34" charset="0"/>
              <a:cs typeface="Arial" panose="020B0604020202020204" pitchFamily="34" charset="0"/>
            </a:endParaRPr>
          </a:p>
          <a:p>
            <a:pPr marL="0" lvl="0" indent="0" algn="l" rtl="0">
              <a:buFont typeface="Arial" panose="020B0604020202020204" pitchFamily="34" charset="0"/>
              <a:buNone/>
            </a:pPr>
            <a:endParaRPr lang="fr-CH" sz="1200" b="0" i="0" u="none" baseline="0" dirty="0" smtClean="0">
              <a:solidFill>
                <a:schemeClr val="tx1"/>
              </a:solidFill>
              <a:latin typeface="Arial" panose="020B0604020202020204" pitchFamily="34" charset="0"/>
              <a:cs typeface="Arial" panose="020B0604020202020204" pitchFamily="34" charset="0"/>
            </a:endParaRPr>
          </a:p>
          <a:p>
            <a:pPr lvl="0" algn="l" rtl="0"/>
            <a:r>
              <a:rPr lang="fr-CH" sz="1200" b="1" i="0" u="none" baseline="0" dirty="0" smtClean="0">
                <a:solidFill>
                  <a:schemeClr val="tx1"/>
                </a:solidFill>
                <a:latin typeface="Arial" panose="020B0604020202020204" pitchFamily="34" charset="0"/>
                <a:cs typeface="Arial" panose="020B0604020202020204" pitchFamily="34" charset="0"/>
              </a:rPr>
              <a:t>a) Compiler les informations relatives à la médication provenant de sources fiables </a:t>
            </a:r>
            <a:r>
              <a:rPr lang="fr-CH" sz="1200" b="0" i="0" u="none" baseline="0" dirty="0" smtClean="0">
                <a:solidFill>
                  <a:schemeClr val="tx1"/>
                </a:solidFill>
                <a:latin typeface="Arial" panose="020B0604020202020204" pitchFamily="34" charset="0"/>
                <a:cs typeface="Arial" panose="020B0604020202020204" pitchFamily="34" charset="0"/>
              </a:rPr>
              <a:t>(sources écrites, médicaments apportés par le patient et, le cas échéant, renseignements pris par téléphone)</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p>
          <a:p>
            <a:pPr algn="l" rtl="0"/>
            <a:r>
              <a:rPr lang="fr-CH" sz="1200" b="0" i="0" u="none" baseline="0" dirty="0" smtClean="0">
                <a:solidFill>
                  <a:schemeClr val="tx1"/>
                </a:solidFill>
                <a:latin typeface="Arial" panose="020B0604020202020204" pitchFamily="34" charset="0"/>
                <a:cs typeface="Arial" panose="020B0604020202020204" pitchFamily="34" charset="0"/>
              </a:rPr>
              <a:t>Objectif : disposer d’informations fiables sur les médicaments pris par le patient avant son admission à l’hôpital afin d’avoir une base pour mener un entretien structuré avec celui-ci. </a:t>
            </a:r>
          </a:p>
          <a:p>
            <a:pPr algn="l" rtl="0"/>
            <a:endParaRPr lang="fr-CH" sz="1200" b="0" i="0" u="none" baseline="0" dirty="0" smtClean="0">
              <a:solidFill>
                <a:schemeClr val="tx1"/>
              </a:solidFill>
              <a:latin typeface="Arial" panose="020B0604020202020204" pitchFamily="34" charset="0"/>
              <a:cs typeface="Arial" panose="020B0604020202020204" pitchFamily="34" charset="0"/>
            </a:endParaRPr>
          </a:p>
          <a:p>
            <a:pPr algn="l" rtl="0"/>
            <a:r>
              <a:rPr lang="fr-CH" sz="1200" b="1" i="0" u="none" baseline="0" dirty="0" smtClean="0">
                <a:solidFill>
                  <a:schemeClr val="tx1"/>
                </a:solidFill>
                <a:latin typeface="Arial" panose="020B0604020202020204" pitchFamily="34" charset="0"/>
                <a:cs typeface="Arial" panose="020B0604020202020204" pitchFamily="34" charset="0"/>
              </a:rPr>
              <a:t>Quelles sources sont disponibles ?</a:t>
            </a:r>
          </a:p>
          <a:p>
            <a:endParaRPr lang="fr-CH" sz="1200" dirty="0" smtClean="0">
              <a:solidFill>
                <a:schemeClr val="tx1"/>
              </a:solidFill>
              <a:latin typeface="Arial" panose="020B0604020202020204" pitchFamily="34" charset="0"/>
              <a:cs typeface="Arial" panose="020B0604020202020204" pitchFamily="34" charset="0"/>
            </a:endParaRPr>
          </a:p>
          <a:p>
            <a:pPr marL="17145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L'entretien avec le patient/ses proches est la source la plus importante</a:t>
            </a:r>
          </a:p>
          <a:p>
            <a:pPr marL="17145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Médicaments apportés par le patient avec leurs emballages et/ou la notice d’emballage.</a:t>
            </a:r>
          </a:p>
          <a:p>
            <a:pPr marL="17145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Sources écrites/documents :</a:t>
            </a:r>
          </a:p>
          <a:p>
            <a:pPr lvl="1" algn="l" rtl="0"/>
            <a:r>
              <a:rPr lang="fr-CH" sz="1200" b="0" i="0" u="none" baseline="0" dirty="0" smtClean="0">
                <a:solidFill>
                  <a:schemeClr val="tx1"/>
                </a:solidFill>
                <a:latin typeface="Arial" panose="020B0604020202020204" pitchFamily="34" charset="0"/>
                <a:cs typeface="Arial" panose="020B0604020202020204" pitchFamily="34" charset="0"/>
              </a:rPr>
              <a:t>- Liste de médicaments du médecin de famille/du médecin adressant le patient</a:t>
            </a:r>
            <a:endParaRPr lang="fr-CH" sz="1200" dirty="0" smtClean="0">
              <a:solidFill>
                <a:schemeClr val="tx1"/>
              </a:solidFill>
              <a:latin typeface="Arial" panose="020B0604020202020204" pitchFamily="34" charset="0"/>
              <a:cs typeface="Arial" panose="020B0604020202020204" pitchFamily="34" charset="0"/>
            </a:endParaRPr>
          </a:p>
          <a:p>
            <a:pPr lvl="1" algn="l" rtl="0"/>
            <a:r>
              <a:rPr lang="fr-CH" sz="1200" b="0" i="0" u="none" baseline="0" dirty="0" smtClean="0">
                <a:solidFill>
                  <a:schemeClr val="tx1"/>
                </a:solidFill>
                <a:latin typeface="Arial" panose="020B0604020202020204" pitchFamily="34" charset="0"/>
                <a:cs typeface="Arial" panose="020B0604020202020204" pitchFamily="34" charset="0"/>
              </a:rPr>
              <a:t>- Liste de médicaments d’autres médecins traitants</a:t>
            </a:r>
          </a:p>
          <a:p>
            <a:pPr lvl="1" algn="l" rtl="0"/>
            <a:r>
              <a:rPr lang="fr-CH" sz="1200" b="0" i="0" u="none" baseline="0" dirty="0" smtClean="0">
                <a:solidFill>
                  <a:schemeClr val="tx1"/>
                </a:solidFill>
                <a:latin typeface="Arial" panose="020B0604020202020204" pitchFamily="34" charset="0"/>
                <a:cs typeface="Arial" panose="020B0604020202020204" pitchFamily="34" charset="0"/>
              </a:rPr>
              <a:t>- Lettre du médecin</a:t>
            </a:r>
          </a:p>
          <a:p>
            <a:pPr lvl="1" algn="l" rtl="0"/>
            <a:r>
              <a:rPr lang="fr-CH" sz="1200" b="0" i="0" u="none" baseline="0" dirty="0" smtClean="0">
                <a:solidFill>
                  <a:schemeClr val="tx1"/>
                </a:solidFill>
                <a:latin typeface="Arial" panose="020B0604020202020204" pitchFamily="34" charset="0"/>
                <a:cs typeface="Arial" panose="020B0604020202020204" pitchFamily="34" charset="0"/>
              </a:rPr>
              <a:t>- Documentation du service d’aide et de soins à domicile, de l’EMS ou de la clinique de réadaptation</a:t>
            </a:r>
          </a:p>
          <a:p>
            <a:pPr lvl="1" algn="l" rtl="0"/>
            <a:r>
              <a:rPr lang="fr-CH" sz="1200" b="0" i="0" u="none" baseline="0" dirty="0" smtClean="0">
                <a:solidFill>
                  <a:schemeClr val="tx1"/>
                </a:solidFill>
                <a:latin typeface="Arial" panose="020B0604020202020204" pitchFamily="34" charset="0"/>
                <a:cs typeface="Arial" panose="020B0604020202020204" pitchFamily="34" charset="0"/>
              </a:rPr>
              <a:t>- Liste de médicaments / rapport de transmission d'un établissement hospitalier </a:t>
            </a:r>
          </a:p>
          <a:p>
            <a:pPr lvl="1" algn="l" rtl="0"/>
            <a:r>
              <a:rPr lang="fr-CH" sz="1200" b="0" i="0" u="none" baseline="0" dirty="0" smtClean="0">
                <a:solidFill>
                  <a:schemeClr val="tx1"/>
                </a:solidFill>
                <a:latin typeface="Arial" panose="020B0604020202020204" pitchFamily="34" charset="0"/>
                <a:cs typeface="Arial" panose="020B0604020202020204" pitchFamily="34" charset="0"/>
              </a:rPr>
              <a:t>- Documentation provenant d’un séjour hospitalier antérieur (p. ex. rapport de sortie) </a:t>
            </a:r>
          </a:p>
          <a:p>
            <a:pPr lvl="1" algn="l" rtl="0"/>
            <a:r>
              <a:rPr lang="fr-CH" sz="1200" b="0" i="0" u="none" baseline="0" dirty="0" smtClean="0">
                <a:solidFill>
                  <a:schemeClr val="tx1"/>
                </a:solidFill>
                <a:latin typeface="Arial" panose="020B0604020202020204" pitchFamily="34" charset="0"/>
                <a:cs typeface="Arial" panose="020B0604020202020204" pitchFamily="34" charset="0"/>
              </a:rPr>
              <a:t>- Liste de médicaments de la pharmacie habituelle</a:t>
            </a:r>
          </a:p>
          <a:p>
            <a:pPr lvl="1" algn="l" rtl="0"/>
            <a:r>
              <a:rPr lang="fr-CH" sz="1200" b="0" i="0" u="none" baseline="0" dirty="0" smtClean="0">
                <a:solidFill>
                  <a:schemeClr val="tx1"/>
                </a:solidFill>
                <a:latin typeface="Arial" panose="020B0604020202020204" pitchFamily="34" charset="0"/>
                <a:cs typeface="Arial" panose="020B0604020202020204" pitchFamily="34" charset="0"/>
              </a:rPr>
              <a:t>- Plan de médication/ carte de traitement médicamenteux du patient (p. ex. carte de traitement anticoagulant, carnet de suivi de diabète)</a:t>
            </a:r>
          </a:p>
          <a:p>
            <a:pPr marL="457200" lvl="1" indent="0" algn="l" rtl="0">
              <a:buFontTx/>
              <a:buNone/>
            </a:pPr>
            <a:r>
              <a:rPr lang="fr-CH" sz="1200" b="0" i="0" u="none" baseline="0" dirty="0" smtClean="0">
                <a:solidFill>
                  <a:schemeClr val="tx1"/>
                </a:solidFill>
                <a:latin typeface="Arial" panose="020B0604020202020204" pitchFamily="34" charset="0"/>
                <a:cs typeface="Arial" panose="020B0604020202020204" pitchFamily="34" charset="0"/>
              </a:rPr>
              <a:t>- etc.</a:t>
            </a:r>
          </a:p>
          <a:p>
            <a:pPr marL="171450" indent="-171450" algn="l" rtl="0">
              <a:buFont typeface="Arial" panose="020B0604020202020204" pitchFamily="34" charset="0"/>
              <a:buChar char="•"/>
            </a:pPr>
            <a:r>
              <a:rPr lang="fr-CH" sz="1200" b="0" i="0" u="none" baseline="0" dirty="0" smtClean="0">
                <a:solidFill>
                  <a:schemeClr val="tx1"/>
                </a:solidFill>
                <a:latin typeface="Arial" panose="020B0604020202020204" pitchFamily="34" charset="0"/>
                <a:cs typeface="Arial" panose="020B0604020202020204" pitchFamily="34" charset="0"/>
              </a:rPr>
              <a:t>Renseignements pris par téléphone (p. ex. entretien avec le médecin de famille)</a:t>
            </a:r>
          </a:p>
          <a:p>
            <a:pPr algn="l" rtl="0"/>
            <a:endParaRPr lang="fr-CH" sz="1200" b="0" i="0" u="none" baseline="0"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Les sources écrites utilisées pour l’anamnèse médicamenteuse doivent être récentes et fiables. En cas de doute, à plus forte raison si le patient ne semble pas en mesure de fournir suffisamment d’informations, il convient de se renseigner auprès des médecins traitants ou d’autres prestataires de soins, si possible avant l’entretien structuré (attention au respect de la protection des données !). Pour les patients admis en urgence qui n’ont apporté ni liste de médicaments, ni emballages, on demandera aux proches de faire le nécessaire.</a:t>
            </a:r>
          </a:p>
          <a:p>
            <a:pPr algn="l" rtl="0"/>
            <a:endParaRPr lang="fr-CH" sz="1200" b="0" i="0" u="none" baseline="0" dirty="0" smtClean="0">
              <a:solidFill>
                <a:schemeClr val="tx1"/>
              </a:solidFill>
              <a:latin typeface="Arial" panose="020B0604020202020204" pitchFamily="34" charset="0"/>
              <a:cs typeface="Arial" panose="020B0604020202020204" pitchFamily="34" charset="0"/>
            </a:endParaRPr>
          </a:p>
          <a:p>
            <a:pPr lvl="0" algn="l" rtl="0"/>
            <a:r>
              <a:rPr lang="fr-CH" sz="1200" b="1" i="0" u="none" baseline="0" dirty="0" smtClean="0">
                <a:solidFill>
                  <a:schemeClr val="tx1"/>
                </a:solidFill>
                <a:latin typeface="Arial" panose="020B0604020202020204" pitchFamily="34" charset="0"/>
                <a:cs typeface="Arial" panose="020B0604020202020204" pitchFamily="34" charset="0"/>
              </a:rPr>
              <a:t>b) Entretien systématique </a:t>
            </a:r>
            <a:r>
              <a:rPr lang="fr-CH" sz="1200" b="0" i="0" u="none" baseline="0" dirty="0" smtClean="0">
                <a:solidFill>
                  <a:schemeClr val="tx1"/>
                </a:solidFill>
                <a:latin typeface="Arial" panose="020B0604020202020204" pitchFamily="34" charset="0"/>
                <a:cs typeface="Arial" panose="020B0604020202020204" pitchFamily="34" charset="0"/>
              </a:rPr>
              <a:t>avec le patient et/ou ses proches, comparaison des informations ainsi obtenues avec les autres sources et documentation des données sur la liste des médicaments pris avant l’admission</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p>
          <a:p>
            <a:pPr algn="l" rtl="0"/>
            <a:r>
              <a:rPr lang="fr-CH" sz="1200" b="0" i="0" u="none" baseline="0" dirty="0" smtClean="0">
                <a:solidFill>
                  <a:schemeClr val="tx1"/>
                </a:solidFill>
                <a:latin typeface="Arial" panose="020B0604020202020204" pitchFamily="34" charset="0"/>
                <a:cs typeface="Arial" panose="020B0604020202020204" pitchFamily="34" charset="0"/>
              </a:rPr>
              <a:t>Objectif : recueillir des informations aussi complètes que possible sur les médicaments et les préparations utilisés par le patient avant l’admission et enregistrer systématiquement ces données dans la documentation. </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p>
          <a:p>
            <a:pPr algn="l" rtl="0"/>
            <a:r>
              <a:rPr lang="fr-CH" sz="1200" b="0" i="0" u="none" baseline="0" dirty="0" smtClean="0">
                <a:solidFill>
                  <a:schemeClr val="tx1"/>
                </a:solidFill>
                <a:latin typeface="Arial" panose="020B0604020202020204" pitchFamily="34" charset="0"/>
                <a:cs typeface="Arial" panose="020B0604020202020204" pitchFamily="34" charset="0"/>
              </a:rPr>
              <a:t>L’entretien avec le patient et/ou ses proches est mené de façon méthodique. Il s’agit de déterminer quels médicaments le patient prend habituellement et comment il les prend. Bien souvent, la prise effective s’écarte du traitement prescrit ; il arrive également que le patient utilise en plus d'autres préparations. Par ailleurs, les listes de médicaments ne sont fréquemment pas à jour ou comportent des erreurs.</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fr-CH" sz="1200" b="1" i="0" u="none" baseline="0" dirty="0" smtClean="0">
                <a:solidFill>
                  <a:schemeClr val="tx1"/>
                </a:solidFill>
                <a:latin typeface="Arial" panose="020B0604020202020204" pitchFamily="34" charset="0"/>
                <a:cs typeface="Arial" panose="020B0604020202020204" pitchFamily="34" charset="0"/>
              </a:rPr>
              <a:t>c) Éliminer les doutes</a:t>
            </a:r>
            <a:r>
              <a:rPr lang="fr-CH" sz="1200" b="0" i="0" u="none" baseline="0" dirty="0" smtClean="0">
                <a:solidFill>
                  <a:schemeClr val="tx1"/>
                </a:solidFill>
                <a:latin typeface="Arial" panose="020B0604020202020204" pitchFamily="34" charset="0"/>
                <a:cs typeface="Arial" panose="020B0604020202020204" pitchFamily="34" charset="0"/>
              </a:rPr>
              <a:t> et compléter les données concernant la liste des médicaments pris avant l'admission.</a:t>
            </a:r>
          </a:p>
          <a:p>
            <a:pPr algn="l" rtl="0"/>
            <a:r>
              <a:rPr lang="fr-CH" sz="1200" b="0" i="0" u="none" baseline="0" dirty="0" smtClean="0">
                <a:solidFill>
                  <a:schemeClr val="tx1"/>
                </a:solidFill>
                <a:latin typeface="Arial" panose="020B0604020202020204" pitchFamily="34" charset="0"/>
                <a:cs typeface="Arial" panose="020B0604020202020204" pitchFamily="34" charset="0"/>
              </a:rPr>
              <a:t>Documenter les différences entre la prescription et les médicaments effectivement pris par le patient</a:t>
            </a:r>
          </a:p>
          <a:p>
            <a:pPr algn="l" rtl="0"/>
            <a:r>
              <a:rPr lang="fr-CH" sz="1200" b="0" i="0" u="none" baseline="0" dirty="0" smtClean="0">
                <a:solidFill>
                  <a:schemeClr val="tx1"/>
                </a:solidFill>
                <a:latin typeface="Arial" panose="020B0604020202020204" pitchFamily="34" charset="0"/>
                <a:cs typeface="Arial" panose="020B0604020202020204" pitchFamily="34" charset="0"/>
              </a:rPr>
              <a:t>Entretiens supplémentaires en cas d'incohérences entre les sources</a:t>
            </a:r>
          </a:p>
          <a:p>
            <a:endParaRPr lang="fr-CH" sz="1200" b="0" dirty="0" smtClean="0">
              <a:solidFill>
                <a:schemeClr val="tx1"/>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fr-CH" sz="1200" b="0" i="0" u="none" baseline="0" dirty="0" smtClean="0">
                <a:solidFill>
                  <a:schemeClr val="tx1"/>
                </a:solidFill>
                <a:latin typeface="Arial" panose="020B0604020202020204" pitchFamily="34" charset="0"/>
                <a:cs typeface="Arial" panose="020B0604020202020204" pitchFamily="34" charset="0"/>
              </a:rPr>
              <a:t>Objectif : compléter les informations relatives aux médicaments et aux préparations effectivement pris par le patient avant son admission à l’hôpital.</a:t>
            </a:r>
          </a:p>
          <a:p>
            <a:endParaRPr lang="fr-CH" sz="1200" dirty="0" smtClean="0">
              <a:solidFill>
                <a:schemeClr val="tx1"/>
              </a:solidFill>
              <a:latin typeface="Arial" panose="020B0604020202020204" pitchFamily="34" charset="0"/>
              <a:cs typeface="Arial" panose="020B0604020202020204" pitchFamily="34" charset="0"/>
            </a:endParaRPr>
          </a:p>
          <a:p>
            <a:pPr lvl="0" algn="l" rtl="0"/>
            <a:r>
              <a:rPr lang="fr-CH" sz="1200" b="1" i="0" u="none" baseline="0" dirty="0" smtClean="0">
                <a:solidFill>
                  <a:schemeClr val="tx1"/>
                </a:solidFill>
                <a:latin typeface="Arial" panose="020B0604020202020204" pitchFamily="34" charset="0"/>
                <a:cs typeface="Arial" panose="020B0604020202020204" pitchFamily="34" charset="0"/>
              </a:rPr>
              <a:t>d) Classement de la liste des médicaments pris avant l’admission </a:t>
            </a:r>
            <a:r>
              <a:rPr lang="fr-CH" sz="1200" b="0" i="0" u="none" baseline="0" dirty="0" smtClean="0">
                <a:solidFill>
                  <a:schemeClr val="tx1"/>
                </a:solidFill>
                <a:latin typeface="Arial" panose="020B0604020202020204" pitchFamily="34" charset="0"/>
                <a:cs typeface="Arial" panose="020B0604020202020204" pitchFamily="34" charset="0"/>
              </a:rPr>
              <a:t>en bonne place dans le dossier du patient.</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endParaRPr lang="fr-CH" sz="1200" dirty="0" smtClean="0">
              <a:solidFill>
                <a:schemeClr val="tx1"/>
              </a:solidFill>
              <a:latin typeface="Arial" panose="020B0604020202020204" pitchFamily="34" charset="0"/>
              <a:cs typeface="Arial" panose="020B0604020202020204" pitchFamily="34" charset="0"/>
            </a:endParaRPr>
          </a:p>
          <a:p>
            <a:pPr algn="l" rtl="0"/>
            <a:r>
              <a:rPr lang="fr-CH" sz="1200" b="0" i="0" u="none" baseline="0" dirty="0" smtClean="0">
                <a:solidFill>
                  <a:schemeClr val="tx1"/>
                </a:solidFill>
                <a:latin typeface="Arial" panose="020B0604020202020204" pitchFamily="34" charset="0"/>
                <a:cs typeface="Arial" panose="020B0604020202020204" pitchFamily="34" charset="0"/>
              </a:rPr>
              <a:t>Objectif : garantir que la liste des médicaments pris avant l'admission soit accessible à tous les collaborateurs de l’hôpital qui s’occupent du traitement médicamenteux. </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p>
          <a:p>
            <a:pPr algn="l" rtl="0"/>
            <a:r>
              <a:rPr lang="fr-CH" sz="1200" b="0" i="0" u="none" baseline="0" dirty="0" smtClean="0">
                <a:solidFill>
                  <a:schemeClr val="tx1"/>
                </a:solidFill>
                <a:latin typeface="Arial" panose="020B0604020202020204" pitchFamily="34" charset="0"/>
                <a:cs typeface="Arial" panose="020B0604020202020204" pitchFamily="34" charset="0"/>
              </a:rPr>
              <a:t>La liste des médicaments pris avant l’admission est rangée à un emplacement central, défini et bien visible dans le dossier du patient, sur papier ou au format électronique. La personne responsable atteste clairement que la meilleure anamnèse médicamenteuse possible a été réalisée et qu’elle est terminée (p. ex. en apposant son timbre/sa signature).</a:t>
            </a:r>
          </a:p>
          <a:p>
            <a:pPr algn="l" rtl="0"/>
            <a:r>
              <a:rPr lang="fr-CH" sz="1200" b="0" i="0" u="none" baseline="0" dirty="0" smtClean="0">
                <a:solidFill>
                  <a:schemeClr val="tx1"/>
                </a:solidFill>
                <a:latin typeface="Arial" panose="020B0604020202020204" pitchFamily="34" charset="0"/>
                <a:cs typeface="Arial" panose="020B0604020202020204" pitchFamily="34" charset="0"/>
              </a:rPr>
              <a:t> </a:t>
            </a:r>
          </a:p>
          <a:p>
            <a:pPr algn="l" rtl="0"/>
            <a:r>
              <a:rPr lang="fr-CH" sz="1200" b="0" i="0" u="none" baseline="0" dirty="0" smtClean="0">
                <a:solidFill>
                  <a:schemeClr val="tx1"/>
                </a:solidFill>
                <a:latin typeface="Arial" panose="020B0604020202020204" pitchFamily="34" charset="0"/>
                <a:cs typeface="Arial" panose="020B0604020202020204" pitchFamily="34" charset="0"/>
              </a:rPr>
              <a:t>La liste des médicaments pris avant l’admission est utilisée pour établir/mettre à jour la prescription d’entrée, lors de transferts internes ainsi qu’à la sortie de l’hôpital. Elle est actualisée en continu durant le séjour hospitalier, jusqu'à la sortie du patient, si des informations complémentaires relatives à la médication </a:t>
            </a:r>
            <a:r>
              <a:rPr lang="fr-CH" sz="1200" b="0" i="1" u="none" baseline="0" dirty="0" smtClean="0">
                <a:solidFill>
                  <a:schemeClr val="tx1"/>
                </a:solidFill>
                <a:latin typeface="Arial" panose="020B0604020202020204" pitchFamily="34" charset="0"/>
                <a:cs typeface="Arial" panose="020B0604020202020204" pitchFamily="34" charset="0"/>
              </a:rPr>
              <a:t>antérieure</a:t>
            </a:r>
            <a:r>
              <a:rPr lang="fr-CH" sz="1200" b="0" i="0" u="none" baseline="0" dirty="0" smtClean="0">
                <a:solidFill>
                  <a:schemeClr val="tx1"/>
                </a:solidFill>
                <a:latin typeface="Arial" panose="020B0604020202020204" pitchFamily="34" charset="0"/>
                <a:cs typeface="Arial" panose="020B0604020202020204" pitchFamily="34" charset="0"/>
              </a:rPr>
              <a:t> à l’hospitalisation viennent à la connaissance de l’équipe. L’hôpital définit la procédure à suivre lorsqu’un collaborateur constate des erreurs sur la liste. </a:t>
            </a:r>
          </a:p>
        </p:txBody>
      </p:sp>
      <p:sp>
        <p:nvSpPr>
          <p:cNvPr id="4" name="Kopfzeilenplatzhalter 3"/>
          <p:cNvSpPr>
            <a:spLocks noGrp="1"/>
          </p:cNvSpPr>
          <p:nvPr>
            <p:ph type="hdr" sz="quarter" idx="10"/>
          </p:nvPr>
        </p:nvSpPr>
        <p:spPr/>
        <p:txBody>
          <a:bodyPr/>
          <a:lstStyle/>
          <a:p>
            <a:endParaRPr lang="de-CH"/>
          </a:p>
        </p:txBody>
      </p:sp>
      <p:sp>
        <p:nvSpPr>
          <p:cNvPr id="5" name="Foliennummernplatzhalter 4"/>
          <p:cNvSpPr>
            <a:spLocks noGrp="1"/>
          </p:cNvSpPr>
          <p:nvPr>
            <p:ph type="sldNum" sz="quarter" idx="11"/>
          </p:nvPr>
        </p:nvSpPr>
        <p:spPr/>
        <p:txBody>
          <a:bodyPr/>
          <a:lstStyle/>
          <a:p>
            <a:fld id="{E6B5BAC9-FAD2-4512-8165-CA0494811BE3}" type="slidenum">
              <a:rPr lang="de-CH" smtClean="0"/>
              <a:pPr/>
              <a:t>16</a:t>
            </a:fld>
            <a:endParaRPr lang="de-CH"/>
          </a:p>
        </p:txBody>
      </p:sp>
    </p:spTree>
    <p:extLst>
      <p:ext uri="{BB962C8B-B14F-4D97-AF65-F5344CB8AC3E}">
        <p14:creationId xmlns:p14="http://schemas.microsoft.com/office/powerpoint/2010/main" val="1584971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farbig">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3783600" y="1915200"/>
            <a:ext cx="5364000" cy="3060000"/>
          </a:xfrm>
          <a:solidFill>
            <a:srgbClr val="0071B9"/>
          </a:solidFill>
        </p:spPr>
        <p:txBody>
          <a:bodyPr lIns="360000" tIns="259200" rIns="360000" bIns="259200"/>
          <a:lstStyle>
            <a:lvl1pPr marL="0" indent="0">
              <a:spcBef>
                <a:spcPts val="0"/>
              </a:spcBef>
              <a:spcAft>
                <a:spcPts val="800"/>
              </a:spcAft>
              <a:buNone/>
              <a:defRPr sz="3000">
                <a:solidFill>
                  <a:schemeClr val="bg1"/>
                </a:solidFill>
              </a:defRPr>
            </a:lvl1pPr>
            <a:lvl2pPr marL="0" indent="0">
              <a:spcBef>
                <a:spcPts val="0"/>
              </a:spcBef>
              <a:buNone/>
              <a:defRPr sz="3000">
                <a:solidFill>
                  <a:schemeClr val="bg1"/>
                </a:solidFill>
              </a:defRPr>
            </a:lvl2pPr>
          </a:lstStyle>
          <a:p>
            <a:pPr lvl="0"/>
            <a:r>
              <a:rPr lang="de-DE" smtClean="0"/>
              <a:t>Textmasterformat bearbeiten</a:t>
            </a:r>
          </a:p>
          <a:p>
            <a:pPr lvl="1"/>
            <a:r>
              <a:rPr lang="de-DE" smtClean="0"/>
              <a:t>Zweite Ebene</a:t>
            </a:r>
          </a:p>
        </p:txBody>
      </p:sp>
      <p:sp>
        <p:nvSpPr>
          <p:cNvPr id="13" name="Inhaltsplatzhalter 11"/>
          <p:cNvSpPr>
            <a:spLocks noGrp="1"/>
          </p:cNvSpPr>
          <p:nvPr>
            <p:ph sz="quarter" idx="14"/>
          </p:nvPr>
        </p:nvSpPr>
        <p:spPr>
          <a:xfrm>
            <a:off x="3783600" y="4984486"/>
            <a:ext cx="5364000" cy="1411471"/>
          </a:xfrm>
          <a:noFill/>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4" name="Inhaltsplatzhalter 11"/>
          <p:cNvSpPr>
            <a:spLocks noGrp="1"/>
          </p:cNvSpPr>
          <p:nvPr>
            <p:ph sz="quarter" idx="15"/>
          </p:nvPr>
        </p:nvSpPr>
        <p:spPr>
          <a:xfrm>
            <a:off x="0" y="720725"/>
            <a:ext cx="3780000" cy="1188000"/>
          </a:xfrm>
          <a:solidFill>
            <a:srgbClr val="0071B9"/>
          </a:solidFill>
        </p:spPr>
        <p:txBody>
          <a:bodyPr lIns="360000" tIns="295200" rIns="360000" bIns="0"/>
          <a:lstStyle>
            <a:lvl1pPr marL="0" indent="0">
              <a:spcBef>
                <a:spcPts val="0"/>
              </a:spcBef>
              <a:spcAft>
                <a:spcPts val="0"/>
              </a:spcAft>
              <a:buNone/>
              <a:defRPr sz="2000">
                <a:solidFill>
                  <a:schemeClr val="bg1"/>
                </a:solidFill>
              </a:defRPr>
            </a:lvl1pPr>
            <a:lvl2pPr marL="0" indent="0">
              <a:spcBef>
                <a:spcPts val="0"/>
              </a:spcBef>
              <a:buNone/>
              <a:defRPr sz="2000">
                <a:solidFill>
                  <a:schemeClr val="bg1"/>
                </a:solidFill>
              </a:defRPr>
            </a:lvl2pPr>
          </a:lstStyle>
          <a:p>
            <a:pPr lvl="0"/>
            <a:r>
              <a:rPr lang="de-DE" smtClean="0"/>
              <a:t>Textmasterformat bearbeiten</a:t>
            </a:r>
          </a:p>
          <a:p>
            <a:pPr lvl="1"/>
            <a:r>
              <a:rPr lang="de-DE" smtClean="0"/>
              <a:t>Zweite Ebene</a:t>
            </a:r>
          </a:p>
        </p:txBody>
      </p:sp>
      <p:sp>
        <p:nvSpPr>
          <p:cNvPr id="15" name="Inhaltsplatzhalter 11"/>
          <p:cNvSpPr>
            <a:spLocks noGrp="1"/>
          </p:cNvSpPr>
          <p:nvPr>
            <p:ph sz="quarter" idx="16"/>
          </p:nvPr>
        </p:nvSpPr>
        <p:spPr>
          <a:xfrm>
            <a:off x="0" y="4986000"/>
            <a:ext cx="3780000" cy="1411471"/>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0" name="Inhaltsplatzhalter 11"/>
          <p:cNvSpPr>
            <a:spLocks noGrp="1"/>
          </p:cNvSpPr>
          <p:nvPr>
            <p:ph sz="quarter" idx="17"/>
          </p:nvPr>
        </p:nvSpPr>
        <p:spPr>
          <a:xfrm>
            <a:off x="0" y="1915200"/>
            <a:ext cx="3780000" cy="3060000"/>
          </a:xfrm>
          <a:solidFill>
            <a:srgbClr val="B6C5D8"/>
          </a:solidFill>
        </p:spPr>
        <p:txBody>
          <a:bodyPr lIns="360000" tIns="298800" rIns="360000" bIns="360000"/>
          <a:lstStyle>
            <a:lvl1pPr marL="0" indent="0">
              <a:spcBef>
                <a:spcPts val="0"/>
              </a:spcBef>
              <a:spcAft>
                <a:spcPts val="0"/>
              </a:spcAft>
              <a:buNone/>
              <a:defRPr sz="2000">
                <a:solidFill>
                  <a:schemeClr val="bg1"/>
                </a:solidFill>
              </a:defRPr>
            </a:lvl1pPr>
            <a:lvl2pPr marL="0" indent="0">
              <a:spcBef>
                <a:spcPts val="0"/>
              </a:spcBef>
              <a:buNone/>
              <a:defRPr sz="2000">
                <a:solidFill>
                  <a:schemeClr val="bg1"/>
                </a:solidFill>
              </a:defRPr>
            </a:lvl2pPr>
          </a:lstStyle>
          <a:p>
            <a:pPr lvl="0"/>
            <a:r>
              <a:rPr lang="de-DE" smtClean="0"/>
              <a:t>Textmasterformat bearbeiten</a:t>
            </a:r>
          </a:p>
          <a:p>
            <a:pPr lvl="1"/>
            <a:r>
              <a:rPr lang="de-DE" smtClean="0"/>
              <a:t>Zweite Ebene</a:t>
            </a:r>
          </a:p>
        </p:txBody>
      </p:sp>
      <p:sp>
        <p:nvSpPr>
          <p:cNvPr id="11" name="Inhaltsplatzhalter 11"/>
          <p:cNvSpPr>
            <a:spLocks noGrp="1"/>
          </p:cNvSpPr>
          <p:nvPr>
            <p:ph sz="quarter" idx="18"/>
          </p:nvPr>
        </p:nvSpPr>
        <p:spPr>
          <a:xfrm>
            <a:off x="3783600" y="720725"/>
            <a:ext cx="5364120" cy="1188000"/>
          </a:xfrm>
          <a:solidFill>
            <a:srgbClr val="B6C5D8"/>
          </a:solidFill>
        </p:spPr>
        <p:txBody>
          <a:bodyPr lIns="360000" tIns="295200" rIns="360000" bIns="0"/>
          <a:lstStyle>
            <a:lvl1pPr marL="0" indent="0">
              <a:spcBef>
                <a:spcPts val="0"/>
              </a:spcBef>
              <a:spcAft>
                <a:spcPts val="0"/>
              </a:spcAft>
              <a:buNone/>
              <a:defRPr sz="2000">
                <a:solidFill>
                  <a:schemeClr val="bg1"/>
                </a:solidFill>
              </a:defRPr>
            </a:lvl1pPr>
            <a:lvl2pPr marL="0" indent="0">
              <a:spcBef>
                <a:spcPts val="0"/>
              </a:spcBef>
              <a:buNone/>
              <a:defRPr sz="2000">
                <a:solidFill>
                  <a:schemeClr val="bg1"/>
                </a:solidFill>
              </a:defRPr>
            </a:lvl2pPr>
          </a:lstStyle>
          <a:p>
            <a:pPr lvl="0"/>
            <a:r>
              <a:rPr lang="de-DE" smtClean="0"/>
              <a:t>Textmasterformat bearbeiten</a:t>
            </a:r>
          </a:p>
          <a:p>
            <a:pPr lvl="1"/>
            <a:r>
              <a:rPr lang="de-DE" smtClean="0"/>
              <a:t>Zweite Ebene</a:t>
            </a:r>
          </a:p>
        </p:txBody>
      </p:sp>
      <p:cxnSp>
        <p:nvCxnSpPr>
          <p:cNvPr id="21" name="Gerade Verbindung 20"/>
          <p:cNvCxnSpPr/>
          <p:nvPr userDrawn="1"/>
        </p:nvCxnSpPr>
        <p:spPr>
          <a:xfrm>
            <a:off x="-508" y="4977743"/>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userDrawn="1"/>
        </p:nvCxnSpPr>
        <p:spPr>
          <a:xfrm>
            <a:off x="3779912" y="728700"/>
            <a:ext cx="0" cy="424847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userDrawn="1"/>
        </p:nvCxnSpPr>
        <p:spPr>
          <a:xfrm>
            <a:off x="0" y="1909517"/>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CH"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CH" smtClean="0"/>
              <a:t>Master-Untertitelformat bearbeiten</a:t>
            </a:r>
            <a:endParaRPr lang="de-DE"/>
          </a:p>
        </p:txBody>
      </p:sp>
      <p:sp>
        <p:nvSpPr>
          <p:cNvPr id="4" name="Datumsplatzhalter 3"/>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1309186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Inhaltsplatzhalter 2"/>
          <p:cNvSpPr>
            <a:spLocks noGrp="1"/>
          </p:cNvSpPr>
          <p:nvPr>
            <p:ph idx="1"/>
          </p:nvPr>
        </p:nvSpPr>
        <p:spPr/>
        <p:txBody>
          <a:body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42063870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CH" smtClean="0"/>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CH" smtClean="0"/>
              <a:t>Mastertextformat bearbeiten</a:t>
            </a:r>
          </a:p>
        </p:txBody>
      </p:sp>
      <p:sp>
        <p:nvSpPr>
          <p:cNvPr id="4" name="Datumsplatzhalter 3"/>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6444964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5" name="Datumsplatzhalter 4"/>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a:solidFill>
                <a:prstClr val="black">
                  <a:tint val="75000"/>
                </a:prstClr>
              </a:solidFill>
            </a:endParaRPr>
          </a:p>
        </p:txBody>
      </p:sp>
      <p:sp>
        <p:nvSpPr>
          <p:cNvPr id="7" name="Foliennummernplatzhalter 6"/>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4279891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CH"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7" name="Datumsplatzhalter 6"/>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8" name="Fußzeilenplatzhalter 7"/>
          <p:cNvSpPr>
            <a:spLocks noGrp="1"/>
          </p:cNvSpPr>
          <p:nvPr>
            <p:ph type="ftr" sz="quarter" idx="11"/>
          </p:nvPr>
        </p:nvSpPr>
        <p:spPr/>
        <p:txBody>
          <a:bodyPr/>
          <a:lstStyle/>
          <a:p>
            <a:endParaRPr lang="de-DE">
              <a:solidFill>
                <a:prstClr val="black">
                  <a:tint val="75000"/>
                </a:prstClr>
              </a:solidFill>
            </a:endParaRPr>
          </a:p>
        </p:txBody>
      </p:sp>
      <p:sp>
        <p:nvSpPr>
          <p:cNvPr id="9" name="Foliennummernplatzhalter 8"/>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4281244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Datumsplatzhalter 2"/>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4" name="Fußzeilenplatzhalter 3"/>
          <p:cNvSpPr>
            <a:spLocks noGrp="1"/>
          </p:cNvSpPr>
          <p:nvPr>
            <p:ph type="ftr" sz="quarter" idx="11"/>
          </p:nvPr>
        </p:nvSpPr>
        <p:spPr/>
        <p:txBody>
          <a:bodyPr/>
          <a:lstStyle/>
          <a:p>
            <a:endParaRPr lang="de-DE">
              <a:solidFill>
                <a:prstClr val="black">
                  <a:tint val="75000"/>
                </a:prstClr>
              </a:solidFill>
            </a:endParaRPr>
          </a:p>
        </p:txBody>
      </p:sp>
      <p:sp>
        <p:nvSpPr>
          <p:cNvPr id="5" name="Foliennummernplatzhalter 4"/>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14443975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3" name="Fußzeilenplatzhalter 2"/>
          <p:cNvSpPr>
            <a:spLocks noGrp="1"/>
          </p:cNvSpPr>
          <p:nvPr>
            <p:ph type="ftr" sz="quarter" idx="11"/>
          </p:nvPr>
        </p:nvSpPr>
        <p:spPr/>
        <p:txBody>
          <a:bodyPr/>
          <a:lstStyle/>
          <a:p>
            <a:endParaRPr lang="de-DE">
              <a:solidFill>
                <a:prstClr val="black">
                  <a:tint val="75000"/>
                </a:prstClr>
              </a:solidFill>
            </a:endParaRPr>
          </a:p>
        </p:txBody>
      </p:sp>
      <p:sp>
        <p:nvSpPr>
          <p:cNvPr id="4" name="Foliennummernplatzhalter 3"/>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18711200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CH"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CH" smtClean="0"/>
              <a:t>Mastertextformat bearbeiten</a:t>
            </a:r>
          </a:p>
        </p:txBody>
      </p:sp>
      <p:sp>
        <p:nvSpPr>
          <p:cNvPr id="5" name="Datumsplatzhalter 4"/>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a:solidFill>
                <a:prstClr val="black">
                  <a:tint val="75000"/>
                </a:prstClr>
              </a:solidFill>
            </a:endParaRPr>
          </a:p>
        </p:txBody>
      </p:sp>
      <p:sp>
        <p:nvSpPr>
          <p:cNvPr id="7" name="Foliennummernplatzhalter 6"/>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26217675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CH"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CH" smtClean="0"/>
              <a:t>Mastertextformat bearbeiten</a:t>
            </a:r>
          </a:p>
        </p:txBody>
      </p:sp>
      <p:sp>
        <p:nvSpPr>
          <p:cNvPr id="5" name="Datumsplatzhalter 4"/>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a:solidFill>
                <a:prstClr val="black">
                  <a:tint val="75000"/>
                </a:prstClr>
              </a:solidFill>
            </a:endParaRPr>
          </a:p>
        </p:txBody>
      </p:sp>
      <p:sp>
        <p:nvSpPr>
          <p:cNvPr id="7" name="Foliennummernplatzhalter 6"/>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32747815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1012555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s/w">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3779912" y="1915200"/>
            <a:ext cx="5364000" cy="3060000"/>
          </a:xfrm>
        </p:spPr>
        <p:txBody>
          <a:bodyPr lIns="360000" tIns="259200" rIns="360000" bIns="259200"/>
          <a:lstStyle>
            <a:lvl1pPr marL="0" indent="0">
              <a:spcBef>
                <a:spcPts val="0"/>
              </a:spcBef>
              <a:spcAft>
                <a:spcPts val="800"/>
              </a:spcAft>
              <a:buNone/>
              <a:defRPr sz="3000"/>
            </a:lvl1pPr>
            <a:lvl2pPr marL="0" indent="0">
              <a:spcBef>
                <a:spcPts val="0"/>
              </a:spcBef>
              <a:buNone/>
              <a:defRPr sz="3000"/>
            </a:lvl2pPr>
          </a:lstStyle>
          <a:p>
            <a:pPr lvl="0"/>
            <a:r>
              <a:rPr lang="de-DE" smtClean="0"/>
              <a:t>Textmasterformat bearbeiten</a:t>
            </a:r>
          </a:p>
          <a:p>
            <a:pPr lvl="1"/>
            <a:r>
              <a:rPr lang="de-DE" smtClean="0"/>
              <a:t>Zweite Ebene</a:t>
            </a:r>
          </a:p>
        </p:txBody>
      </p:sp>
      <p:sp>
        <p:nvSpPr>
          <p:cNvPr id="13" name="Inhaltsplatzhalter 11"/>
          <p:cNvSpPr>
            <a:spLocks noGrp="1"/>
          </p:cNvSpPr>
          <p:nvPr>
            <p:ph sz="quarter" idx="14"/>
          </p:nvPr>
        </p:nvSpPr>
        <p:spPr>
          <a:xfrm>
            <a:off x="3779911" y="4986000"/>
            <a:ext cx="5364000" cy="1411471"/>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4" name="Inhaltsplatzhalter 11"/>
          <p:cNvSpPr>
            <a:spLocks noGrp="1"/>
          </p:cNvSpPr>
          <p:nvPr>
            <p:ph sz="quarter" idx="15"/>
          </p:nvPr>
        </p:nvSpPr>
        <p:spPr>
          <a:xfrm>
            <a:off x="0" y="720725"/>
            <a:ext cx="3780000" cy="1188000"/>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5" name="Inhaltsplatzhalter 11"/>
          <p:cNvSpPr>
            <a:spLocks noGrp="1"/>
          </p:cNvSpPr>
          <p:nvPr>
            <p:ph sz="quarter" idx="16"/>
          </p:nvPr>
        </p:nvSpPr>
        <p:spPr>
          <a:xfrm>
            <a:off x="0" y="4986000"/>
            <a:ext cx="3780000" cy="1411471"/>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0" name="Inhaltsplatzhalter 11"/>
          <p:cNvSpPr>
            <a:spLocks noGrp="1"/>
          </p:cNvSpPr>
          <p:nvPr>
            <p:ph sz="quarter" idx="17"/>
          </p:nvPr>
        </p:nvSpPr>
        <p:spPr>
          <a:xfrm>
            <a:off x="0" y="1915200"/>
            <a:ext cx="3780000" cy="3060000"/>
          </a:xfrm>
        </p:spPr>
        <p:txBody>
          <a:bodyPr lIns="360000" tIns="298800" rIns="360000" bIns="36000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1" name="Inhaltsplatzhalter 11"/>
          <p:cNvSpPr>
            <a:spLocks noGrp="1"/>
          </p:cNvSpPr>
          <p:nvPr>
            <p:ph sz="quarter" idx="18"/>
          </p:nvPr>
        </p:nvSpPr>
        <p:spPr>
          <a:xfrm>
            <a:off x="3779880" y="720725"/>
            <a:ext cx="5364120" cy="1188000"/>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cxnSp>
        <p:nvCxnSpPr>
          <p:cNvPr id="21" name="Gerade Verbindung 20"/>
          <p:cNvCxnSpPr/>
          <p:nvPr userDrawn="1"/>
        </p:nvCxnSpPr>
        <p:spPr>
          <a:xfrm>
            <a:off x="-508" y="4977743"/>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userDrawn="1"/>
        </p:nvCxnSpPr>
        <p:spPr>
          <a:xfrm>
            <a:off x="3779912" y="728700"/>
            <a:ext cx="0" cy="424847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userDrawn="1"/>
        </p:nvCxnSpPr>
        <p:spPr>
          <a:xfrm>
            <a:off x="0" y="190951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userDrawn="1"/>
        </p:nvCxnSpPr>
        <p:spPr>
          <a:xfrm>
            <a:off x="-508" y="72497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CH" smtClean="0"/>
              <a:t>Mastertitelformat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10"/>
          </p:nvPr>
        </p:nvSpPr>
        <p:spPr/>
        <p:txBody>
          <a:bodyPr/>
          <a:lstStyle/>
          <a:p>
            <a:r>
              <a:rPr lang="de-DE" smtClean="0">
                <a:solidFill>
                  <a:prstClr val="black">
                    <a:tint val="75000"/>
                  </a:prstClr>
                </a:solidFill>
              </a:rPr>
              <a:t>Juin 2017</a:t>
            </a:r>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A171147F-1A84-9242-8D01-7516F1470326}" type="slidenum">
              <a:rPr lang="de-DE" smtClean="0">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1412638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Aufzählungspunkte">
    <p:spTree>
      <p:nvGrpSpPr>
        <p:cNvPr id="1" name=""/>
        <p:cNvGrpSpPr/>
        <p:nvPr/>
      </p:nvGrpSpPr>
      <p:grpSpPr>
        <a:xfrm>
          <a:off x="0" y="0"/>
          <a:ext cx="0" cy="0"/>
          <a:chOff x="0" y="0"/>
          <a:chExt cx="0" cy="0"/>
        </a:xfrm>
      </p:grpSpPr>
      <p:cxnSp>
        <p:nvCxnSpPr>
          <p:cNvPr id="22" name="Gerade Verbindung 21"/>
          <p:cNvCxnSpPr/>
          <p:nvPr userDrawn="1"/>
        </p:nvCxnSpPr>
        <p:spPr>
          <a:xfrm>
            <a:off x="0" y="1412776"/>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683608" cy="153888"/>
          </a:xfrm>
          <a:prstGeom prst="rect">
            <a:avLst/>
          </a:prstGeom>
        </p:spPr>
        <p:txBody>
          <a:bodyPr vert="horz" wrap="square" lIns="0" tIns="0" rIns="0" bIns="0" rtlCol="0" anchor="ctr">
            <a:spAutoFit/>
          </a:bodyPr>
          <a:lstStyle>
            <a:lvl1pPr algn="l">
              <a:defRPr sz="1000">
                <a:solidFill>
                  <a:schemeClr val="tx1"/>
                </a:solidFill>
              </a:defRPr>
            </a:lvl1pPr>
          </a:lstStyle>
          <a:p>
            <a:r>
              <a:rPr lang="de-DE" smtClean="0"/>
              <a:t>Juin 2017</a:t>
            </a:r>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a:p>
        </p:txBody>
      </p:sp>
      <p:sp>
        <p:nvSpPr>
          <p:cNvPr id="10" name="Rechteck 9"/>
          <p:cNvSpPr/>
          <p:nvPr userDrawn="1"/>
        </p:nvSpPr>
        <p:spPr>
          <a:xfrm>
            <a:off x="1013179" y="6551476"/>
            <a:ext cx="1878719" cy="153888"/>
          </a:xfrm>
          <a:prstGeom prst="rect">
            <a:avLst/>
          </a:prstGeom>
        </p:spPr>
        <p:txBody>
          <a:bodyPr wrap="none" lIns="0" tIns="0" rIns="0" bIns="0">
            <a:spAutoFit/>
          </a:bodyPr>
          <a:lstStyle/>
          <a:p>
            <a:r>
              <a:rPr lang="de-CH" sz="1000" smtClean="0"/>
              <a:t>  </a:t>
            </a:r>
            <a:r>
              <a:rPr lang="de-CH" sz="1000" dirty="0" smtClean="0"/>
              <a:t>© </a:t>
            </a:r>
            <a:r>
              <a:rPr lang="de-CH" sz="1000" dirty="0" err="1" smtClean="0"/>
              <a:t>Sécurité</a:t>
            </a:r>
            <a:r>
              <a:rPr lang="de-CH" sz="1000" dirty="0" smtClean="0"/>
              <a:t> des </a:t>
            </a:r>
            <a:r>
              <a:rPr lang="de-CH" sz="1000" dirty="0" err="1" smtClean="0"/>
              <a:t>patients</a:t>
            </a:r>
            <a:r>
              <a:rPr lang="de-CH" sz="1000" dirty="0" smtClean="0"/>
              <a:t> Suisse</a:t>
            </a:r>
            <a:endParaRPr lang="de-CH" sz="1000" dirty="0"/>
          </a:p>
        </p:txBody>
      </p:sp>
      <p:sp>
        <p:nvSpPr>
          <p:cNvPr id="4" name="Inhaltsplatzhalter 3"/>
          <p:cNvSpPr>
            <a:spLocks noGrp="1"/>
          </p:cNvSpPr>
          <p:nvPr>
            <p:ph sz="quarter" idx="11"/>
          </p:nvPr>
        </p:nvSpPr>
        <p:spPr>
          <a:xfrm>
            <a:off x="366713" y="908720"/>
            <a:ext cx="8418512" cy="5436604"/>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el und Aufz.-Punkte 2-spaltig">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683608" cy="153888"/>
          </a:xfrm>
          <a:prstGeom prst="rect">
            <a:avLst/>
          </a:prstGeom>
        </p:spPr>
        <p:txBody>
          <a:bodyPr vert="horz" wrap="square" lIns="0" tIns="0" rIns="0" bIns="0" rtlCol="0" anchor="ctr">
            <a:spAutoFit/>
          </a:bodyPr>
          <a:lstStyle>
            <a:lvl1pPr algn="l">
              <a:defRPr sz="1000">
                <a:solidFill>
                  <a:schemeClr val="tx1"/>
                </a:solidFill>
              </a:defRPr>
            </a:lvl1pPr>
          </a:lstStyle>
          <a:p>
            <a:r>
              <a:rPr lang="de-DE" smtClean="0"/>
              <a:t>Juin 2017</a:t>
            </a:r>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a:p>
        </p:txBody>
      </p:sp>
      <p:sp>
        <p:nvSpPr>
          <p:cNvPr id="4" name="Inhaltsplatzhalter 3"/>
          <p:cNvSpPr>
            <a:spLocks noGrp="1"/>
          </p:cNvSpPr>
          <p:nvPr>
            <p:ph sz="quarter" idx="11"/>
          </p:nvPr>
        </p:nvSpPr>
        <p:spPr>
          <a:xfrm>
            <a:off x="366713" y="908720"/>
            <a:ext cx="4011649" cy="5436604"/>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2" name="Inhaltsplatzhalter 3"/>
          <p:cNvSpPr>
            <a:spLocks noGrp="1"/>
          </p:cNvSpPr>
          <p:nvPr>
            <p:ph sz="quarter" idx="12"/>
          </p:nvPr>
        </p:nvSpPr>
        <p:spPr>
          <a:xfrm>
            <a:off x="4752019" y="908720"/>
            <a:ext cx="4047735" cy="5436604"/>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4" name="Rechteck 13"/>
          <p:cNvSpPr/>
          <p:nvPr userDrawn="1"/>
        </p:nvSpPr>
        <p:spPr>
          <a:xfrm>
            <a:off x="1013179" y="6551476"/>
            <a:ext cx="1878719" cy="153888"/>
          </a:xfrm>
          <a:prstGeom prst="rect">
            <a:avLst/>
          </a:prstGeom>
        </p:spPr>
        <p:txBody>
          <a:bodyPr wrap="none" lIns="0" tIns="0" rIns="0" bIns="0">
            <a:spAutoFit/>
          </a:bodyPr>
          <a:lstStyle/>
          <a:p>
            <a:r>
              <a:rPr lang="de-CH" sz="1000" smtClean="0"/>
              <a:t>  </a:t>
            </a:r>
            <a:r>
              <a:rPr lang="de-CH" sz="1000" dirty="0" smtClean="0"/>
              <a:t>© </a:t>
            </a:r>
            <a:r>
              <a:rPr lang="de-CH" sz="1000" dirty="0" err="1" smtClean="0"/>
              <a:t>Sécurité</a:t>
            </a:r>
            <a:r>
              <a:rPr lang="de-CH" sz="1000" dirty="0" smtClean="0"/>
              <a:t> des </a:t>
            </a:r>
            <a:r>
              <a:rPr lang="de-CH" sz="1000" dirty="0" err="1" smtClean="0"/>
              <a:t>patients</a:t>
            </a:r>
            <a:r>
              <a:rPr lang="de-CH" sz="1000" dirty="0" smtClean="0"/>
              <a:t> Suisse</a:t>
            </a:r>
            <a:endParaRPr lang="de-CH" sz="1000" dirty="0"/>
          </a:p>
        </p:txBody>
      </p:sp>
    </p:spTree>
    <p:extLst>
      <p:ext uri="{BB962C8B-B14F-4D97-AF65-F5344CB8AC3E}">
        <p14:creationId xmlns:p14="http://schemas.microsoft.com/office/powerpoint/2010/main" val="37069830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el und Aufzählungspunkte, Quell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683608" cy="153888"/>
          </a:xfrm>
          <a:prstGeom prst="rect">
            <a:avLst/>
          </a:prstGeom>
        </p:spPr>
        <p:txBody>
          <a:bodyPr vert="horz" wrap="square" lIns="0" tIns="0" rIns="0" bIns="0" rtlCol="0" anchor="ctr">
            <a:spAutoFit/>
          </a:bodyPr>
          <a:lstStyle>
            <a:lvl1pPr algn="l">
              <a:defRPr sz="1000">
                <a:solidFill>
                  <a:schemeClr val="tx1"/>
                </a:solidFill>
              </a:defRPr>
            </a:lvl1pPr>
          </a:lstStyle>
          <a:p>
            <a:r>
              <a:rPr lang="de-DE" smtClean="0"/>
              <a:t>Juin 2017</a:t>
            </a:r>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a:p>
        </p:txBody>
      </p:sp>
      <p:sp>
        <p:nvSpPr>
          <p:cNvPr id="4" name="Inhaltsplatzhalter 3"/>
          <p:cNvSpPr>
            <a:spLocks noGrp="1"/>
          </p:cNvSpPr>
          <p:nvPr>
            <p:ph sz="quarter" idx="11"/>
          </p:nvPr>
        </p:nvSpPr>
        <p:spPr>
          <a:xfrm>
            <a:off x="366713" y="908720"/>
            <a:ext cx="8418512" cy="5220618"/>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3" name="Textplatzhalter 2"/>
          <p:cNvSpPr>
            <a:spLocks noGrp="1"/>
          </p:cNvSpPr>
          <p:nvPr>
            <p:ph type="body" sz="quarter" idx="12"/>
          </p:nvPr>
        </p:nvSpPr>
        <p:spPr>
          <a:xfrm>
            <a:off x="359532" y="6237288"/>
            <a:ext cx="8439150" cy="179387"/>
          </a:xfrm>
        </p:spPr>
        <p:txBody>
          <a:bodyPr>
            <a:noAutofit/>
          </a:bodyPr>
          <a:lstStyle>
            <a:lvl1pPr marL="0" indent="0" algn="r">
              <a:buNone/>
              <a:defRPr sz="1100" b="0"/>
            </a:lvl1pPr>
            <a:lvl2pPr>
              <a:defRPr sz="1100"/>
            </a:lvl2pPr>
            <a:lvl3pPr>
              <a:defRPr sz="1100"/>
            </a:lvl3pPr>
            <a:lvl4pPr>
              <a:defRPr sz="1100"/>
            </a:lvl4pPr>
            <a:lvl5pPr>
              <a:defRPr sz="1100"/>
            </a:lvl5pPr>
          </a:lstStyle>
          <a:p>
            <a:pPr lvl="0"/>
            <a:r>
              <a:rPr lang="de-DE" smtClean="0"/>
              <a:t>Textmasterformat bearbeiten</a:t>
            </a:r>
          </a:p>
        </p:txBody>
      </p:sp>
      <p:sp>
        <p:nvSpPr>
          <p:cNvPr id="12" name="Rechteck 11"/>
          <p:cNvSpPr/>
          <p:nvPr userDrawn="1"/>
        </p:nvSpPr>
        <p:spPr>
          <a:xfrm>
            <a:off x="1013179" y="6551476"/>
            <a:ext cx="1878719" cy="153888"/>
          </a:xfrm>
          <a:prstGeom prst="rect">
            <a:avLst/>
          </a:prstGeom>
        </p:spPr>
        <p:txBody>
          <a:bodyPr wrap="none" lIns="0" tIns="0" rIns="0" bIns="0">
            <a:spAutoFit/>
          </a:bodyPr>
          <a:lstStyle/>
          <a:p>
            <a:r>
              <a:rPr lang="de-CH" sz="1000" smtClean="0"/>
              <a:t>  </a:t>
            </a:r>
            <a:r>
              <a:rPr lang="de-CH" sz="1000" dirty="0" smtClean="0"/>
              <a:t>© </a:t>
            </a:r>
            <a:r>
              <a:rPr lang="de-CH" sz="1000" dirty="0" err="1" smtClean="0"/>
              <a:t>Sécurité</a:t>
            </a:r>
            <a:r>
              <a:rPr lang="de-CH" sz="1000" dirty="0" smtClean="0"/>
              <a:t> des </a:t>
            </a:r>
            <a:r>
              <a:rPr lang="de-CH" sz="1000" dirty="0" err="1" smtClean="0"/>
              <a:t>patients</a:t>
            </a:r>
            <a:r>
              <a:rPr lang="de-CH" sz="1000" dirty="0" smtClean="0"/>
              <a:t> Suisse</a:t>
            </a:r>
            <a:endParaRPr lang="de-CH" sz="1000" dirty="0"/>
          </a:p>
        </p:txBody>
      </p:sp>
    </p:spTree>
    <p:extLst>
      <p:ext uri="{BB962C8B-B14F-4D97-AF65-F5344CB8AC3E}">
        <p14:creationId xmlns:p14="http://schemas.microsoft.com/office/powerpoint/2010/main" val="36590033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el und Aufz.-Punkte 2-spaltig Quell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683608" cy="153888"/>
          </a:xfrm>
          <a:prstGeom prst="rect">
            <a:avLst/>
          </a:prstGeom>
        </p:spPr>
        <p:txBody>
          <a:bodyPr vert="horz" wrap="square" lIns="0" tIns="0" rIns="0" bIns="0" rtlCol="0" anchor="ctr">
            <a:spAutoFit/>
          </a:bodyPr>
          <a:lstStyle>
            <a:lvl1pPr algn="l">
              <a:defRPr sz="1000">
                <a:solidFill>
                  <a:schemeClr val="tx1"/>
                </a:solidFill>
              </a:defRPr>
            </a:lvl1pPr>
          </a:lstStyle>
          <a:p>
            <a:r>
              <a:rPr lang="de-DE" smtClean="0"/>
              <a:t>Juin 2017</a:t>
            </a:r>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a:p>
        </p:txBody>
      </p:sp>
      <p:sp>
        <p:nvSpPr>
          <p:cNvPr id="4" name="Inhaltsplatzhalter 3"/>
          <p:cNvSpPr>
            <a:spLocks noGrp="1"/>
          </p:cNvSpPr>
          <p:nvPr>
            <p:ph sz="quarter" idx="11"/>
          </p:nvPr>
        </p:nvSpPr>
        <p:spPr>
          <a:xfrm>
            <a:off x="366713" y="908720"/>
            <a:ext cx="4011649" cy="5220618"/>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2" name="Inhaltsplatzhalter 3"/>
          <p:cNvSpPr>
            <a:spLocks noGrp="1"/>
          </p:cNvSpPr>
          <p:nvPr>
            <p:ph sz="quarter" idx="12"/>
          </p:nvPr>
        </p:nvSpPr>
        <p:spPr>
          <a:xfrm>
            <a:off x="4752019" y="908720"/>
            <a:ext cx="4047735" cy="5220618"/>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3" name="Textplatzhalter 2"/>
          <p:cNvSpPr>
            <a:spLocks noGrp="1"/>
          </p:cNvSpPr>
          <p:nvPr>
            <p:ph type="body" sz="quarter" idx="13"/>
          </p:nvPr>
        </p:nvSpPr>
        <p:spPr>
          <a:xfrm>
            <a:off x="359532" y="6237288"/>
            <a:ext cx="8439150" cy="179387"/>
          </a:xfrm>
        </p:spPr>
        <p:txBody>
          <a:bodyPr>
            <a:noAutofit/>
          </a:bodyPr>
          <a:lstStyle>
            <a:lvl1pPr marL="0" indent="0" algn="r">
              <a:buNone/>
              <a:defRPr sz="1100" b="0"/>
            </a:lvl1pPr>
            <a:lvl2pPr>
              <a:defRPr sz="1100"/>
            </a:lvl2pPr>
            <a:lvl3pPr>
              <a:defRPr sz="1100"/>
            </a:lvl3pPr>
            <a:lvl4pPr>
              <a:defRPr sz="1100"/>
            </a:lvl4pPr>
            <a:lvl5pPr>
              <a:defRPr sz="1100"/>
            </a:lvl5pPr>
          </a:lstStyle>
          <a:p>
            <a:pPr lvl="0"/>
            <a:r>
              <a:rPr lang="de-DE" smtClean="0"/>
              <a:t>Textmasterformat bearbeiten</a:t>
            </a:r>
          </a:p>
        </p:txBody>
      </p:sp>
      <p:sp>
        <p:nvSpPr>
          <p:cNvPr id="14" name="Rechteck 13"/>
          <p:cNvSpPr/>
          <p:nvPr userDrawn="1"/>
        </p:nvSpPr>
        <p:spPr>
          <a:xfrm>
            <a:off x="1013179" y="6551476"/>
            <a:ext cx="1878719" cy="153888"/>
          </a:xfrm>
          <a:prstGeom prst="rect">
            <a:avLst/>
          </a:prstGeom>
        </p:spPr>
        <p:txBody>
          <a:bodyPr wrap="none" lIns="0" tIns="0" rIns="0" bIns="0">
            <a:spAutoFit/>
          </a:bodyPr>
          <a:lstStyle/>
          <a:p>
            <a:r>
              <a:rPr lang="de-CH" sz="1000" smtClean="0"/>
              <a:t>  </a:t>
            </a:r>
            <a:r>
              <a:rPr lang="de-CH" sz="1000" dirty="0" smtClean="0"/>
              <a:t>© </a:t>
            </a:r>
            <a:r>
              <a:rPr lang="de-CH" sz="1000" dirty="0" err="1" smtClean="0"/>
              <a:t>Sécurité</a:t>
            </a:r>
            <a:r>
              <a:rPr lang="de-CH" sz="1000" dirty="0" smtClean="0"/>
              <a:t> des </a:t>
            </a:r>
            <a:r>
              <a:rPr lang="de-CH" sz="1000" dirty="0" err="1" smtClean="0"/>
              <a:t>patients</a:t>
            </a:r>
            <a:r>
              <a:rPr lang="de-CH" sz="1000" dirty="0" smtClean="0"/>
              <a:t> Suisse</a:t>
            </a:r>
            <a:endParaRPr lang="de-CH" sz="1000" dirty="0"/>
          </a:p>
        </p:txBody>
      </p:sp>
    </p:spTree>
    <p:extLst>
      <p:ext uri="{BB962C8B-B14F-4D97-AF65-F5344CB8AC3E}">
        <p14:creationId xmlns:p14="http://schemas.microsoft.com/office/powerpoint/2010/main" val="20733631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683608" cy="153888"/>
          </a:xfrm>
          <a:prstGeom prst="rect">
            <a:avLst/>
          </a:prstGeom>
        </p:spPr>
        <p:txBody>
          <a:bodyPr vert="horz" wrap="square" lIns="0" tIns="0" rIns="0" bIns="0" rtlCol="0" anchor="ctr">
            <a:spAutoFit/>
          </a:bodyPr>
          <a:lstStyle>
            <a:lvl1pPr algn="l">
              <a:defRPr sz="1000">
                <a:solidFill>
                  <a:schemeClr val="tx1"/>
                </a:solidFill>
              </a:defRPr>
            </a:lvl1pPr>
          </a:lstStyle>
          <a:p>
            <a:r>
              <a:rPr lang="de-DE" smtClean="0"/>
              <a:t>Juin 2017</a:t>
            </a:r>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a:p>
        </p:txBody>
      </p:sp>
      <p:sp>
        <p:nvSpPr>
          <p:cNvPr id="4" name="Inhaltsplatzhalter 3"/>
          <p:cNvSpPr>
            <a:spLocks noGrp="1"/>
          </p:cNvSpPr>
          <p:nvPr>
            <p:ph sz="quarter" idx="11"/>
          </p:nvPr>
        </p:nvSpPr>
        <p:spPr>
          <a:xfrm>
            <a:off x="366713" y="908720"/>
            <a:ext cx="8418512" cy="5436604"/>
          </a:xfrm>
        </p:spPr>
        <p:txBody>
          <a:bodyPr/>
          <a:lstStyle>
            <a:lvl1pPr marL="0" indent="0">
              <a:spcBef>
                <a:spcPts val="1200"/>
              </a:spcBef>
              <a:buFont typeface="Arial" pitchFamily="34" charset="0"/>
              <a:buNone/>
              <a:defRPr/>
            </a:lvl1pPr>
            <a:lvl2pPr marL="357188" indent="-342900">
              <a:spcBef>
                <a:spcPts val="1200"/>
              </a:spcBef>
              <a:buFont typeface="Arial" pitchFamily="34" charset="0"/>
              <a:buChar char="…"/>
              <a:defRPr sz="2500"/>
            </a:lvl2pPr>
            <a:lvl3pPr marL="358775" indent="0">
              <a:spcBef>
                <a:spcPts val="0"/>
              </a:spcBef>
              <a:buNone/>
              <a:defRPr/>
            </a:lvl3pPr>
            <a:lvl4pPr marL="803275" indent="-182563" defTabSz="989013">
              <a:defRPr/>
            </a:lvl4pPr>
            <a:lvl5pPr marL="987425" indent="-174625">
              <a:defRPr/>
            </a:lvl5pPr>
          </a:lstStyle>
          <a:p>
            <a:pPr lvl="0"/>
            <a:r>
              <a:rPr lang="de-DE" smtClean="0"/>
              <a:t>Textmasterformat bearbeiten</a:t>
            </a:r>
          </a:p>
          <a:p>
            <a:pPr lvl="1"/>
            <a:r>
              <a:rPr lang="de-DE" smtClean="0"/>
              <a:t>Zweite Ebene</a:t>
            </a:r>
          </a:p>
          <a:p>
            <a:pPr lvl="2"/>
            <a:r>
              <a:rPr lang="de-DE" smtClean="0"/>
              <a:t>Dritte Ebene</a:t>
            </a:r>
          </a:p>
        </p:txBody>
      </p:sp>
      <p:sp>
        <p:nvSpPr>
          <p:cNvPr id="10" name="Rechteck 9"/>
          <p:cNvSpPr/>
          <p:nvPr userDrawn="1"/>
        </p:nvSpPr>
        <p:spPr>
          <a:xfrm>
            <a:off x="1013179" y="6551476"/>
            <a:ext cx="1878719" cy="153888"/>
          </a:xfrm>
          <a:prstGeom prst="rect">
            <a:avLst/>
          </a:prstGeom>
        </p:spPr>
        <p:txBody>
          <a:bodyPr wrap="none" lIns="0" tIns="0" rIns="0" bIns="0">
            <a:spAutoFit/>
          </a:bodyPr>
          <a:lstStyle/>
          <a:p>
            <a:r>
              <a:rPr lang="de-CH" sz="1000" smtClean="0"/>
              <a:t>  </a:t>
            </a:r>
            <a:r>
              <a:rPr lang="de-CH" sz="1000" dirty="0" smtClean="0"/>
              <a:t>© </a:t>
            </a:r>
            <a:r>
              <a:rPr lang="de-CH" sz="1000" dirty="0" err="1" smtClean="0"/>
              <a:t>Sécurité</a:t>
            </a:r>
            <a:r>
              <a:rPr lang="de-CH" sz="1000" dirty="0" smtClean="0"/>
              <a:t> des </a:t>
            </a:r>
            <a:r>
              <a:rPr lang="de-CH" sz="1000" dirty="0" err="1" smtClean="0"/>
              <a:t>patients</a:t>
            </a:r>
            <a:r>
              <a:rPr lang="de-CH" sz="1000" dirty="0" smtClean="0"/>
              <a:t> Suisse</a:t>
            </a:r>
            <a:endParaRPr lang="de-CH" sz="1000" dirty="0"/>
          </a:p>
        </p:txBody>
      </p:sp>
    </p:spTree>
    <p:extLst>
      <p:ext uri="{BB962C8B-B14F-4D97-AF65-F5344CB8AC3E}">
        <p14:creationId xmlns:p14="http://schemas.microsoft.com/office/powerpoint/2010/main" val="25642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Text 2">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683608" cy="153888"/>
          </a:xfrm>
          <a:prstGeom prst="rect">
            <a:avLst/>
          </a:prstGeom>
        </p:spPr>
        <p:txBody>
          <a:bodyPr vert="horz" wrap="square" lIns="0" tIns="0" rIns="0" bIns="0" rtlCol="0" anchor="ctr">
            <a:spAutoFit/>
          </a:bodyPr>
          <a:lstStyle>
            <a:lvl1pPr algn="l">
              <a:defRPr sz="1000">
                <a:solidFill>
                  <a:schemeClr val="tx1"/>
                </a:solidFill>
              </a:defRPr>
            </a:lvl1pPr>
          </a:lstStyle>
          <a:p>
            <a:r>
              <a:rPr lang="de-DE" smtClean="0"/>
              <a:t>Juin 2017</a:t>
            </a:r>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a:p>
        </p:txBody>
      </p:sp>
      <p:sp>
        <p:nvSpPr>
          <p:cNvPr id="4" name="Inhaltsplatzhalter 3"/>
          <p:cNvSpPr>
            <a:spLocks noGrp="1"/>
          </p:cNvSpPr>
          <p:nvPr>
            <p:ph sz="quarter" idx="11"/>
          </p:nvPr>
        </p:nvSpPr>
        <p:spPr>
          <a:xfrm>
            <a:off x="366713" y="908720"/>
            <a:ext cx="8418512" cy="5436604"/>
          </a:xfrm>
        </p:spPr>
        <p:txBody>
          <a:bodyPr/>
          <a:lstStyle>
            <a:lvl1pPr marL="0" indent="0">
              <a:buFont typeface="Arial" pitchFamily="34" charset="0"/>
              <a:buNone/>
              <a:defRPr/>
            </a:lvl1pPr>
            <a:lvl2pPr marL="1588" indent="0">
              <a:spcBef>
                <a:spcPts val="1200"/>
              </a:spcBef>
              <a:buNone/>
              <a:defRPr sz="2000"/>
            </a:lvl2pPr>
            <a:lvl3pPr marL="179388" indent="-176213">
              <a:defRPr/>
            </a:lvl3pPr>
            <a:lvl4pPr marL="352425" indent="-182563" defTabSz="989013">
              <a:defRPr/>
            </a:lvl4pPr>
            <a:lvl5pPr marL="536575" indent="-174625">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0" name="Rechteck 9"/>
          <p:cNvSpPr/>
          <p:nvPr userDrawn="1"/>
        </p:nvSpPr>
        <p:spPr>
          <a:xfrm>
            <a:off x="1013179" y="6551476"/>
            <a:ext cx="1878719" cy="153888"/>
          </a:xfrm>
          <a:prstGeom prst="rect">
            <a:avLst/>
          </a:prstGeom>
        </p:spPr>
        <p:txBody>
          <a:bodyPr wrap="none" lIns="0" tIns="0" rIns="0" bIns="0">
            <a:spAutoFit/>
          </a:bodyPr>
          <a:lstStyle/>
          <a:p>
            <a:r>
              <a:rPr lang="de-CH" sz="1000" smtClean="0"/>
              <a:t>  </a:t>
            </a:r>
            <a:r>
              <a:rPr lang="de-CH" sz="1000" dirty="0" smtClean="0"/>
              <a:t>© </a:t>
            </a:r>
            <a:r>
              <a:rPr lang="de-CH" sz="1000" dirty="0" err="1" smtClean="0"/>
              <a:t>Sécurité</a:t>
            </a:r>
            <a:r>
              <a:rPr lang="de-CH" sz="1000" dirty="0" smtClean="0"/>
              <a:t> des </a:t>
            </a:r>
            <a:r>
              <a:rPr lang="de-CH" sz="1000" dirty="0" err="1" smtClean="0"/>
              <a:t>patients</a:t>
            </a:r>
            <a:r>
              <a:rPr lang="de-CH" sz="1000" dirty="0" smtClean="0"/>
              <a:t> Suisse</a:t>
            </a:r>
            <a:endParaRPr lang="de-CH" sz="1000" dirty="0"/>
          </a:p>
        </p:txBody>
      </p:sp>
    </p:spTree>
    <p:extLst>
      <p:ext uri="{BB962C8B-B14F-4D97-AF65-F5344CB8AC3E}">
        <p14:creationId xmlns:p14="http://schemas.microsoft.com/office/powerpoint/2010/main" val="362002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ere Foli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683608" cy="153888"/>
          </a:xfrm>
          <a:prstGeom prst="rect">
            <a:avLst/>
          </a:prstGeom>
        </p:spPr>
        <p:txBody>
          <a:bodyPr vert="horz" wrap="square" lIns="0" tIns="0" rIns="0" bIns="0" rtlCol="0" anchor="ctr">
            <a:spAutoFit/>
          </a:bodyPr>
          <a:lstStyle>
            <a:lvl1pPr algn="l">
              <a:defRPr sz="1000">
                <a:solidFill>
                  <a:schemeClr val="tx1"/>
                </a:solidFill>
              </a:defRPr>
            </a:lvl1pPr>
          </a:lstStyle>
          <a:p>
            <a:r>
              <a:rPr lang="de-DE" smtClean="0"/>
              <a:t>Juin 2017</a:t>
            </a:r>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a:p>
        </p:txBody>
      </p:sp>
      <p:sp>
        <p:nvSpPr>
          <p:cNvPr id="9" name="Rechteck 8"/>
          <p:cNvSpPr/>
          <p:nvPr userDrawn="1"/>
        </p:nvSpPr>
        <p:spPr>
          <a:xfrm>
            <a:off x="1013179" y="6551476"/>
            <a:ext cx="1878719" cy="153888"/>
          </a:xfrm>
          <a:prstGeom prst="rect">
            <a:avLst/>
          </a:prstGeom>
        </p:spPr>
        <p:txBody>
          <a:bodyPr wrap="none" lIns="0" tIns="0" rIns="0" bIns="0">
            <a:spAutoFit/>
          </a:bodyPr>
          <a:lstStyle/>
          <a:p>
            <a:r>
              <a:rPr lang="de-CH" sz="1000" smtClean="0"/>
              <a:t>  </a:t>
            </a:r>
            <a:r>
              <a:rPr lang="de-CH" sz="1000" dirty="0" smtClean="0"/>
              <a:t>© </a:t>
            </a:r>
            <a:r>
              <a:rPr lang="de-CH" sz="1000" dirty="0" err="1" smtClean="0"/>
              <a:t>Sécurité</a:t>
            </a:r>
            <a:r>
              <a:rPr lang="de-CH" sz="1000" dirty="0" smtClean="0"/>
              <a:t> des </a:t>
            </a:r>
            <a:r>
              <a:rPr lang="de-CH" sz="1000" dirty="0" err="1" smtClean="0"/>
              <a:t>patients</a:t>
            </a:r>
            <a:r>
              <a:rPr lang="de-CH" sz="1000" dirty="0" smtClean="0"/>
              <a:t> Suisse</a:t>
            </a:r>
            <a:endParaRPr lang="de-CH" sz="1000" dirty="0"/>
          </a:p>
        </p:txBody>
      </p:sp>
    </p:spTree>
    <p:extLst>
      <p:ext uri="{BB962C8B-B14F-4D97-AF65-F5344CB8AC3E}">
        <p14:creationId xmlns:p14="http://schemas.microsoft.com/office/powerpoint/2010/main" val="9938726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323528" y="1484784"/>
            <a:ext cx="8229600" cy="1143000"/>
          </a:xfrm>
          <a:prstGeom prst="rect">
            <a:avLst/>
          </a:prstGeom>
        </p:spPr>
        <p:txBody>
          <a:bodyPr vert="horz" lIns="91440" tIns="45720" rIns="91440" bIns="45720" rtlCol="0" anchor="ctr">
            <a:normAutofit/>
          </a:bodyPr>
          <a:lstStyle/>
          <a:p>
            <a:r>
              <a:rPr lang="de-DE" dirty="0" smtClean="0"/>
              <a:t>Titelmasterformat durch Klicken bearbeiten</a:t>
            </a:r>
            <a:endParaRPr lang="de-CH" dirty="0"/>
          </a:p>
        </p:txBody>
      </p:sp>
      <p:sp>
        <p:nvSpPr>
          <p:cNvPr id="3" name="Textplatzhalter 2"/>
          <p:cNvSpPr>
            <a:spLocks noGrp="1"/>
          </p:cNvSpPr>
          <p:nvPr>
            <p:ph type="body" idx="1"/>
          </p:nvPr>
        </p:nvSpPr>
        <p:spPr>
          <a:xfrm>
            <a:off x="457200" y="2996952"/>
            <a:ext cx="8229600" cy="3129211"/>
          </a:xfrm>
          <a:prstGeom prst="rect">
            <a:avLst/>
          </a:prstGeom>
        </p:spPr>
        <p:txBody>
          <a:bodyPr vert="horz" lIns="0" tIns="0" rIns="0" bIns="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4" name="Datumsplatzhalter 3"/>
          <p:cNvSpPr>
            <a:spLocks noGrp="1"/>
          </p:cNvSpPr>
          <p:nvPr>
            <p:ph type="dt" sz="half" idx="2"/>
          </p:nvPr>
        </p:nvSpPr>
        <p:spPr>
          <a:xfrm>
            <a:off x="352685" y="6551476"/>
            <a:ext cx="683608" cy="153888"/>
          </a:xfrm>
          <a:prstGeom prst="rect">
            <a:avLst/>
          </a:prstGeom>
        </p:spPr>
        <p:txBody>
          <a:bodyPr vert="horz" wrap="square" lIns="0" tIns="0" rIns="0" bIns="0" rtlCol="0" anchor="ctr">
            <a:spAutoFit/>
          </a:bodyPr>
          <a:lstStyle>
            <a:lvl1pPr algn="l">
              <a:defRPr sz="1000">
                <a:solidFill>
                  <a:schemeClr val="tx1"/>
                </a:solidFill>
              </a:defRPr>
            </a:lvl1pPr>
          </a:lstStyle>
          <a:p>
            <a:r>
              <a:rPr lang="de-DE" smtClean="0"/>
              <a:t>Juin 2017</a:t>
            </a:r>
            <a:endParaRPr lang="de-CH" dirty="0"/>
          </a:p>
        </p:txBody>
      </p:sp>
      <p:sp>
        <p:nvSpPr>
          <p:cNvPr id="5" name="Fußzeilenplatzhalter 4"/>
          <p:cNvSpPr>
            <a:spLocks noGrp="1"/>
          </p:cNvSpPr>
          <p:nvPr>
            <p:ph type="ftr" sz="quarter" idx="3"/>
          </p:nvPr>
        </p:nvSpPr>
        <p:spPr>
          <a:xfrm>
            <a:off x="0" y="4458"/>
            <a:ext cx="6516216" cy="724205"/>
          </a:xfrm>
          <a:prstGeom prst="rect">
            <a:avLst/>
          </a:prstGeom>
          <a:solidFill>
            <a:srgbClr val="B6C5D8"/>
          </a:solidFill>
        </p:spPr>
        <p:txBody>
          <a:bodyPr vert="horz" wrap="square" lIns="360000" tIns="108000" rIns="360000" bIns="108000" rtlCol="0" anchor="b" anchorCtr="0">
            <a:noAutofit/>
          </a:bodyPr>
          <a:lstStyle>
            <a:lvl1pPr algn="l">
              <a:defRPr sz="1400">
                <a:solidFill>
                  <a:schemeClr val="tx1"/>
                </a:solidFill>
              </a:defRPr>
            </a:lvl1pPr>
          </a:lstStyle>
          <a:p>
            <a:endParaRPr lang="de-CH" dirty="0"/>
          </a:p>
        </p:txBody>
      </p:sp>
      <p:sp>
        <p:nvSpPr>
          <p:cNvPr id="6"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4C67CAB5-1298-402B-92F4-A6B216A4D275}" type="slidenum">
              <a:rPr lang="de-CH" smtClean="0"/>
              <a:pPr/>
              <a:t>‹Nr.›</a:t>
            </a:fld>
            <a:endParaRPr lang="de-CH" dirty="0"/>
          </a:p>
        </p:txBody>
      </p:sp>
      <p:pic>
        <p:nvPicPr>
          <p:cNvPr id="12" name="Grafik 7"/>
          <p:cNvPicPr/>
          <p:nvPr/>
        </p:nvPicPr>
        <p:blipFill>
          <a:blip r:embed="rId11" cstate="print">
            <a:extLst>
              <a:ext uri="{28A0092B-C50C-407E-A947-70E740481C1C}">
                <a14:useLocalDpi xmlns:a14="http://schemas.microsoft.com/office/drawing/2010/main" val="0"/>
              </a:ext>
            </a:extLst>
          </a:blip>
          <a:stretch>
            <a:fillRect/>
          </a:stretch>
        </p:blipFill>
        <p:spPr>
          <a:xfrm>
            <a:off x="7164288" y="112862"/>
            <a:ext cx="1835347" cy="540003"/>
          </a:xfrm>
          <a:prstGeom prst="rect">
            <a:avLst/>
          </a:prstGeom>
        </p:spPr>
      </p:pic>
      <p:pic>
        <p:nvPicPr>
          <p:cNvPr id="11" name="Grafik 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83968" y="197979"/>
            <a:ext cx="2196000" cy="454886"/>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0" r:id="rId2"/>
    <p:sldLayoutId id="2147483650" r:id="rId3"/>
    <p:sldLayoutId id="2147483665" r:id="rId4"/>
    <p:sldLayoutId id="2147483666" r:id="rId5"/>
    <p:sldLayoutId id="2147483667" r:id="rId6"/>
    <p:sldLayoutId id="2147483662" r:id="rId7"/>
    <p:sldLayoutId id="2147483663" r:id="rId8"/>
    <p:sldLayoutId id="2147483664" r:id="rId9"/>
  </p:sldLayoutIdLst>
  <p:timing>
    <p:tnLst>
      <p:par>
        <p:cTn id="1" dur="indefinite" restart="never" nodeType="tmRoot"/>
      </p:par>
    </p:tnLst>
  </p:timing>
  <p:hf hdr="0" ftr="0"/>
  <p:txStyles>
    <p:titleStyle>
      <a:lvl1pPr algn="ctr" defTabSz="914400" rtl="0" eaLnBrk="1" latinLnBrk="0" hangingPunct="1">
        <a:spcBef>
          <a:spcPct val="0"/>
        </a:spcBef>
        <a:buNone/>
        <a:defRPr sz="3000" kern="1200">
          <a:solidFill>
            <a:schemeClr val="tx1"/>
          </a:solidFill>
          <a:latin typeface="+mj-lt"/>
          <a:ea typeface="+mj-ea"/>
          <a:cs typeface="+mj-cs"/>
        </a:defRPr>
      </a:lvl1pPr>
    </p:titleStyle>
    <p:bodyStyle>
      <a:lvl1pPr marL="269875" indent="-269875" algn="l" defTabSz="914400" rtl="0" eaLnBrk="1" latinLnBrk="0" hangingPunct="1">
        <a:spcBef>
          <a:spcPct val="20000"/>
        </a:spcBef>
        <a:buClr>
          <a:srgbClr val="006061"/>
        </a:buClr>
        <a:buSzPct val="110000"/>
        <a:buFont typeface="Wingdings" pitchFamily="2" charset="2"/>
        <a:buChar char="§"/>
        <a:defRPr sz="2500" b="1"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Arial" panose="020B0604020202020204" pitchFamily="34" charset="0"/>
        <a:buChar char="–"/>
        <a:defRPr sz="25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Arial" panose="020B0604020202020204" pitchFamily="34" charset="0"/>
        <a:buChar char="–"/>
        <a:defRPr sz="2000" kern="1200">
          <a:solidFill>
            <a:schemeClr val="tx1"/>
          </a:solidFill>
          <a:latin typeface="+mn-lt"/>
          <a:ea typeface="+mn-ea"/>
          <a:cs typeface="+mn-cs"/>
        </a:defRPr>
      </a:lvl3pPr>
      <a:lvl4pPr marL="900113" indent="-182563" algn="l" defTabSz="914400" rtl="0" eaLnBrk="1" latinLnBrk="0" hangingPunct="1">
        <a:spcBef>
          <a:spcPct val="20000"/>
        </a:spcBef>
        <a:buClr>
          <a:srgbClr val="006061"/>
        </a:buClr>
        <a:buFont typeface="Arial" pitchFamily="34" charset="0"/>
        <a:buChar char="–"/>
        <a:defRPr sz="20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CH" smtClean="0"/>
              <a:t>Mastertitelformat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r>
              <a:rPr lang="de-DE" smtClean="0">
                <a:solidFill>
                  <a:prstClr val="black">
                    <a:tint val="75000"/>
                  </a:prstClr>
                </a:solidFill>
              </a:rPr>
              <a:t>Juin 2017</a:t>
            </a:r>
            <a:endParaRPr lang="de-DE">
              <a:solidFill>
                <a:prstClr val="black">
                  <a:tint val="75000"/>
                </a:prstClr>
              </a:solidFill>
            </a:endParaRP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de-DE">
              <a:solidFill>
                <a:prstClr val="black">
                  <a:tint val="75000"/>
                </a:prstClr>
              </a:solidFill>
            </a:endParaRP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A171147F-1A84-9242-8D01-7516F1470326}" type="slidenum">
              <a:rPr lang="de-DE" smtClean="0">
                <a:solidFill>
                  <a:prstClr val="black">
                    <a:tint val="75000"/>
                  </a:prstClr>
                </a:solidFill>
              </a:rPr>
              <a:pPr defTabSz="457200"/>
              <a:t>‹Nr.›</a:t>
            </a:fld>
            <a:endParaRPr lang="de-DE">
              <a:solidFill>
                <a:prstClr val="black">
                  <a:tint val="75000"/>
                </a:prstClr>
              </a:solidFill>
            </a:endParaRPr>
          </a:p>
        </p:txBody>
      </p:sp>
    </p:spTree>
    <p:extLst>
      <p:ext uri="{BB962C8B-B14F-4D97-AF65-F5344CB8AC3E}">
        <p14:creationId xmlns:p14="http://schemas.microsoft.com/office/powerpoint/2010/main" val="344267655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hf hdr="0" ft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7.png"/><Relationship Id="rId7"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hyperlink" Target="http://www.ulistein.de/cartoons.html" TargetMode="External"/><Relationship Id="rId2" Type="http://schemas.openxmlformats.org/officeDocument/2006/relationships/hyperlink" Target="http://www.patientensicherheit.ch/de/publikationen/Infomaterial-Schriften-B-cher.html" TargetMode="External"/><Relationship Id="rId1" Type="http://schemas.openxmlformats.org/officeDocument/2006/relationships/slideLayout" Target="../slideLayouts/slideLayout5.xml"/><Relationship Id="rId6" Type="http://schemas.openxmlformats.org/officeDocument/2006/relationships/hyperlink" Target="http://www.labbe.de/zzzebra/index.asp?themaid=670&amp;titelid=4783&amp;titelkatid=0&amp;move=1" TargetMode="External"/><Relationship Id="rId5" Type="http://schemas.openxmlformats.org/officeDocument/2006/relationships/hyperlink" Target="http://www.leitungsmesstechnik.de/unternehmen/so-arbeiten-wir-leitfaden/" TargetMode="External"/><Relationship Id="rId4" Type="http://schemas.openxmlformats.org/officeDocument/2006/relationships/hyperlink" Target="http://de.dreamstime.com/lizenzfreie-stockbilder-sprachbarriere-%C3%BCbersetzung-interpretieren-mitteilungs-bedeutungs-w%C3%B6rter-image37850229"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Remarques</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a:t>
            </a:fld>
            <a:endParaRPr lang="de-CH"/>
          </a:p>
        </p:txBody>
      </p:sp>
      <p:sp>
        <p:nvSpPr>
          <p:cNvPr id="9" name="Inhaltsplatzhalter 4"/>
          <p:cNvSpPr>
            <a:spLocks noGrp="1"/>
          </p:cNvSpPr>
          <p:nvPr>
            <p:ph sz="quarter" idx="11"/>
          </p:nvPr>
        </p:nvSpPr>
        <p:spPr>
          <a:xfrm>
            <a:off x="366713" y="908720"/>
            <a:ext cx="8418512" cy="5436604"/>
          </a:xfrm>
        </p:spPr>
        <p:txBody>
          <a:bodyPr>
            <a:normAutofit/>
          </a:bodyPr>
          <a:lstStyle/>
          <a:p>
            <a:pPr marL="0" indent="0" algn="l" rtl="0">
              <a:buNone/>
            </a:pPr>
            <a:r>
              <a:rPr lang="fr-CH" sz="2200" i="0" u="none" baseline="0" dirty="0">
                <a:solidFill>
                  <a:schemeClr val="tx2"/>
                </a:solidFill>
                <a:latin typeface="+mj-lt"/>
              </a:rPr>
              <a:t>Remarques concernant la présentation PPT</a:t>
            </a:r>
          </a:p>
          <a:p>
            <a:pPr lvl="0" algn="l" rtl="0"/>
            <a:r>
              <a:rPr lang="fr-CH" sz="2000" b="0" i="0" u="none" baseline="0" dirty="0"/>
              <a:t>Rédaction : équipe programme pilote </a:t>
            </a:r>
            <a:r>
              <a:rPr lang="fr-CH" sz="2000" b="0" i="0" u="none" baseline="0" dirty="0" err="1"/>
              <a:t>progress</a:t>
            </a:r>
            <a:r>
              <a:rPr lang="fr-CH" sz="2000" b="0" i="0" u="none" baseline="0" dirty="0"/>
              <a:t>! La sécurité de la médication aux interfaces, Sécurité des patients Suisse  </a:t>
            </a:r>
          </a:p>
          <a:p>
            <a:pPr lvl="0" algn="l" rtl="0"/>
            <a:r>
              <a:rPr lang="fr-CH" sz="2000" b="0" i="0" u="none" baseline="0" dirty="0"/>
              <a:t>La présentation contient des </a:t>
            </a:r>
            <a:r>
              <a:rPr lang="fr-CH" sz="2000" i="0" u="none" baseline="0" dirty="0"/>
              <a:t>notes</a:t>
            </a:r>
            <a:r>
              <a:rPr lang="fr-CH" sz="2000" b="0" i="0" u="none" baseline="0" dirty="0"/>
              <a:t> pour chaque diapositive, avec des informations de base qui devraient être </a:t>
            </a:r>
            <a:r>
              <a:rPr lang="fr-CH" sz="2000" b="0" i="0" u="none" baseline="0" dirty="0" smtClean="0"/>
              <a:t>respectées</a:t>
            </a:r>
            <a:r>
              <a:rPr lang="fr-CH" sz="2000" b="0" i="0" u="none" baseline="0" dirty="0"/>
              <a:t>.  </a:t>
            </a:r>
          </a:p>
          <a:p>
            <a:pPr algn="l" rtl="0"/>
            <a:r>
              <a:rPr lang="fr-CH" sz="2000" b="0" i="0" u="none" baseline="0" dirty="0"/>
              <a:t>Les sources sont indiquées sur la dernière diapositive</a:t>
            </a:r>
            <a:r>
              <a:rPr lang="fr-CH" sz="2000" b="0" i="0" u="none" baseline="0" dirty="0">
                <a:solidFill>
                  <a:srgbClr val="C00000"/>
                </a:solidFill>
              </a:rPr>
              <a:t>. </a:t>
            </a:r>
            <a:endParaRPr lang="fr-CH" sz="2000" b="0" dirty="0">
              <a:solidFill>
                <a:srgbClr val="C00000"/>
              </a:solidFill>
            </a:endParaRPr>
          </a:p>
          <a:p>
            <a:r>
              <a:rPr lang="fr-CH" sz="2000" b="0" i="0" u="none" baseline="0" dirty="0"/>
              <a:t>Selon le cadre dans lequel </a:t>
            </a:r>
            <a:r>
              <a:rPr lang="fr-CH" sz="2000" b="0" i="0" u="none" baseline="0" dirty="0" smtClean="0"/>
              <a:t>a lieu la </a:t>
            </a:r>
            <a:r>
              <a:rPr lang="fr-CH" sz="2000" b="0" i="0" u="none" baseline="0" dirty="0"/>
              <a:t>présentation, vous pouvez </a:t>
            </a:r>
            <a:r>
              <a:rPr lang="fr-CH" sz="2000" b="0" dirty="0" smtClean="0"/>
              <a:t>raccourcir</a:t>
            </a:r>
            <a:r>
              <a:rPr lang="fr-CH" sz="2000" b="0" dirty="0" smtClean="0">
                <a:solidFill>
                  <a:srgbClr val="FF0000"/>
                </a:solidFill>
              </a:rPr>
              <a:t> </a:t>
            </a:r>
            <a:r>
              <a:rPr lang="fr-CH" sz="2000" b="0" i="0" u="none" baseline="0" dirty="0" smtClean="0"/>
              <a:t>ou </a:t>
            </a:r>
            <a:r>
              <a:rPr lang="fr-CH" sz="2000" b="0" i="0" u="none" baseline="0" dirty="0"/>
              <a:t>omettre certaines parties. </a:t>
            </a:r>
          </a:p>
          <a:p>
            <a:pPr lvl="0" algn="l" rtl="0"/>
            <a:r>
              <a:rPr lang="fr-CH" sz="2000" b="0" i="0" u="none" baseline="0" dirty="0"/>
              <a:t>Copyright © Fondation Sécurité des patients Suisse, 2017 – tous droits réservés. La réimpression et la reproduction de ce texte ainsi que l’utilisation complète ou partielle de graphiques, de photos ou d’extraits rédactionnels sont autorisées, à la condition expresse de mentionner Sécurité des patients Suisse en sa qualité d’auteur ou la source concernée. En cas de transmission à des tiers, ceux-ci doivent être informés de leur obligation d'indiquer le copyright et de citer l'auteur.</a:t>
            </a:r>
            <a:endParaRPr lang="fr-CH" b="0" dirty="0" smtClean="0"/>
          </a:p>
        </p:txBody>
      </p:sp>
      <p:sp>
        <p:nvSpPr>
          <p:cNvPr id="10" name="Datumsplatzhalter 9"/>
          <p:cNvSpPr>
            <a:spLocks noGrp="1"/>
          </p:cNvSpPr>
          <p:nvPr>
            <p:ph type="dt" sz="half" idx="2"/>
          </p:nvPr>
        </p:nvSpPr>
        <p:spPr/>
        <p:txBody>
          <a:bodyPr/>
          <a:lstStyle/>
          <a:p>
            <a:r>
              <a:rPr lang="de-DE" smtClean="0"/>
              <a:t>Juin 2017</a:t>
            </a:r>
            <a:endParaRPr lang="de-CH" dirty="0"/>
          </a:p>
        </p:txBody>
      </p:sp>
    </p:spTree>
    <p:extLst>
      <p:ext uri="{BB962C8B-B14F-4D97-AF65-F5344CB8AC3E}">
        <p14:creationId xmlns:p14="http://schemas.microsoft.com/office/powerpoint/2010/main" val="5490882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Sommaire</a:t>
            </a:r>
            <a:endParaRPr lang="de-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10</a:t>
            </a:fld>
            <a:endParaRPr lang="de-CH"/>
          </a:p>
        </p:txBody>
      </p:sp>
      <p:sp>
        <p:nvSpPr>
          <p:cNvPr id="7" name="Inhaltsplatzhalter 4"/>
          <p:cNvSpPr>
            <a:spLocks noGrp="1"/>
          </p:cNvSpPr>
          <p:nvPr>
            <p:ph sz="quarter" idx="11"/>
          </p:nvPr>
        </p:nvSpPr>
        <p:spPr>
          <a:xfrm>
            <a:off x="366713" y="908720"/>
            <a:ext cx="8418512" cy="5436604"/>
          </a:xfrm>
        </p:spPr>
        <p:txBody>
          <a:bodyPr>
            <a:normAutofit/>
          </a:bodyPr>
          <a:lstStyle/>
          <a:p>
            <a:pPr marL="0" indent="0" algn="l" rtl="0">
              <a:buNone/>
            </a:pPr>
            <a:r>
              <a:rPr lang="fr-CH" sz="2200" i="0" u="none" baseline="0" dirty="0">
                <a:solidFill>
                  <a:schemeClr val="tx2"/>
                </a:solidFill>
                <a:latin typeface="+mj-lt"/>
              </a:rPr>
              <a:t>Sommaire</a:t>
            </a:r>
          </a:p>
          <a:p>
            <a:pPr marL="0" indent="0" algn="l" rtl="0">
              <a:buNone/>
            </a:pPr>
            <a:endParaRPr lang="fr-CH" dirty="0">
              <a:solidFill>
                <a:schemeClr val="accent1"/>
              </a:solidFill>
              <a:latin typeface="+mj-lt"/>
            </a:endParaRPr>
          </a:p>
          <a:p>
            <a:pPr algn="l" rtl="0"/>
            <a:r>
              <a:rPr lang="fr-CH" sz="2000" b="0" i="0" u="none" baseline="0" dirty="0">
                <a:latin typeface="+mj-lt"/>
              </a:rPr>
              <a:t>Contexte initial</a:t>
            </a:r>
          </a:p>
          <a:p>
            <a:pPr algn="l" rtl="0"/>
            <a:r>
              <a:rPr lang="fr-CH" sz="2000" b="0" i="0" u="none" baseline="0" dirty="0">
                <a:solidFill>
                  <a:srgbClr val="FF0000"/>
                </a:solidFill>
                <a:latin typeface="+mj-lt"/>
              </a:rPr>
              <a:t>Focus sur l'admission</a:t>
            </a:r>
          </a:p>
          <a:p>
            <a:pPr algn="l" rtl="0"/>
            <a:r>
              <a:rPr lang="fr-CH" sz="2000" b="0" i="0" u="none" baseline="0" dirty="0">
                <a:latin typeface="+mj-lt"/>
              </a:rPr>
              <a:t>Transferts internes</a:t>
            </a:r>
          </a:p>
          <a:p>
            <a:pPr algn="l" rtl="0"/>
            <a:r>
              <a:rPr lang="fr-CH" sz="2000" b="0" i="0" u="none" baseline="0" dirty="0">
                <a:latin typeface="+mj-lt"/>
              </a:rPr>
              <a:t>Sortie de l'hôpital</a:t>
            </a:r>
          </a:p>
          <a:p>
            <a:pPr algn="l" rtl="0"/>
            <a:r>
              <a:rPr lang="fr-CH" sz="2000" b="0" i="0" u="none" baseline="0" dirty="0" smtClean="0">
                <a:latin typeface="+mj-lt"/>
              </a:rPr>
              <a:t>Résumé</a:t>
            </a:r>
            <a:endParaRPr lang="fr-CH" b="0" dirty="0" smtClean="0"/>
          </a:p>
          <a:p>
            <a:endParaRPr lang="fr-CH" b="0" dirty="0" smtClean="0"/>
          </a:p>
        </p:txBody>
      </p:sp>
    </p:spTree>
    <p:extLst>
      <p:ext uri="{BB962C8B-B14F-4D97-AF65-F5344CB8AC3E}">
        <p14:creationId xmlns:p14="http://schemas.microsoft.com/office/powerpoint/2010/main" val="26460634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smtClean="0">
                <a:solidFill>
                  <a:prstClr val="black">
                    <a:tint val="75000"/>
                  </a:prstClr>
                </a:solidFill>
              </a:rPr>
              <a:t>Juin 2017</a:t>
            </a:r>
            <a:endParaRPr lang="de-CH" dirty="0">
              <a:solidFill>
                <a:prstClr val="black">
                  <a:tint val="75000"/>
                </a:prstClr>
              </a:solidFill>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solidFill>
                  <a:prstClr val="black">
                    <a:tint val="75000"/>
                  </a:prstClr>
                </a:solidFill>
              </a:rPr>
              <a:pPr/>
              <a:t>11</a:t>
            </a:fld>
            <a:endParaRPr lang="de-CH">
              <a:solidFill>
                <a:prstClr val="black">
                  <a:tint val="75000"/>
                </a:prstClr>
              </a:solidFill>
            </a:endParaRPr>
          </a:p>
        </p:txBody>
      </p:sp>
      <p:pic>
        <p:nvPicPr>
          <p:cNvPr id="11" name="Bild 10" descr="pendant.png"/>
          <p:cNvPicPr>
            <a:picLocks noChangeAspect="1"/>
          </p:cNvPicPr>
          <p:nvPr/>
        </p:nvPicPr>
        <p:blipFill>
          <a:blip r:embed="rId3" cstate="print"/>
          <a:srcRect l="26967" t="20277" r="23558"/>
          <a:stretch>
            <a:fillRect/>
          </a:stretch>
        </p:blipFill>
        <p:spPr>
          <a:xfrm>
            <a:off x="2465902" y="1390605"/>
            <a:ext cx="4523910" cy="5467395"/>
          </a:xfrm>
          <a:prstGeom prst="rect">
            <a:avLst/>
          </a:prstGeom>
        </p:spPr>
      </p:pic>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9486" y="2657276"/>
            <a:ext cx="3303587" cy="134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Bild 8" descr="avant.png"/>
          <p:cNvPicPr>
            <a:picLocks noChangeAspect="1"/>
          </p:cNvPicPr>
          <p:nvPr/>
        </p:nvPicPr>
        <p:blipFill>
          <a:blip r:embed="rId5" cstate="print"/>
          <a:srcRect t="20277" r="71613"/>
          <a:stretch>
            <a:fillRect/>
          </a:stretch>
        </p:blipFill>
        <p:spPr>
          <a:xfrm>
            <a:off x="0" y="1390605"/>
            <a:ext cx="2595686" cy="5467395"/>
          </a:xfrm>
          <a:prstGeom prst="rect">
            <a:avLst/>
          </a:prstGeom>
        </p:spPr>
      </p:pic>
      <p:pic>
        <p:nvPicPr>
          <p:cNvPr id="14" name="Bild 9" descr="apres.png"/>
          <p:cNvPicPr>
            <a:picLocks noChangeAspect="1"/>
          </p:cNvPicPr>
          <p:nvPr/>
        </p:nvPicPr>
        <p:blipFill>
          <a:blip r:embed="rId6" cstate="print"/>
          <a:srcRect l="75225" t="20277"/>
          <a:stretch>
            <a:fillRect/>
          </a:stretch>
        </p:blipFill>
        <p:spPr>
          <a:xfrm>
            <a:off x="6878568" y="1390605"/>
            <a:ext cx="2265432" cy="5467395"/>
          </a:xfrm>
          <a:prstGeom prst="rect">
            <a:avLst/>
          </a:prstGeom>
        </p:spPr>
      </p:pic>
      <p:pic>
        <p:nvPicPr>
          <p:cNvPr id="16" name="Bild 7" descr="Haupt-Titel-01-01.png"/>
          <p:cNvPicPr>
            <a:picLocks noChangeAspect="1"/>
          </p:cNvPicPr>
          <p:nvPr/>
        </p:nvPicPr>
        <p:blipFill>
          <a:blip r:embed="rId7" cstate="print"/>
          <a:srcRect b="81751"/>
          <a:stretch>
            <a:fillRect/>
          </a:stretch>
        </p:blipFill>
        <p:spPr>
          <a:xfrm>
            <a:off x="0" y="0"/>
            <a:ext cx="9144000" cy="1251544"/>
          </a:xfrm>
          <a:prstGeom prst="rect">
            <a:avLst/>
          </a:prstGeom>
        </p:spPr>
      </p:pic>
      <p:pic>
        <p:nvPicPr>
          <p:cNvPr id="19" name="Bild 2" descr="copyright-f.png"/>
          <p:cNvPicPr>
            <a:picLocks noChangeAspect="1"/>
          </p:cNvPicPr>
          <p:nvPr/>
        </p:nvPicPr>
        <p:blipFill>
          <a:blip r:embed="rId8" cstate="print"/>
          <a:stretch>
            <a:fillRect/>
          </a:stretch>
        </p:blipFill>
        <p:spPr>
          <a:xfrm>
            <a:off x="7337142" y="6669360"/>
            <a:ext cx="1365504" cy="109728"/>
          </a:xfrm>
          <a:prstGeom prst="rect">
            <a:avLst/>
          </a:prstGeom>
        </p:spPr>
      </p:pic>
    </p:spTree>
    <p:extLst>
      <p:ext uri="{BB962C8B-B14F-4D97-AF65-F5344CB8AC3E}">
        <p14:creationId xmlns:p14="http://schemas.microsoft.com/office/powerpoint/2010/main" val="4217826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12</a:t>
            </a:fld>
            <a:endParaRPr lang="de-CH" dirty="0">
              <a:latin typeface="Arial" panose="020B0604020202020204" pitchFamily="34" charset="0"/>
              <a:cs typeface="Arial" panose="020B0604020202020204" pitchFamily="34" charset="0"/>
            </a:endParaRPr>
          </a:p>
        </p:txBody>
      </p:sp>
      <p:pic>
        <p:nvPicPr>
          <p:cNvPr id="11" name="Bild 7" descr="A_f-1-1-01.png"/>
          <p:cNvPicPr>
            <a:picLocks noChangeAspect="1"/>
          </p:cNvPicPr>
          <p:nvPr/>
        </p:nvPicPr>
        <p:blipFill>
          <a:blip r:embed="rId3" cstate="print"/>
          <a:srcRect b="11051"/>
          <a:stretch>
            <a:fillRect/>
          </a:stretch>
        </p:blipFill>
        <p:spPr>
          <a:xfrm>
            <a:off x="0" y="0"/>
            <a:ext cx="9144000" cy="6100120"/>
          </a:xfrm>
          <a:prstGeom prst="rect">
            <a:avLst/>
          </a:prstGeom>
        </p:spPr>
      </p:pic>
      <p:pic>
        <p:nvPicPr>
          <p:cNvPr id="12" name="Bild 8" descr="A_f-1-2-01.png"/>
          <p:cNvPicPr>
            <a:picLocks noChangeAspect="1"/>
          </p:cNvPicPr>
          <p:nvPr/>
        </p:nvPicPr>
        <p:blipFill>
          <a:blip r:embed="rId4" cstate="print"/>
          <a:srcRect l="16829" t="32579" r="31568" b="15377"/>
          <a:stretch>
            <a:fillRect/>
          </a:stretch>
        </p:blipFill>
        <p:spPr>
          <a:xfrm>
            <a:off x="1538871" y="2234239"/>
            <a:ext cx="4718587" cy="3569219"/>
          </a:xfrm>
          <a:prstGeom prst="rect">
            <a:avLst/>
          </a:prstGeom>
        </p:spPr>
      </p:pic>
      <p:pic>
        <p:nvPicPr>
          <p:cNvPr id="13" name="Bild 9" descr="A_f-1-3-01.png"/>
          <p:cNvPicPr>
            <a:picLocks noChangeAspect="1"/>
          </p:cNvPicPr>
          <p:nvPr/>
        </p:nvPicPr>
        <p:blipFill>
          <a:blip r:embed="rId5" cstate="print"/>
          <a:srcRect l="61944" t="52585" r="22241" b="29030"/>
          <a:stretch>
            <a:fillRect/>
          </a:stretch>
        </p:blipFill>
        <p:spPr>
          <a:xfrm>
            <a:off x="5664158" y="3606302"/>
            <a:ext cx="1446168" cy="1260815"/>
          </a:xfrm>
          <a:prstGeom prst="rect">
            <a:avLst/>
          </a:prstGeom>
        </p:spPr>
      </p:pic>
      <p:pic>
        <p:nvPicPr>
          <p:cNvPr id="14" name="Bild 10" descr="A_f-1-4-01.png"/>
          <p:cNvPicPr>
            <a:picLocks noChangeAspect="1"/>
          </p:cNvPicPr>
          <p:nvPr/>
        </p:nvPicPr>
        <p:blipFill>
          <a:blip r:embed="rId6" cstate="print"/>
          <a:srcRect l="74691" t="32579" r="3086" b="15377"/>
          <a:stretch>
            <a:fillRect/>
          </a:stretch>
        </p:blipFill>
        <p:spPr>
          <a:xfrm>
            <a:off x="6829778" y="2234239"/>
            <a:ext cx="2032000" cy="3569219"/>
          </a:xfrm>
          <a:prstGeom prst="rect">
            <a:avLst/>
          </a:prstGeom>
        </p:spPr>
      </p:pic>
      <p:sp>
        <p:nvSpPr>
          <p:cNvPr id="15" name="Textfeld 1"/>
          <p:cNvSpPr txBox="1"/>
          <p:nvPr/>
        </p:nvSpPr>
        <p:spPr>
          <a:xfrm>
            <a:off x="382772" y="6021715"/>
            <a:ext cx="8479006" cy="400110"/>
          </a:xfrm>
          <a:prstGeom prst="rect">
            <a:avLst/>
          </a:prstGeom>
          <a:noFill/>
        </p:spPr>
        <p:txBody>
          <a:bodyPr wrap="square" rtlCol="0">
            <a:spAutoFit/>
          </a:bodyPr>
          <a:lstStyle/>
          <a:p>
            <a:pPr defTabSz="914400"/>
            <a:r>
              <a:rPr lang="fr-CH" sz="2000" b="1" dirty="0">
                <a:solidFill>
                  <a:prstClr val="black"/>
                </a:solidFill>
                <a:latin typeface="Arial" panose="020B0604020202020204" pitchFamily="34" charset="0"/>
                <a:cs typeface="Arial" panose="020B0604020202020204" pitchFamily="34" charset="0"/>
              </a:rPr>
              <a:t>Liste des médicaments pris avant </a:t>
            </a:r>
            <a:r>
              <a:rPr lang="fr-CH" sz="2000" b="1" dirty="0" smtClean="0">
                <a:solidFill>
                  <a:prstClr val="black"/>
                </a:solidFill>
                <a:latin typeface="Arial" panose="020B0604020202020204" pitchFamily="34" charset="0"/>
                <a:cs typeface="Arial" panose="020B0604020202020204" pitchFamily="34" charset="0"/>
              </a:rPr>
              <a:t>l’admission </a:t>
            </a:r>
            <a:r>
              <a:rPr lang="fr-CH" sz="2000" b="1" dirty="0">
                <a:solidFill>
                  <a:prstClr val="black"/>
                </a:solidFill>
                <a:latin typeface="Arial" panose="020B0604020202020204" pitchFamily="34" charset="0"/>
                <a:cs typeface="Arial" panose="020B0604020202020204" pitchFamily="34" charset="0"/>
              </a:rPr>
              <a:t>complète et précise </a:t>
            </a:r>
          </a:p>
        </p:txBody>
      </p:sp>
      <p:sp>
        <p:nvSpPr>
          <p:cNvPr id="16" name="Ellipse 11"/>
          <p:cNvSpPr/>
          <p:nvPr/>
        </p:nvSpPr>
        <p:spPr>
          <a:xfrm flipH="1">
            <a:off x="107504" y="5657547"/>
            <a:ext cx="8754274" cy="1011813"/>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a:solidFill>
                <a:prstClr val="white"/>
              </a:solidFill>
            </a:endParaRPr>
          </a:p>
        </p:txBody>
      </p:sp>
      <p:sp>
        <p:nvSpPr>
          <p:cNvPr id="17" name="Ellipse 2"/>
          <p:cNvSpPr/>
          <p:nvPr/>
        </p:nvSpPr>
        <p:spPr>
          <a:xfrm flipH="1">
            <a:off x="3262696" y="1484784"/>
            <a:ext cx="1437320" cy="818553"/>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a:solidFill>
                <a:prstClr val="white"/>
              </a:solidFill>
            </a:endParaRPr>
          </a:p>
        </p:txBody>
      </p:sp>
      <p:pic>
        <p:nvPicPr>
          <p:cNvPr id="18" name="Bild 2" descr="copyright-f.png"/>
          <p:cNvPicPr>
            <a:picLocks noChangeAspect="1"/>
          </p:cNvPicPr>
          <p:nvPr/>
        </p:nvPicPr>
        <p:blipFill>
          <a:blip r:embed="rId7" cstate="print"/>
          <a:stretch>
            <a:fillRect/>
          </a:stretch>
        </p:blipFill>
        <p:spPr>
          <a:xfrm>
            <a:off x="7355815" y="5990392"/>
            <a:ext cx="1365504" cy="109728"/>
          </a:xfrm>
          <a:prstGeom prst="rect">
            <a:avLst/>
          </a:prstGeom>
        </p:spPr>
      </p:pic>
      <p:sp>
        <p:nvSpPr>
          <p:cNvPr id="21" name="Ellipse 2"/>
          <p:cNvSpPr/>
          <p:nvPr/>
        </p:nvSpPr>
        <p:spPr>
          <a:xfrm flipH="1">
            <a:off x="7297715" y="1441021"/>
            <a:ext cx="1437320" cy="818553"/>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a:solidFill>
                <a:prstClr val="white"/>
              </a:solidFill>
            </a:endParaRPr>
          </a:p>
        </p:txBody>
      </p:sp>
    </p:spTree>
    <p:extLst>
      <p:ext uri="{BB962C8B-B14F-4D97-AF65-F5344CB8AC3E}">
        <p14:creationId xmlns:p14="http://schemas.microsoft.com/office/powerpoint/2010/main" val="350282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latin typeface="Arial" panose="020B0604020202020204" pitchFamily="34" charset="0"/>
                <a:cs typeface="Arial" panose="020B0604020202020204" pitchFamily="34" charset="0"/>
              </a:rPr>
              <a:t>Quelles données faut-il recueillir ?</a:t>
            </a: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13</a:t>
            </a:fld>
            <a:endParaRPr lang="de-CH"/>
          </a:p>
        </p:txBody>
      </p:sp>
      <p:sp>
        <p:nvSpPr>
          <p:cNvPr id="6" name="Textplatzhalter 5"/>
          <p:cNvSpPr>
            <a:spLocks noGrp="1"/>
          </p:cNvSpPr>
          <p:nvPr>
            <p:ph type="body" sz="quarter" idx="12"/>
          </p:nvPr>
        </p:nvSpPr>
        <p:spPr/>
        <p:txBody>
          <a:bodyPr/>
          <a:lstStyle/>
          <a:p>
            <a:endParaRPr lang="de-CH"/>
          </a:p>
        </p:txBody>
      </p:sp>
      <p:sp>
        <p:nvSpPr>
          <p:cNvPr id="7" name="Inhaltsplatzhalter 3"/>
          <p:cNvSpPr>
            <a:spLocks noGrp="1"/>
          </p:cNvSpPr>
          <p:nvPr>
            <p:ph sz="quarter" idx="11"/>
          </p:nvPr>
        </p:nvSpPr>
        <p:spPr>
          <a:xfrm>
            <a:off x="366713" y="829890"/>
            <a:ext cx="8418512" cy="5220618"/>
          </a:xfrm>
        </p:spPr>
        <p:txBody>
          <a:bodyPr>
            <a:noAutofit/>
          </a:bodyPr>
          <a:lstStyle/>
          <a:p>
            <a:pPr marL="0" lvl="0" indent="0" algn="l" rtl="0">
              <a:spcAft>
                <a:spcPts val="600"/>
              </a:spcAft>
              <a:buNone/>
            </a:pPr>
            <a:r>
              <a:rPr lang="fr-CH" sz="2000" i="0" u="none" baseline="0" dirty="0">
                <a:solidFill>
                  <a:schemeClr val="tx2"/>
                </a:solidFill>
                <a:latin typeface="Arial" panose="020B0604020202020204" pitchFamily="34" charset="0"/>
                <a:cs typeface="Arial" panose="020B0604020202020204" pitchFamily="34" charset="0"/>
              </a:rPr>
              <a:t>Liste de médicaments complète signifie :</a:t>
            </a:r>
          </a:p>
          <a:p>
            <a:pPr lvl="1" algn="l" rtl="0">
              <a:spcAft>
                <a:spcPts val="600"/>
              </a:spcAft>
              <a:buFont typeface="Wingdings" panose="05000000000000000000" pitchFamily="2" charset="2"/>
              <a:buChar char="§"/>
            </a:pPr>
            <a:r>
              <a:rPr lang="fr-CH" sz="1800" b="0" i="0" u="none" baseline="0" dirty="0">
                <a:latin typeface="Arial" panose="020B0604020202020204" pitchFamily="34" charset="0"/>
                <a:cs typeface="Arial" panose="020B0604020202020204" pitchFamily="34" charset="0"/>
              </a:rPr>
              <a:t>Médicaments prescrits </a:t>
            </a:r>
            <a:endParaRPr lang="fr-CH" sz="1800" dirty="0" smtClean="0">
              <a:latin typeface="Arial" panose="020B0604020202020204" pitchFamily="34" charset="0"/>
              <a:cs typeface="Arial" panose="020B0604020202020204" pitchFamily="34" charset="0"/>
            </a:endParaRPr>
          </a:p>
          <a:p>
            <a:pPr lvl="1" algn="l" rtl="0">
              <a:spcAft>
                <a:spcPts val="600"/>
              </a:spcAft>
              <a:buFont typeface="Wingdings" panose="05000000000000000000" pitchFamily="2" charset="2"/>
              <a:buChar char="§"/>
            </a:pPr>
            <a:r>
              <a:rPr lang="fr-CH" sz="1800" b="0" i="0" u="none" baseline="0" dirty="0">
                <a:latin typeface="Arial" panose="020B0604020202020204" pitchFamily="34" charset="0"/>
                <a:cs typeface="Arial" panose="020B0604020202020204" pitchFamily="34" charset="0"/>
              </a:rPr>
              <a:t>Médicaments pris sans prescription (automédication)</a:t>
            </a:r>
          </a:p>
          <a:p>
            <a:pPr lvl="1" algn="l" rtl="0">
              <a:spcAft>
                <a:spcPts val="600"/>
              </a:spcAft>
              <a:buFont typeface="Wingdings" panose="05000000000000000000" pitchFamily="2" charset="2"/>
              <a:buChar char="§"/>
            </a:pPr>
            <a:r>
              <a:rPr lang="fr-CH" sz="1800" b="0" i="0" u="none" baseline="0" dirty="0">
                <a:latin typeface="Arial" panose="020B0604020202020204" pitchFamily="34" charset="0"/>
                <a:cs typeface="Arial" panose="020B0604020202020204" pitchFamily="34" charset="0"/>
              </a:rPr>
              <a:t>Médicaments soumis à ordonnance </a:t>
            </a:r>
          </a:p>
          <a:p>
            <a:pPr lvl="1" algn="l" rtl="0">
              <a:spcAft>
                <a:spcPts val="600"/>
              </a:spcAft>
              <a:buFont typeface="Wingdings" panose="05000000000000000000" pitchFamily="2" charset="2"/>
              <a:buChar char="§"/>
            </a:pPr>
            <a:r>
              <a:rPr lang="fr-CH" sz="1800" b="0" i="0" u="none" baseline="0" dirty="0">
                <a:latin typeface="Arial" panose="020B0604020202020204" pitchFamily="34" charset="0"/>
                <a:cs typeface="Arial" panose="020B0604020202020204" pitchFamily="34" charset="0"/>
              </a:rPr>
              <a:t>Médicaments non soumis à ordonnance</a:t>
            </a:r>
          </a:p>
          <a:p>
            <a:pPr lvl="1" algn="l" rtl="0">
              <a:spcAft>
                <a:spcPts val="600"/>
              </a:spcAft>
              <a:buFont typeface="Wingdings" panose="05000000000000000000" pitchFamily="2" charset="2"/>
              <a:buChar char="§"/>
            </a:pPr>
            <a:r>
              <a:rPr lang="fr-CH" sz="1800" b="0" i="0" u="none" baseline="0" dirty="0">
                <a:latin typeface="Arial" panose="020B0604020202020204" pitchFamily="34" charset="0"/>
                <a:cs typeface="Arial" panose="020B0604020202020204" pitchFamily="34" charset="0"/>
              </a:rPr>
              <a:t>Préparations prises régulièrement</a:t>
            </a:r>
          </a:p>
          <a:p>
            <a:pPr lvl="1" algn="l" rtl="0">
              <a:spcAft>
                <a:spcPts val="1800"/>
              </a:spcAft>
              <a:buFont typeface="Wingdings" panose="05000000000000000000" pitchFamily="2" charset="2"/>
              <a:buChar char="§"/>
            </a:pPr>
            <a:r>
              <a:rPr lang="fr-CH" sz="1800" b="0" i="0" u="none" baseline="0" dirty="0">
                <a:latin typeface="Arial" panose="020B0604020202020204" pitchFamily="34" charset="0"/>
                <a:cs typeface="Arial" panose="020B0604020202020204" pitchFamily="34" charset="0"/>
              </a:rPr>
              <a:t>Médicaments en réserve</a:t>
            </a:r>
            <a:endParaRPr lang="fr-CH" sz="2000" dirty="0">
              <a:latin typeface="Arial" panose="020B0604020202020204" pitchFamily="34" charset="0"/>
              <a:cs typeface="Arial" panose="020B0604020202020204" pitchFamily="34" charset="0"/>
            </a:endParaRPr>
          </a:p>
          <a:p>
            <a:pPr marL="0" lvl="0" indent="0" algn="l" rtl="0">
              <a:spcAft>
                <a:spcPts val="600"/>
              </a:spcAft>
              <a:buNone/>
            </a:pPr>
            <a:r>
              <a:rPr lang="fr-CH" sz="2000" i="0" u="none" baseline="0" dirty="0">
                <a:solidFill>
                  <a:schemeClr val="tx2"/>
                </a:solidFill>
                <a:latin typeface="Arial" panose="020B0604020202020204" pitchFamily="34" charset="0"/>
                <a:cs typeface="Arial" panose="020B0604020202020204" pitchFamily="34" charset="0"/>
              </a:rPr>
              <a:t>Liste de médicaments précise signifie que </a:t>
            </a:r>
            <a:r>
              <a:rPr lang="fr-CH" sz="2000" i="0" u="none" baseline="0" dirty="0">
                <a:solidFill>
                  <a:srgbClr val="FF0000"/>
                </a:solidFill>
                <a:latin typeface="Arial" panose="020B0604020202020204" pitchFamily="34" charset="0"/>
                <a:cs typeface="Arial" panose="020B0604020202020204" pitchFamily="34" charset="0"/>
              </a:rPr>
              <a:t>pour chaque médicament, </a:t>
            </a:r>
            <a:r>
              <a:rPr lang="fr-CH" sz="2000" i="0" u="none" baseline="0" dirty="0">
                <a:solidFill>
                  <a:schemeClr val="tx2"/>
                </a:solidFill>
                <a:latin typeface="Arial" panose="020B0604020202020204" pitchFamily="34" charset="0"/>
                <a:cs typeface="Arial" panose="020B0604020202020204" pitchFamily="34" charset="0"/>
              </a:rPr>
              <a:t>il faut indiquer :</a:t>
            </a:r>
            <a:endParaRPr lang="fr-CH" sz="2000" dirty="0">
              <a:solidFill>
                <a:schemeClr val="tx2"/>
              </a:solidFill>
              <a:latin typeface="Arial" panose="020B0604020202020204" pitchFamily="34" charset="0"/>
              <a:cs typeface="Arial" panose="020B0604020202020204" pitchFamily="34" charset="0"/>
            </a:endParaRPr>
          </a:p>
          <a:p>
            <a:pPr lvl="1" algn="l" rtl="0">
              <a:spcAft>
                <a:spcPts val="600"/>
              </a:spcAft>
              <a:buFont typeface="Wingdings" panose="05000000000000000000" pitchFamily="2" charset="2"/>
              <a:buChar char="§"/>
            </a:pPr>
            <a:r>
              <a:rPr lang="fr-CH" sz="1800" b="0" i="0" u="none" baseline="0" dirty="0">
                <a:solidFill>
                  <a:prstClr val="black"/>
                </a:solidFill>
                <a:latin typeface="Arial" panose="020B0604020202020204" pitchFamily="34" charset="0"/>
                <a:cs typeface="Arial" panose="020B0604020202020204" pitchFamily="34" charset="0"/>
              </a:rPr>
              <a:t>Le nom de la préparation	(et/ou la substance active)</a:t>
            </a:r>
          </a:p>
          <a:p>
            <a:pPr lvl="1" algn="l" rtl="0">
              <a:spcAft>
                <a:spcPts val="600"/>
              </a:spcAft>
              <a:buFont typeface="Wingdings" panose="05000000000000000000" pitchFamily="2" charset="2"/>
              <a:buChar char="§"/>
            </a:pPr>
            <a:r>
              <a:rPr lang="fr-CH" sz="1800" b="0" i="0" u="none" baseline="0" dirty="0">
                <a:solidFill>
                  <a:prstClr val="black"/>
                </a:solidFill>
                <a:latin typeface="Arial" panose="020B0604020202020204" pitchFamily="34" charset="0"/>
                <a:cs typeface="Arial" panose="020B0604020202020204" pitchFamily="34" charset="0"/>
              </a:rPr>
              <a:t>Le dosage		</a:t>
            </a:r>
            <a:r>
              <a:rPr lang="fr-CH" sz="1800" b="0" i="0" u="none" baseline="0" dirty="0" smtClean="0">
                <a:solidFill>
                  <a:prstClr val="black"/>
                </a:solidFill>
                <a:latin typeface="Arial" panose="020B0604020202020204" pitchFamily="34" charset="0"/>
                <a:cs typeface="Arial" panose="020B0604020202020204" pitchFamily="34" charset="0"/>
              </a:rPr>
              <a:t>	(</a:t>
            </a:r>
            <a:r>
              <a:rPr lang="fr-CH" sz="1800" b="0" i="0" u="none" baseline="0" dirty="0">
                <a:solidFill>
                  <a:prstClr val="black"/>
                </a:solidFill>
                <a:latin typeface="Arial" panose="020B0604020202020204" pitchFamily="34" charset="0"/>
                <a:cs typeface="Arial" panose="020B0604020202020204" pitchFamily="34" charset="0"/>
              </a:rPr>
              <a:t>50 mg, 2 mg/ml etc.)</a:t>
            </a:r>
          </a:p>
          <a:p>
            <a:pPr lvl="1" algn="l" rtl="0">
              <a:spcAft>
                <a:spcPts val="600"/>
              </a:spcAft>
              <a:buFont typeface="Wingdings" panose="05000000000000000000" pitchFamily="2" charset="2"/>
              <a:buChar char="§"/>
            </a:pPr>
            <a:r>
              <a:rPr lang="fr-CH" sz="1800" b="0" i="0" u="none" baseline="0" dirty="0">
                <a:solidFill>
                  <a:prstClr val="black"/>
                </a:solidFill>
                <a:latin typeface="Arial" panose="020B0604020202020204" pitchFamily="34" charset="0"/>
                <a:cs typeface="Arial" panose="020B0604020202020204" pitchFamily="34" charset="0"/>
              </a:rPr>
              <a:t>La forme galénique	</a:t>
            </a:r>
            <a:r>
              <a:rPr lang="fr-CH" sz="1800" b="0" i="0" u="none" baseline="0" dirty="0" smtClean="0">
                <a:solidFill>
                  <a:prstClr val="black"/>
                </a:solidFill>
                <a:latin typeface="Arial" panose="020B0604020202020204" pitchFamily="34" charset="0"/>
                <a:cs typeface="Arial" panose="020B0604020202020204" pitchFamily="34" charset="0"/>
              </a:rPr>
              <a:t>	(</a:t>
            </a:r>
            <a:r>
              <a:rPr lang="fr-CH" sz="1800" b="0" i="0" u="none" baseline="0" dirty="0">
                <a:solidFill>
                  <a:prstClr val="black"/>
                </a:solidFill>
                <a:latin typeface="Arial" panose="020B0604020202020204" pitchFamily="34" charset="0"/>
                <a:cs typeface="Arial" panose="020B0604020202020204" pitchFamily="34" charset="0"/>
              </a:rPr>
              <a:t>comprimés, pansement, etc.) </a:t>
            </a:r>
          </a:p>
          <a:p>
            <a:pPr lvl="1" algn="l" rtl="0">
              <a:spcAft>
                <a:spcPts val="1200"/>
              </a:spcAft>
              <a:buFont typeface="Wingdings" panose="05000000000000000000" pitchFamily="2" charset="2"/>
              <a:buChar char="§"/>
            </a:pPr>
            <a:r>
              <a:rPr lang="fr-CH" sz="1800" b="0" i="0" u="none" baseline="0" dirty="0">
                <a:solidFill>
                  <a:prstClr val="black"/>
                </a:solidFill>
                <a:latin typeface="Arial" panose="020B0604020202020204" pitchFamily="34" charset="0"/>
                <a:cs typeface="Arial" panose="020B0604020202020204" pitchFamily="34" charset="0"/>
              </a:rPr>
              <a:t>La posologie	</a:t>
            </a:r>
            <a:r>
              <a:rPr lang="fr-CH" sz="1800" b="0" i="0" u="none" baseline="0" dirty="0" smtClean="0">
                <a:solidFill>
                  <a:prstClr val="black"/>
                </a:solidFill>
                <a:latin typeface="Arial" panose="020B0604020202020204" pitchFamily="34" charset="0"/>
                <a:cs typeface="Arial" panose="020B0604020202020204" pitchFamily="34" charset="0"/>
              </a:rPr>
              <a:t>	(</a:t>
            </a:r>
            <a:r>
              <a:rPr lang="fr-CH" sz="1800" b="0" i="0" u="none" baseline="0" dirty="0">
                <a:solidFill>
                  <a:prstClr val="black"/>
                </a:solidFill>
                <a:latin typeface="Arial" panose="020B0604020202020204" pitchFamily="34" charset="0"/>
                <a:cs typeface="Arial" panose="020B0604020202020204" pitchFamily="34" charset="0"/>
              </a:rPr>
              <a:t>fréquence, heure, dernière prise)</a:t>
            </a:r>
          </a:p>
          <a:p>
            <a:pPr marL="457200" lvl="1" indent="0" algn="l" rtl="0">
              <a:spcAft>
                <a:spcPts val="600"/>
              </a:spcAft>
              <a:buNone/>
            </a:pPr>
            <a:endParaRPr lang="fr-CH" sz="2000" dirty="0">
              <a:latin typeface="Arial" panose="020B0604020202020204" pitchFamily="34" charset="0"/>
              <a:cs typeface="Arial" panose="020B0604020202020204" pitchFamily="34" charset="0"/>
            </a:endParaRPr>
          </a:p>
          <a:p>
            <a:pPr marL="0" indent="0" algn="l" rtl="0">
              <a:buNone/>
            </a:pPr>
            <a:r>
              <a:rPr lang="fr-CH" sz="3200" b="0" i="0" u="none" baseline="0" dirty="0"/>
              <a:t>  </a:t>
            </a:r>
          </a:p>
        </p:txBody>
      </p:sp>
    </p:spTree>
    <p:extLst>
      <p:ext uri="{BB962C8B-B14F-4D97-AF65-F5344CB8AC3E}">
        <p14:creationId xmlns:p14="http://schemas.microsoft.com/office/powerpoint/2010/main" val="21224286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14</a:t>
            </a:fld>
            <a:endParaRPr lang="de-CH" dirty="0">
              <a:latin typeface="Arial" panose="020B0604020202020204" pitchFamily="34" charset="0"/>
              <a:cs typeface="Arial" panose="020B0604020202020204" pitchFamily="34" charset="0"/>
            </a:endParaRPr>
          </a:p>
        </p:txBody>
      </p:sp>
      <p:pic>
        <p:nvPicPr>
          <p:cNvPr id="11" name="Bild 7" descr="A_f-1-1-01.png"/>
          <p:cNvPicPr>
            <a:picLocks noChangeAspect="1"/>
          </p:cNvPicPr>
          <p:nvPr/>
        </p:nvPicPr>
        <p:blipFill>
          <a:blip r:embed="rId3" cstate="print"/>
          <a:srcRect b="11051"/>
          <a:stretch>
            <a:fillRect/>
          </a:stretch>
        </p:blipFill>
        <p:spPr>
          <a:xfrm>
            <a:off x="0" y="0"/>
            <a:ext cx="9144000" cy="6100120"/>
          </a:xfrm>
          <a:prstGeom prst="rect">
            <a:avLst/>
          </a:prstGeom>
        </p:spPr>
      </p:pic>
      <p:pic>
        <p:nvPicPr>
          <p:cNvPr id="12" name="Bild 8" descr="A_f-1-2-01.png"/>
          <p:cNvPicPr>
            <a:picLocks noChangeAspect="1"/>
          </p:cNvPicPr>
          <p:nvPr/>
        </p:nvPicPr>
        <p:blipFill>
          <a:blip r:embed="rId4" cstate="print"/>
          <a:srcRect l="16829" t="32579" r="31568" b="15377"/>
          <a:stretch>
            <a:fillRect/>
          </a:stretch>
        </p:blipFill>
        <p:spPr>
          <a:xfrm>
            <a:off x="1538871" y="2234239"/>
            <a:ext cx="4718587" cy="3569219"/>
          </a:xfrm>
          <a:prstGeom prst="rect">
            <a:avLst/>
          </a:prstGeom>
        </p:spPr>
      </p:pic>
      <p:pic>
        <p:nvPicPr>
          <p:cNvPr id="13" name="Bild 9" descr="A_f-1-3-01.png"/>
          <p:cNvPicPr>
            <a:picLocks noChangeAspect="1"/>
          </p:cNvPicPr>
          <p:nvPr/>
        </p:nvPicPr>
        <p:blipFill>
          <a:blip r:embed="rId5" cstate="print"/>
          <a:srcRect l="61944" t="52585" r="22241" b="29030"/>
          <a:stretch>
            <a:fillRect/>
          </a:stretch>
        </p:blipFill>
        <p:spPr>
          <a:xfrm>
            <a:off x="5664158" y="3606302"/>
            <a:ext cx="1446168" cy="1260815"/>
          </a:xfrm>
          <a:prstGeom prst="rect">
            <a:avLst/>
          </a:prstGeom>
        </p:spPr>
      </p:pic>
      <p:pic>
        <p:nvPicPr>
          <p:cNvPr id="14" name="Bild 10" descr="A_f-1-4-01.png"/>
          <p:cNvPicPr>
            <a:picLocks noChangeAspect="1"/>
          </p:cNvPicPr>
          <p:nvPr/>
        </p:nvPicPr>
        <p:blipFill>
          <a:blip r:embed="rId6" cstate="print"/>
          <a:srcRect l="74691" t="32579" r="3086" b="15377"/>
          <a:stretch>
            <a:fillRect/>
          </a:stretch>
        </p:blipFill>
        <p:spPr>
          <a:xfrm>
            <a:off x="6829778" y="2234239"/>
            <a:ext cx="2032000" cy="3569219"/>
          </a:xfrm>
          <a:prstGeom prst="rect">
            <a:avLst/>
          </a:prstGeom>
        </p:spPr>
      </p:pic>
      <p:sp>
        <p:nvSpPr>
          <p:cNvPr id="15" name="Ellipse 11"/>
          <p:cNvSpPr/>
          <p:nvPr/>
        </p:nvSpPr>
        <p:spPr>
          <a:xfrm>
            <a:off x="293914" y="2139043"/>
            <a:ext cx="1355272" cy="1387927"/>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a:solidFill>
                <a:prstClr val="white"/>
              </a:solidFill>
            </a:endParaRPr>
          </a:p>
        </p:txBody>
      </p:sp>
      <p:pic>
        <p:nvPicPr>
          <p:cNvPr id="16" name="Bild 2" descr="copyright-f.png"/>
          <p:cNvPicPr>
            <a:picLocks noChangeAspect="1"/>
          </p:cNvPicPr>
          <p:nvPr/>
        </p:nvPicPr>
        <p:blipFill>
          <a:blip r:embed="rId7" cstate="print"/>
          <a:stretch>
            <a:fillRect/>
          </a:stretch>
        </p:blipFill>
        <p:spPr>
          <a:xfrm>
            <a:off x="7337238" y="6006571"/>
            <a:ext cx="1365504" cy="109728"/>
          </a:xfrm>
          <a:prstGeom prst="rect">
            <a:avLst/>
          </a:prstGeom>
        </p:spPr>
      </p:pic>
    </p:spTree>
    <p:extLst>
      <p:ext uri="{BB962C8B-B14F-4D97-AF65-F5344CB8AC3E}">
        <p14:creationId xmlns:p14="http://schemas.microsoft.com/office/powerpoint/2010/main" val="1836598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latin typeface="Arial" panose="020B0604020202020204" pitchFamily="34" charset="0"/>
                <a:cs typeface="Arial" panose="020B0604020202020204" pitchFamily="34" charset="0"/>
              </a:rPr>
              <a:t>Qui se charge de recueillir les données </a:t>
            </a:r>
            <a:r>
              <a:rPr lang="fr-CH" dirty="0" smtClean="0">
                <a:latin typeface="Arial" panose="020B0604020202020204" pitchFamily="34" charset="0"/>
                <a:cs typeface="Arial" panose="020B0604020202020204" pitchFamily="34" charset="0"/>
              </a:rPr>
              <a:t>?</a:t>
            </a:r>
            <a:endParaRPr lang="fr-CH" dirty="0">
              <a:latin typeface="Arial" panose="020B0604020202020204" pitchFamily="34" charset="0"/>
              <a:cs typeface="Arial" panose="020B0604020202020204" pitchFamily="34" charset="0"/>
            </a:endParaRP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15</a:t>
            </a:fld>
            <a:endParaRPr lang="de-CH"/>
          </a:p>
        </p:txBody>
      </p:sp>
      <p:sp>
        <p:nvSpPr>
          <p:cNvPr id="7" name="Inhaltsplatzhalter 3"/>
          <p:cNvSpPr>
            <a:spLocks noGrp="1"/>
          </p:cNvSpPr>
          <p:nvPr>
            <p:ph sz="quarter" idx="11"/>
          </p:nvPr>
        </p:nvSpPr>
        <p:spPr>
          <a:xfrm>
            <a:off x="366713" y="908720"/>
            <a:ext cx="8418512" cy="5400600"/>
          </a:xfrm>
        </p:spPr>
        <p:txBody>
          <a:bodyPr>
            <a:normAutofit fontScale="85000" lnSpcReduction="20000"/>
          </a:bodyPr>
          <a:lstStyle/>
          <a:p>
            <a:pPr marL="0" indent="0" algn="l" rtl="0">
              <a:lnSpc>
                <a:spcPct val="120000"/>
              </a:lnSpc>
              <a:spcBef>
                <a:spcPts val="432"/>
              </a:spcBef>
              <a:spcAft>
                <a:spcPts val="600"/>
              </a:spcAft>
              <a:buNone/>
            </a:pPr>
            <a:r>
              <a:rPr lang="fr-CH" sz="2200" i="0" u="none" baseline="0" dirty="0">
                <a:solidFill>
                  <a:schemeClr val="tx2"/>
                </a:solidFill>
                <a:latin typeface="Arial" panose="020B0604020202020204" pitchFamily="34" charset="0"/>
                <a:cs typeface="Arial" panose="020B0604020202020204" pitchFamily="34" charset="0"/>
              </a:rPr>
              <a:t>Qui se charge de recueillir les données </a:t>
            </a:r>
            <a:r>
              <a:rPr lang="fr-CH" sz="2200" i="0" u="none" baseline="0" dirty="0">
                <a:solidFill>
                  <a:schemeClr val="accent5">
                    <a:lumMod val="50000"/>
                  </a:schemeClr>
                </a:solidFill>
                <a:latin typeface="Arial" panose="020B0604020202020204" pitchFamily="34" charset="0"/>
                <a:cs typeface="Arial" panose="020B0604020202020204" pitchFamily="34" charset="0"/>
              </a:rPr>
              <a:t>?</a:t>
            </a:r>
            <a:endParaRPr lang="fr-CH" sz="2200" dirty="0">
              <a:solidFill>
                <a:schemeClr val="accent5">
                  <a:lumMod val="50000"/>
                </a:schemeClr>
              </a:solidFill>
              <a:latin typeface="Arial" panose="020B0604020202020204" pitchFamily="34" charset="0"/>
              <a:cs typeface="Arial" panose="020B0604020202020204" pitchFamily="34" charset="0"/>
            </a:endParaRPr>
          </a:p>
          <a:p>
            <a:pPr algn="l" rtl="0">
              <a:lnSpc>
                <a:spcPct val="120000"/>
              </a:lnSpc>
              <a:spcBef>
                <a:spcPts val="432"/>
              </a:spcBef>
              <a:spcAft>
                <a:spcPts val="600"/>
              </a:spcAft>
            </a:pPr>
            <a:r>
              <a:rPr lang="fr-CH" sz="1900" b="0" i="0" u="none" baseline="0" dirty="0">
                <a:latin typeface="Arial" panose="020B0604020202020204" pitchFamily="34" charset="0"/>
                <a:cs typeface="Arial" panose="020B0604020202020204" pitchFamily="34" charset="0"/>
              </a:rPr>
              <a:t>Jusqu'à présent, les médecins</a:t>
            </a:r>
          </a:p>
          <a:p>
            <a:pPr algn="l" rtl="0">
              <a:lnSpc>
                <a:spcPct val="120000"/>
              </a:lnSpc>
              <a:spcBef>
                <a:spcPts val="432"/>
              </a:spcBef>
              <a:spcAft>
                <a:spcPts val="1800"/>
              </a:spcAft>
            </a:pPr>
            <a:r>
              <a:rPr lang="fr-CH" sz="1900" b="0" i="0" u="none" baseline="0" dirty="0">
                <a:latin typeface="Arial" panose="020B0604020202020204" pitchFamily="34" charset="0"/>
                <a:cs typeface="Arial" panose="020B0604020202020204" pitchFamily="34" charset="0"/>
              </a:rPr>
              <a:t>Alternatives : Pharmaciens </a:t>
            </a:r>
            <a:r>
              <a:rPr lang="fr-CH" sz="1900" b="0" i="0" u="none" baseline="0" dirty="0" smtClean="0">
                <a:latin typeface="Arial" panose="020B0604020202020204" pitchFamily="34" charset="0"/>
                <a:cs typeface="Arial" panose="020B0604020202020204" pitchFamily="34" charset="0"/>
              </a:rPr>
              <a:t>d'hôpital</a:t>
            </a:r>
            <a:r>
              <a:rPr lang="fr-CH" sz="1900" b="0" i="0" u="none" baseline="0" dirty="0">
                <a:latin typeface="Arial" panose="020B0604020202020204" pitchFamily="34" charset="0"/>
                <a:cs typeface="Arial" panose="020B0604020202020204" pitchFamily="34" charset="0"/>
              </a:rPr>
              <a:t>, </a:t>
            </a:r>
            <a:r>
              <a:rPr lang="fr-CH" sz="1900" b="0" i="0" u="none" baseline="0" dirty="0" smtClean="0">
                <a:latin typeface="Arial" panose="020B0604020202020204" pitchFamily="34" charset="0"/>
                <a:cs typeface="Arial" panose="020B0604020202020204" pitchFamily="34" charset="0"/>
              </a:rPr>
              <a:t>assistants </a:t>
            </a:r>
            <a:r>
              <a:rPr lang="fr-CH" sz="1900" b="0" i="0" u="none" baseline="0" dirty="0">
                <a:latin typeface="Arial" panose="020B0604020202020204" pitchFamily="34" charset="0"/>
                <a:cs typeface="Arial" panose="020B0604020202020204" pitchFamily="34" charset="0"/>
              </a:rPr>
              <a:t>en pharmacie ou personnel infirmier</a:t>
            </a:r>
          </a:p>
          <a:p>
            <a:pPr marL="0" lvl="0" indent="0" algn="l" rtl="0">
              <a:lnSpc>
                <a:spcPct val="120000"/>
              </a:lnSpc>
              <a:spcBef>
                <a:spcPts val="432"/>
              </a:spcBef>
              <a:spcAft>
                <a:spcPts val="600"/>
              </a:spcAft>
              <a:buNone/>
            </a:pPr>
            <a:r>
              <a:rPr lang="fr-CH" sz="2200" i="0" u="none" baseline="0" dirty="0">
                <a:solidFill>
                  <a:schemeClr val="tx2"/>
                </a:solidFill>
                <a:latin typeface="Arial" panose="020B0604020202020204" pitchFamily="34" charset="0"/>
                <a:cs typeface="Arial" panose="020B0604020202020204" pitchFamily="34" charset="0"/>
              </a:rPr>
              <a:t>Compétences de la personne chargée de la collecte des données :</a:t>
            </a:r>
          </a:p>
          <a:p>
            <a:pPr lvl="0" algn="l" rtl="0">
              <a:lnSpc>
                <a:spcPct val="120000"/>
              </a:lnSpc>
              <a:spcBef>
                <a:spcPts val="432"/>
              </a:spcBef>
              <a:spcAft>
                <a:spcPts val="600"/>
              </a:spcAft>
            </a:pPr>
            <a:r>
              <a:rPr lang="fr-CH" sz="1900" b="0" i="0" u="none" baseline="0" dirty="0">
                <a:latin typeface="Arial" panose="020B0604020202020204" pitchFamily="34" charset="0"/>
                <a:cs typeface="Arial" panose="020B0604020202020204" pitchFamily="34" charset="0"/>
              </a:rPr>
              <a:t>Connaissances pharmacologiques et médicales spécifiques</a:t>
            </a:r>
          </a:p>
          <a:p>
            <a:pPr lvl="0" algn="l" rtl="0">
              <a:lnSpc>
                <a:spcPct val="120000"/>
              </a:lnSpc>
              <a:spcBef>
                <a:spcPts val="432"/>
              </a:spcBef>
              <a:spcAft>
                <a:spcPts val="600"/>
              </a:spcAft>
            </a:pPr>
            <a:r>
              <a:rPr lang="fr-CH" sz="1900" b="0" i="0" u="none" baseline="0" dirty="0">
                <a:latin typeface="Arial" panose="020B0604020202020204" pitchFamily="34" charset="0"/>
                <a:cs typeface="Arial" panose="020B0604020202020204" pitchFamily="34" charset="0"/>
              </a:rPr>
              <a:t>Connaissances concernant les sources d'information</a:t>
            </a:r>
          </a:p>
          <a:p>
            <a:pPr lvl="0" algn="l" rtl="0">
              <a:lnSpc>
                <a:spcPct val="120000"/>
              </a:lnSpc>
              <a:spcBef>
                <a:spcPts val="432"/>
              </a:spcBef>
              <a:spcAft>
                <a:spcPts val="600"/>
              </a:spcAft>
            </a:pPr>
            <a:r>
              <a:rPr lang="fr-CH" sz="1900" b="0" i="0" u="none" baseline="0" dirty="0">
                <a:latin typeface="Arial" panose="020B0604020202020204" pitchFamily="34" charset="0"/>
                <a:cs typeface="Arial" panose="020B0604020202020204" pitchFamily="34" charset="0"/>
              </a:rPr>
              <a:t>Connaissance des difficultés que peut soulever la réalisation d’une anamnèse médicamenteuse correcte ainsi que des erreurs typiques qui peuvent se produire </a:t>
            </a:r>
          </a:p>
          <a:p>
            <a:pPr lvl="0" algn="l" rtl="0">
              <a:lnSpc>
                <a:spcPct val="120000"/>
              </a:lnSpc>
              <a:spcBef>
                <a:spcPts val="432"/>
              </a:spcBef>
              <a:spcAft>
                <a:spcPts val="600"/>
              </a:spcAft>
            </a:pPr>
            <a:r>
              <a:rPr lang="fr-CH" sz="1900" b="0" i="0" u="none" baseline="0" dirty="0">
                <a:latin typeface="Arial" panose="020B0604020202020204" pitchFamily="34" charset="0"/>
                <a:cs typeface="Arial" panose="020B0604020202020204" pitchFamily="34" charset="0"/>
              </a:rPr>
              <a:t>Aptitude à la communication, technique d'entretien  </a:t>
            </a:r>
          </a:p>
          <a:p>
            <a:pPr lvl="0" algn="l" rtl="0">
              <a:lnSpc>
                <a:spcPct val="120000"/>
              </a:lnSpc>
              <a:spcBef>
                <a:spcPts val="432"/>
              </a:spcBef>
              <a:spcAft>
                <a:spcPts val="1800"/>
              </a:spcAft>
            </a:pPr>
            <a:r>
              <a:rPr lang="fr-CH" sz="1900" b="0" i="0" u="none" baseline="0" dirty="0">
                <a:latin typeface="Arial" panose="020B0604020202020204" pitchFamily="34" charset="0"/>
                <a:cs typeface="Arial" panose="020B0604020202020204" pitchFamily="34" charset="0"/>
              </a:rPr>
              <a:t>Rigueur dans l’établissement de la documentation</a:t>
            </a:r>
          </a:p>
          <a:p>
            <a:pPr marL="0" indent="0" algn="l" rtl="0">
              <a:lnSpc>
                <a:spcPct val="120000"/>
              </a:lnSpc>
              <a:spcBef>
                <a:spcPts val="432"/>
              </a:spcBef>
              <a:spcAft>
                <a:spcPts val="600"/>
              </a:spcAft>
              <a:buNone/>
            </a:pPr>
            <a:r>
              <a:rPr lang="fr-CH" sz="2200" i="0" u="none" baseline="0" dirty="0">
                <a:solidFill>
                  <a:schemeClr val="tx2"/>
                </a:solidFill>
                <a:latin typeface="Arial" panose="020B0604020202020204" pitchFamily="34" charset="0"/>
                <a:cs typeface="Arial" panose="020B0604020202020204" pitchFamily="34" charset="0"/>
              </a:rPr>
              <a:t>Important : </a:t>
            </a:r>
          </a:p>
          <a:p>
            <a:pPr algn="l" rtl="0">
              <a:lnSpc>
                <a:spcPct val="120000"/>
              </a:lnSpc>
              <a:spcBef>
                <a:spcPts val="432"/>
              </a:spcBef>
              <a:spcAft>
                <a:spcPts val="600"/>
              </a:spcAft>
            </a:pPr>
            <a:r>
              <a:rPr lang="fr-CH" sz="1900" b="0" i="0" u="none" baseline="0" dirty="0">
                <a:latin typeface="Arial" panose="020B0604020202020204" pitchFamily="34" charset="0"/>
                <a:cs typeface="Arial" panose="020B0604020202020204" pitchFamily="34" charset="0"/>
              </a:rPr>
              <a:t>Temps et moyens suffisants</a:t>
            </a:r>
          </a:p>
          <a:p>
            <a:pPr algn="l" rtl="0">
              <a:lnSpc>
                <a:spcPct val="120000"/>
              </a:lnSpc>
              <a:spcBef>
                <a:spcPts val="432"/>
              </a:spcBef>
              <a:spcAft>
                <a:spcPts val="600"/>
              </a:spcAft>
            </a:pPr>
            <a:r>
              <a:rPr lang="fr-CH" sz="1900" b="0" i="0" u="none" baseline="0" dirty="0">
                <a:latin typeface="Arial" panose="020B0604020202020204" pitchFamily="34" charset="0"/>
                <a:cs typeface="Arial" panose="020B0604020202020204" pitchFamily="34" charset="0"/>
              </a:rPr>
              <a:t>Formation adaptée </a:t>
            </a:r>
            <a:r>
              <a:rPr lang="fr-CH" sz="1900" b="0" i="0" u="none" baseline="0" dirty="0"/>
              <a:t> </a:t>
            </a:r>
          </a:p>
          <a:p>
            <a:pPr lvl="0" algn="l" rtl="0">
              <a:lnSpc>
                <a:spcPct val="120000"/>
              </a:lnSpc>
              <a:spcBef>
                <a:spcPts val="432"/>
              </a:spcBef>
            </a:pPr>
            <a:endParaRPr lang="fr-CH" sz="2000" dirty="0">
              <a:latin typeface="Arial" panose="020B0604020202020204" pitchFamily="34" charset="0"/>
              <a:cs typeface="Arial" panose="020B0604020202020204" pitchFamily="34" charset="0"/>
            </a:endParaRPr>
          </a:p>
          <a:p>
            <a:pPr algn="l" rtl="0">
              <a:lnSpc>
                <a:spcPct val="120000"/>
              </a:lnSpc>
              <a:spcBef>
                <a:spcPts val="432"/>
              </a:spcBef>
              <a:spcAft>
                <a:spcPts val="600"/>
              </a:spcAft>
            </a:pPr>
            <a:endParaRPr lang="fr-CH" sz="2000" b="0" dirty="0"/>
          </a:p>
        </p:txBody>
      </p:sp>
    </p:spTree>
    <p:extLst>
      <p:ext uri="{BB962C8B-B14F-4D97-AF65-F5344CB8AC3E}">
        <p14:creationId xmlns:p14="http://schemas.microsoft.com/office/powerpoint/2010/main" val="39196210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16</a:t>
            </a:fld>
            <a:endParaRPr lang="de-CH" dirty="0">
              <a:latin typeface="Arial" panose="020B0604020202020204" pitchFamily="34" charset="0"/>
              <a:cs typeface="Arial" panose="020B0604020202020204" pitchFamily="34" charset="0"/>
            </a:endParaRPr>
          </a:p>
        </p:txBody>
      </p:sp>
      <p:sp>
        <p:nvSpPr>
          <p:cNvPr id="23" name="Textfeld 15"/>
          <p:cNvSpPr txBox="1"/>
          <p:nvPr/>
        </p:nvSpPr>
        <p:spPr>
          <a:xfrm>
            <a:off x="1282456" y="1150389"/>
            <a:ext cx="2117484" cy="646331"/>
          </a:xfrm>
          <a:prstGeom prst="rect">
            <a:avLst/>
          </a:prstGeom>
          <a:noFill/>
        </p:spPr>
        <p:txBody>
          <a:bodyPr wrap="square" rtlCol="0">
            <a:spAutoFit/>
          </a:bodyPr>
          <a:lstStyle/>
          <a:p>
            <a:pPr defTabSz="914400"/>
            <a:r>
              <a:rPr lang="fr-CH" b="1" dirty="0">
                <a:solidFill>
                  <a:prstClr val="white"/>
                </a:solidFill>
              </a:rPr>
              <a:t>a) Compilation des informations </a:t>
            </a:r>
          </a:p>
        </p:txBody>
      </p:sp>
      <p:pic>
        <p:nvPicPr>
          <p:cNvPr id="31" name="Bild 7" descr="A_f-1-1-01.png"/>
          <p:cNvPicPr>
            <a:picLocks noChangeAspect="1"/>
          </p:cNvPicPr>
          <p:nvPr/>
        </p:nvPicPr>
        <p:blipFill>
          <a:blip r:embed="rId3" cstate="print"/>
          <a:srcRect b="11051"/>
          <a:stretch>
            <a:fillRect/>
          </a:stretch>
        </p:blipFill>
        <p:spPr>
          <a:xfrm>
            <a:off x="0" y="0"/>
            <a:ext cx="9144000" cy="6100120"/>
          </a:xfrm>
          <a:prstGeom prst="rect">
            <a:avLst/>
          </a:prstGeom>
        </p:spPr>
      </p:pic>
      <p:pic>
        <p:nvPicPr>
          <p:cNvPr id="32" name="Bild 8" descr="A_f-1-2-01.png"/>
          <p:cNvPicPr>
            <a:picLocks noChangeAspect="1"/>
          </p:cNvPicPr>
          <p:nvPr/>
        </p:nvPicPr>
        <p:blipFill>
          <a:blip r:embed="rId4" cstate="print"/>
          <a:srcRect l="16829" t="32579" r="31568" b="15377"/>
          <a:stretch>
            <a:fillRect/>
          </a:stretch>
        </p:blipFill>
        <p:spPr>
          <a:xfrm>
            <a:off x="1538871" y="2234239"/>
            <a:ext cx="4718587" cy="3569219"/>
          </a:xfrm>
          <a:prstGeom prst="rect">
            <a:avLst/>
          </a:prstGeom>
        </p:spPr>
      </p:pic>
      <p:pic>
        <p:nvPicPr>
          <p:cNvPr id="33" name="Bild 9" descr="A_f-1-3-01.png"/>
          <p:cNvPicPr>
            <a:picLocks noChangeAspect="1"/>
          </p:cNvPicPr>
          <p:nvPr/>
        </p:nvPicPr>
        <p:blipFill>
          <a:blip r:embed="rId5" cstate="print"/>
          <a:srcRect l="61944" t="52585" r="22241" b="29030"/>
          <a:stretch>
            <a:fillRect/>
          </a:stretch>
        </p:blipFill>
        <p:spPr>
          <a:xfrm>
            <a:off x="5664158" y="3606302"/>
            <a:ext cx="1446168" cy="1260815"/>
          </a:xfrm>
          <a:prstGeom prst="rect">
            <a:avLst/>
          </a:prstGeom>
        </p:spPr>
      </p:pic>
      <p:pic>
        <p:nvPicPr>
          <p:cNvPr id="34" name="Bild 10" descr="A_f-1-4-01.png"/>
          <p:cNvPicPr>
            <a:picLocks noChangeAspect="1"/>
          </p:cNvPicPr>
          <p:nvPr/>
        </p:nvPicPr>
        <p:blipFill>
          <a:blip r:embed="rId6" cstate="print"/>
          <a:srcRect l="74691" t="32579" r="3086" b="15377"/>
          <a:stretch>
            <a:fillRect/>
          </a:stretch>
        </p:blipFill>
        <p:spPr>
          <a:xfrm>
            <a:off x="6829778" y="2234239"/>
            <a:ext cx="2032000" cy="3569219"/>
          </a:xfrm>
          <a:prstGeom prst="rect">
            <a:avLst/>
          </a:prstGeom>
        </p:spPr>
      </p:pic>
      <p:sp>
        <p:nvSpPr>
          <p:cNvPr id="37" name="Ellipse 1"/>
          <p:cNvSpPr/>
          <p:nvPr/>
        </p:nvSpPr>
        <p:spPr>
          <a:xfrm>
            <a:off x="1482240" y="2063799"/>
            <a:ext cx="4155201" cy="1999001"/>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a:solidFill>
                <a:prstClr val="white"/>
              </a:solidFill>
            </a:endParaRPr>
          </a:p>
        </p:txBody>
      </p:sp>
      <p:grpSp>
        <p:nvGrpSpPr>
          <p:cNvPr id="2" name="Gruppieren 1"/>
          <p:cNvGrpSpPr/>
          <p:nvPr/>
        </p:nvGrpSpPr>
        <p:grpSpPr>
          <a:xfrm>
            <a:off x="1118415" y="1052735"/>
            <a:ext cx="2377926" cy="1011063"/>
            <a:chOff x="1118415" y="1052735"/>
            <a:chExt cx="2377926" cy="1011063"/>
          </a:xfrm>
        </p:grpSpPr>
        <p:sp>
          <p:nvSpPr>
            <p:cNvPr id="35" name="Ovale Legende 22"/>
            <p:cNvSpPr/>
            <p:nvPr/>
          </p:nvSpPr>
          <p:spPr>
            <a:xfrm>
              <a:off x="1118415" y="1052735"/>
              <a:ext cx="2377926" cy="1011063"/>
            </a:xfrm>
            <a:prstGeom prst="wedgeEllipseCallout">
              <a:avLst/>
            </a:prstGeom>
            <a:solidFill>
              <a:schemeClr val="accent6">
                <a:lumMod val="75000"/>
              </a:schemeClr>
            </a:solidFill>
            <a:scene3d>
              <a:camera prst="orthographicFront">
                <a:rot lat="0" lon="10799977"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dirty="0">
                <a:solidFill>
                  <a:prstClr val="white"/>
                </a:solidFill>
              </a:endParaRPr>
            </a:p>
          </p:txBody>
        </p:sp>
        <p:sp>
          <p:nvSpPr>
            <p:cNvPr id="36" name="Textfeld 15"/>
            <p:cNvSpPr txBox="1"/>
            <p:nvPr/>
          </p:nvSpPr>
          <p:spPr>
            <a:xfrm>
              <a:off x="1302388" y="1290826"/>
              <a:ext cx="2117484" cy="553998"/>
            </a:xfrm>
            <a:prstGeom prst="rect">
              <a:avLst/>
            </a:prstGeom>
            <a:noFill/>
          </p:spPr>
          <p:txBody>
            <a:bodyPr wrap="square" rtlCol="0">
              <a:spAutoFit/>
            </a:bodyPr>
            <a:lstStyle/>
            <a:p>
              <a:pPr defTabSz="914400"/>
              <a:r>
                <a:rPr lang="fr-CH" sz="1500" b="1" dirty="0">
                  <a:solidFill>
                    <a:prstClr val="white"/>
                  </a:solidFill>
                  <a:latin typeface="Arial" panose="020B0604020202020204" pitchFamily="34" charset="0"/>
                  <a:cs typeface="Arial" panose="020B0604020202020204" pitchFamily="34" charset="0"/>
                </a:rPr>
                <a:t>a) Compilation des informations </a:t>
              </a:r>
            </a:p>
          </p:txBody>
        </p:sp>
      </p:grpSp>
      <p:sp>
        <p:nvSpPr>
          <p:cNvPr id="40" name="Ellipse 2"/>
          <p:cNvSpPr/>
          <p:nvPr/>
        </p:nvSpPr>
        <p:spPr>
          <a:xfrm>
            <a:off x="2432958" y="4062799"/>
            <a:ext cx="2645228" cy="1641315"/>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a:solidFill>
                <a:prstClr val="white"/>
              </a:solidFill>
            </a:endParaRPr>
          </a:p>
        </p:txBody>
      </p:sp>
      <p:sp>
        <p:nvSpPr>
          <p:cNvPr id="43" name="Ellipse 14"/>
          <p:cNvSpPr/>
          <p:nvPr/>
        </p:nvSpPr>
        <p:spPr>
          <a:xfrm>
            <a:off x="5637442" y="2063800"/>
            <a:ext cx="3346902" cy="4017686"/>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a:solidFill>
                <a:prstClr val="white"/>
              </a:solidFill>
            </a:endParaRPr>
          </a:p>
        </p:txBody>
      </p:sp>
      <p:grpSp>
        <p:nvGrpSpPr>
          <p:cNvPr id="5" name="Gruppieren 4"/>
          <p:cNvGrpSpPr/>
          <p:nvPr/>
        </p:nvGrpSpPr>
        <p:grpSpPr>
          <a:xfrm>
            <a:off x="5443944" y="775305"/>
            <a:ext cx="2576046" cy="1180488"/>
            <a:chOff x="5443944" y="775305"/>
            <a:chExt cx="2576046" cy="1180488"/>
          </a:xfrm>
        </p:grpSpPr>
        <p:sp>
          <p:nvSpPr>
            <p:cNvPr id="41" name="Ovale Legende 18"/>
            <p:cNvSpPr/>
            <p:nvPr/>
          </p:nvSpPr>
          <p:spPr>
            <a:xfrm>
              <a:off x="5443944" y="775305"/>
              <a:ext cx="2576046" cy="1180488"/>
            </a:xfrm>
            <a:prstGeom prst="wedgeEllipseCallout">
              <a:avLst/>
            </a:prstGeom>
            <a:solidFill>
              <a:schemeClr val="accent6">
                <a:lumMod val="75000"/>
              </a:schemeClr>
            </a:solidFill>
            <a:scene3d>
              <a:camera prst="orthographicFront">
                <a:rot lat="0" lon="1080000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dirty="0">
                <a:solidFill>
                  <a:prstClr val="white"/>
                </a:solidFill>
              </a:endParaRPr>
            </a:p>
          </p:txBody>
        </p:sp>
        <p:sp>
          <p:nvSpPr>
            <p:cNvPr id="42" name="Textfeld 17"/>
            <p:cNvSpPr txBox="1"/>
            <p:nvPr/>
          </p:nvSpPr>
          <p:spPr>
            <a:xfrm>
              <a:off x="5637441" y="915978"/>
              <a:ext cx="2382549" cy="784830"/>
            </a:xfrm>
            <a:prstGeom prst="rect">
              <a:avLst/>
            </a:prstGeom>
            <a:noFill/>
          </p:spPr>
          <p:txBody>
            <a:bodyPr wrap="square" rtlCol="0">
              <a:spAutoFit/>
            </a:bodyPr>
            <a:lstStyle/>
            <a:p>
              <a:pPr defTabSz="914400"/>
              <a:r>
                <a:rPr lang="fr-CH" sz="1500" b="1" dirty="0">
                  <a:solidFill>
                    <a:prstClr val="white"/>
                  </a:solidFill>
                  <a:latin typeface="Arial" panose="020B0604020202020204" pitchFamily="34" charset="0"/>
                  <a:cs typeface="Arial" panose="020B0604020202020204" pitchFamily="34" charset="0"/>
                </a:rPr>
                <a:t>c) </a:t>
              </a:r>
              <a:r>
                <a:rPr lang="fr-CH" sz="1500" b="1" dirty="0" smtClean="0">
                  <a:solidFill>
                    <a:prstClr val="white"/>
                  </a:solidFill>
                  <a:latin typeface="Arial" panose="020B0604020202020204" pitchFamily="34" charset="0"/>
                  <a:cs typeface="Arial" panose="020B0604020202020204" pitchFamily="34" charset="0"/>
                </a:rPr>
                <a:t>Documentation/ </a:t>
              </a:r>
              <a:r>
                <a:rPr lang="fr-CH" sz="1500" b="1" dirty="0">
                  <a:solidFill>
                    <a:prstClr val="white"/>
                  </a:solidFill>
                  <a:latin typeface="Arial" panose="020B0604020202020204" pitchFamily="34" charset="0"/>
                  <a:cs typeface="Arial" panose="020B0604020202020204" pitchFamily="34" charset="0"/>
                </a:rPr>
                <a:t>élimination des doutes </a:t>
              </a:r>
            </a:p>
            <a:p>
              <a:pPr defTabSz="914400"/>
              <a:r>
                <a:rPr lang="fr-CH" sz="1500" b="1" dirty="0">
                  <a:solidFill>
                    <a:prstClr val="white"/>
                  </a:solidFill>
                  <a:latin typeface="Arial" panose="020B0604020202020204" pitchFamily="34" charset="0"/>
                  <a:cs typeface="Arial" panose="020B0604020202020204" pitchFamily="34" charset="0"/>
                </a:rPr>
                <a:t>d</a:t>
              </a:r>
              <a:r>
                <a:rPr lang="fr-CH" sz="1500" b="1" dirty="0" smtClean="0">
                  <a:solidFill>
                    <a:prstClr val="white"/>
                  </a:solidFill>
                  <a:latin typeface="Arial" panose="020B0604020202020204" pitchFamily="34" charset="0"/>
                  <a:cs typeface="Arial" panose="020B0604020202020204" pitchFamily="34" charset="0"/>
                </a:rPr>
                <a:t>) </a:t>
              </a:r>
              <a:r>
                <a:rPr lang="fr-CH" sz="1500" b="1" dirty="0" smtClean="0">
                  <a:solidFill>
                    <a:schemeClr val="bg1"/>
                  </a:solidFill>
                  <a:latin typeface="Arial" panose="020B0604020202020204" pitchFamily="34" charset="0"/>
                  <a:cs typeface="Arial" panose="020B0604020202020204" pitchFamily="34" charset="0"/>
                </a:rPr>
                <a:t>Signer/</a:t>
              </a:r>
              <a:r>
                <a:rPr lang="fr-CH" sz="1500" b="1" dirty="0" smtClean="0">
                  <a:solidFill>
                    <a:prstClr val="white"/>
                  </a:solidFill>
                  <a:latin typeface="Arial" panose="020B0604020202020204" pitchFamily="34" charset="0"/>
                  <a:cs typeface="Arial" panose="020B0604020202020204" pitchFamily="34" charset="0"/>
                </a:rPr>
                <a:t>Classement </a:t>
              </a:r>
              <a:endParaRPr lang="fr-CH" sz="1500" b="1" dirty="0">
                <a:solidFill>
                  <a:prstClr val="white"/>
                </a:solidFill>
                <a:latin typeface="Arial" panose="020B0604020202020204" pitchFamily="34" charset="0"/>
                <a:cs typeface="Arial" panose="020B0604020202020204" pitchFamily="34" charset="0"/>
              </a:endParaRPr>
            </a:p>
          </p:txBody>
        </p:sp>
      </p:grpSp>
      <p:pic>
        <p:nvPicPr>
          <p:cNvPr id="44" name="Bild 2" descr="copyright-f.png"/>
          <p:cNvPicPr>
            <a:picLocks noChangeAspect="1"/>
          </p:cNvPicPr>
          <p:nvPr/>
        </p:nvPicPr>
        <p:blipFill>
          <a:blip r:embed="rId7" cstate="print"/>
          <a:stretch>
            <a:fillRect/>
          </a:stretch>
        </p:blipFill>
        <p:spPr>
          <a:xfrm>
            <a:off x="7337238" y="6021288"/>
            <a:ext cx="1365504" cy="109728"/>
          </a:xfrm>
          <a:prstGeom prst="rect">
            <a:avLst/>
          </a:prstGeom>
        </p:spPr>
      </p:pic>
      <p:grpSp>
        <p:nvGrpSpPr>
          <p:cNvPr id="24" name="Gruppieren 23"/>
          <p:cNvGrpSpPr/>
          <p:nvPr/>
        </p:nvGrpSpPr>
        <p:grpSpPr>
          <a:xfrm>
            <a:off x="925597" y="5301208"/>
            <a:ext cx="2449822" cy="807561"/>
            <a:chOff x="161760" y="4859809"/>
            <a:chExt cx="2449822" cy="807561"/>
          </a:xfrm>
        </p:grpSpPr>
        <p:sp>
          <p:nvSpPr>
            <p:cNvPr id="25" name="Ovale Legende 6"/>
            <p:cNvSpPr/>
            <p:nvPr/>
          </p:nvSpPr>
          <p:spPr>
            <a:xfrm>
              <a:off x="161760" y="4859809"/>
              <a:ext cx="2182567" cy="807561"/>
            </a:xfrm>
            <a:prstGeom prst="wedgeEllipseCallout">
              <a:avLst/>
            </a:prstGeom>
            <a:solidFill>
              <a:schemeClr val="accent6">
                <a:lumMod val="75000"/>
              </a:schemeClr>
            </a:solidFill>
            <a:scene3d>
              <a:camera prst="orthographicFront">
                <a:rot lat="10800000" lon="1080000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it-CH" dirty="0"/>
            </a:p>
          </p:txBody>
        </p:sp>
        <p:sp>
          <p:nvSpPr>
            <p:cNvPr id="26" name="Textfeld 25"/>
            <p:cNvSpPr txBox="1"/>
            <p:nvPr/>
          </p:nvSpPr>
          <p:spPr>
            <a:xfrm>
              <a:off x="372391" y="5092949"/>
              <a:ext cx="2239191" cy="553998"/>
            </a:xfrm>
            <a:prstGeom prst="rect">
              <a:avLst/>
            </a:prstGeom>
            <a:noFill/>
          </p:spPr>
          <p:txBody>
            <a:bodyPr wrap="square" rtlCol="0">
              <a:spAutoFit/>
            </a:bodyPr>
            <a:lstStyle/>
            <a:p>
              <a:r>
                <a:rPr lang="de-DE" sz="1500" b="1" dirty="0" smtClean="0">
                  <a:solidFill>
                    <a:schemeClr val="bg1"/>
                  </a:solidFill>
                  <a:latin typeface="Arial" panose="020B0604020202020204" pitchFamily="34" charset="0"/>
                  <a:cs typeface="Arial" panose="020B0604020202020204" pitchFamily="34" charset="0"/>
                </a:rPr>
                <a:t>b) Entretien systématique</a:t>
              </a:r>
              <a:endParaRPr lang="de-CH"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423145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0"/>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3"/>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0" grpId="0" animBg="1"/>
      <p:bldP spid="4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smtClean="0"/>
              <a:t>Entretien </a:t>
            </a:r>
            <a:r>
              <a:rPr lang="fr-CH" dirty="0"/>
              <a:t>systématique avec le </a:t>
            </a:r>
            <a:r>
              <a:rPr lang="fr-CH" dirty="0" smtClean="0"/>
              <a:t>patient</a:t>
            </a:r>
            <a:endParaRPr lang="fr-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17</a:t>
            </a:fld>
            <a:endParaRPr lang="de-CH"/>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293" y="4628861"/>
            <a:ext cx="7313210" cy="16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Inhaltsplatzhalter 3"/>
          <p:cNvSpPr>
            <a:spLocks noGrp="1"/>
          </p:cNvSpPr>
          <p:nvPr>
            <p:ph sz="quarter" idx="11"/>
          </p:nvPr>
        </p:nvSpPr>
        <p:spPr>
          <a:xfrm>
            <a:off x="366713" y="908720"/>
            <a:ext cx="4011649" cy="5220618"/>
          </a:xfrm>
        </p:spPr>
        <p:txBody>
          <a:bodyPr>
            <a:normAutofit/>
          </a:bodyPr>
          <a:lstStyle/>
          <a:p>
            <a:pPr marL="0" indent="0" algn="l" rtl="0">
              <a:buNone/>
            </a:pPr>
            <a:endParaRPr lang="fr-CH" sz="2800" dirty="0" smtClean="0"/>
          </a:p>
          <a:p>
            <a:pPr marL="0" indent="0" algn="l" rtl="0">
              <a:buNone/>
            </a:pPr>
            <a:endParaRPr lang="fr-CH" sz="2800" dirty="0"/>
          </a:p>
          <a:p>
            <a:pPr marL="0" indent="0" algn="ctr" rtl="0">
              <a:buNone/>
            </a:pPr>
            <a:r>
              <a:rPr lang="fr-CH" sz="2800" i="0" u="none" baseline="0" dirty="0">
                <a:solidFill>
                  <a:schemeClr val="tx2"/>
                </a:solidFill>
              </a:rPr>
              <a:t>Guide </a:t>
            </a:r>
            <a:r>
              <a:rPr lang="fr-CH" sz="2800" i="0" u="none" baseline="0" dirty="0" smtClean="0">
                <a:solidFill>
                  <a:schemeClr val="tx2"/>
                </a:solidFill>
              </a:rPr>
              <a:t>d’entretien</a:t>
            </a:r>
            <a:endParaRPr lang="fr-CH" sz="2800" dirty="0">
              <a:solidFill>
                <a:schemeClr val="tx2"/>
              </a:solidFill>
            </a:endParaRPr>
          </a:p>
        </p:txBody>
      </p:sp>
      <p:sp>
        <p:nvSpPr>
          <p:cNvPr id="9" name="Textplatzhalter 6"/>
          <p:cNvSpPr txBox="1">
            <a:spLocks/>
          </p:cNvSpPr>
          <p:nvPr/>
        </p:nvSpPr>
        <p:spPr>
          <a:xfrm>
            <a:off x="359532" y="6237288"/>
            <a:ext cx="8439150" cy="179387"/>
          </a:xfrm>
          <a:prstGeom prst="rect">
            <a:avLst/>
          </a:prstGeom>
        </p:spPr>
        <p:txBody>
          <a:bodyPr/>
          <a:lstStyle>
            <a:lvl1pPr marL="269875" indent="-269875" algn="l" defTabSz="914400" rtl="0" eaLnBrk="1" latinLnBrk="0" hangingPunct="1">
              <a:spcBef>
                <a:spcPct val="20000"/>
              </a:spcBef>
              <a:buClr>
                <a:srgbClr val="006061"/>
              </a:buClr>
              <a:buSzPct val="110000"/>
              <a:buFont typeface="Wingdings" pitchFamily="2" charset="2"/>
              <a:buChar char="§"/>
              <a:defRPr sz="2500" b="1"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Arial" panose="020B0604020202020204" pitchFamily="34" charset="0"/>
              <a:buChar char="–"/>
              <a:defRPr sz="25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Arial" panose="020B0604020202020204" pitchFamily="34" charset="0"/>
              <a:buChar char="–"/>
              <a:defRPr sz="2000" kern="1200">
                <a:solidFill>
                  <a:schemeClr val="tx1"/>
                </a:solidFill>
                <a:latin typeface="+mn-lt"/>
                <a:ea typeface="+mn-ea"/>
                <a:cs typeface="+mn-cs"/>
              </a:defRPr>
            </a:lvl3pPr>
            <a:lvl4pPr marL="900113" indent="-182563" algn="l" defTabSz="914400" rtl="0" eaLnBrk="1" latinLnBrk="0" hangingPunct="1">
              <a:spcBef>
                <a:spcPct val="20000"/>
              </a:spcBef>
              <a:buClr>
                <a:srgbClr val="006061"/>
              </a:buClr>
              <a:buFont typeface="Arial" pitchFamily="34" charset="0"/>
              <a:buChar char="–"/>
              <a:defRPr sz="20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r-CH" sz="900" b="0" dirty="0" smtClean="0">
                <a:latin typeface="+mj-lt"/>
              </a:rPr>
              <a:t>Source : Fink </a:t>
            </a:r>
            <a:r>
              <a:rPr lang="fr-CH" sz="900" b="0" dirty="0" err="1" smtClean="0">
                <a:latin typeface="+mj-lt"/>
              </a:rPr>
              <a:t>Leistungsmesstechnik</a:t>
            </a:r>
            <a:endParaRPr lang="fr-CH" sz="900" dirty="0">
              <a:latin typeface="+mj-lt"/>
            </a:endParaRPr>
          </a:p>
        </p:txBody>
      </p:sp>
      <p:sp>
        <p:nvSpPr>
          <p:cNvPr id="10" name="Textfeld 7"/>
          <p:cNvSpPr txBox="1"/>
          <p:nvPr/>
        </p:nvSpPr>
        <p:spPr>
          <a:xfrm>
            <a:off x="755576" y="2583543"/>
            <a:ext cx="3381829" cy="646331"/>
          </a:xfrm>
          <a:prstGeom prst="rect">
            <a:avLst/>
          </a:prstGeom>
          <a:solidFill>
            <a:srgbClr val="FFFF00"/>
          </a:solidFill>
        </p:spPr>
        <p:txBody>
          <a:bodyPr wrap="square" rtlCol="0">
            <a:spAutoFit/>
          </a:bodyPr>
          <a:lstStyle/>
          <a:p>
            <a:pPr defTabSz="914400"/>
            <a:r>
              <a:rPr lang="de-DE" b="1" dirty="0" err="1" smtClean="0">
                <a:solidFill>
                  <a:srgbClr val="8064A2"/>
                </a:solidFill>
              </a:rPr>
              <a:t>Ici</a:t>
            </a:r>
            <a:r>
              <a:rPr lang="de-DE" b="1" dirty="0" smtClean="0">
                <a:solidFill>
                  <a:srgbClr val="8064A2"/>
                </a:solidFill>
              </a:rPr>
              <a:t> </a:t>
            </a:r>
            <a:r>
              <a:rPr lang="de-DE" b="1" dirty="0" err="1" smtClean="0">
                <a:solidFill>
                  <a:srgbClr val="8064A2"/>
                </a:solidFill>
              </a:rPr>
              <a:t>vous</a:t>
            </a:r>
            <a:r>
              <a:rPr lang="de-DE" b="1" dirty="0" smtClean="0">
                <a:solidFill>
                  <a:srgbClr val="8064A2"/>
                </a:solidFill>
              </a:rPr>
              <a:t> pouvez </a:t>
            </a:r>
            <a:r>
              <a:rPr lang="de-DE" b="1" dirty="0" err="1" smtClean="0">
                <a:solidFill>
                  <a:srgbClr val="8064A2"/>
                </a:solidFill>
              </a:rPr>
              <a:t>insérer</a:t>
            </a:r>
            <a:r>
              <a:rPr lang="de-DE" b="1" dirty="0" smtClean="0">
                <a:solidFill>
                  <a:srgbClr val="8064A2"/>
                </a:solidFill>
              </a:rPr>
              <a:t> votre </a:t>
            </a:r>
            <a:r>
              <a:rPr lang="de-DE" b="1" dirty="0" err="1" smtClean="0">
                <a:solidFill>
                  <a:srgbClr val="8064A2"/>
                </a:solidFill>
              </a:rPr>
              <a:t>guide</a:t>
            </a:r>
            <a:r>
              <a:rPr lang="de-DE" b="1" dirty="0" smtClean="0">
                <a:solidFill>
                  <a:srgbClr val="8064A2"/>
                </a:solidFill>
              </a:rPr>
              <a:t> </a:t>
            </a:r>
            <a:r>
              <a:rPr lang="de-DE" b="1" dirty="0" err="1" smtClean="0">
                <a:solidFill>
                  <a:srgbClr val="8064A2"/>
                </a:solidFill>
              </a:rPr>
              <a:t>d‘entretien</a:t>
            </a:r>
            <a:r>
              <a:rPr lang="de-DE" b="1" dirty="0" smtClean="0">
                <a:solidFill>
                  <a:srgbClr val="8064A2"/>
                </a:solidFill>
              </a:rPr>
              <a:t> </a:t>
            </a:r>
            <a:endParaRPr lang="de-CH" b="1" dirty="0">
              <a:solidFill>
                <a:srgbClr val="8064A2"/>
              </a:solidFill>
            </a:endParaRPr>
          </a:p>
        </p:txBody>
      </p:sp>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31034" y="908720"/>
            <a:ext cx="4468479" cy="4771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63814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smtClean="0"/>
              <a:t>Entretien </a:t>
            </a:r>
            <a:r>
              <a:rPr lang="fr-CH" dirty="0"/>
              <a:t>systématique avec le patient</a:t>
            </a: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18</a:t>
            </a:fld>
            <a:endParaRPr lang="de-CH"/>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5" y="837475"/>
            <a:ext cx="6408712" cy="5553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98079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smtClean="0">
                <a:latin typeface="Arial" panose="020B0604020202020204" pitchFamily="34" charset="0"/>
                <a:cs typeface="Arial" panose="020B0604020202020204" pitchFamily="34" charset="0"/>
              </a:rPr>
              <a:t>Entretien </a:t>
            </a:r>
            <a:r>
              <a:rPr lang="fr-CH" dirty="0">
                <a:latin typeface="Arial" panose="020B0604020202020204" pitchFamily="34" charset="0"/>
                <a:cs typeface="Arial" panose="020B0604020202020204" pitchFamily="34" charset="0"/>
              </a:rPr>
              <a:t>systématique avec le </a:t>
            </a:r>
            <a:r>
              <a:rPr lang="fr-CH" dirty="0" smtClean="0">
                <a:latin typeface="Arial" panose="020B0604020202020204" pitchFamily="34" charset="0"/>
                <a:cs typeface="Arial" panose="020B0604020202020204" pitchFamily="34" charset="0"/>
              </a:rPr>
              <a:t>patient</a:t>
            </a:r>
            <a:endParaRPr lang="fr-CH" dirty="0">
              <a:latin typeface="Arial" panose="020B0604020202020204" pitchFamily="34" charset="0"/>
              <a:cs typeface="Arial" panose="020B0604020202020204" pitchFamily="34" charset="0"/>
            </a:endParaRP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19</a:t>
            </a:fld>
            <a:endParaRPr lang="de-CH"/>
          </a:p>
        </p:txBody>
      </p:sp>
      <p:pic>
        <p:nvPicPr>
          <p:cNvPr id="7" name="Picture 3"/>
          <p:cNvPicPr>
            <a:picLocks noGrp="1" noChangeAspect="1" noChangeArrowheads="1"/>
          </p:cNvPicPr>
          <p:nvPr>
            <p:ph sz="quarter" idx="11"/>
          </p:nvPr>
        </p:nvPicPr>
        <p:blipFill>
          <a:blip r:embed="rId3" cstate="print">
            <a:extLst>
              <a:ext uri="{28A0092B-C50C-407E-A947-70E740481C1C}">
                <a14:useLocalDpi xmlns:a14="http://schemas.microsoft.com/office/drawing/2010/main" val="0"/>
              </a:ext>
            </a:extLst>
          </a:blip>
          <a:srcRect/>
          <a:stretch>
            <a:fillRect/>
          </a:stretch>
        </p:blipFill>
        <p:spPr bwMode="auto">
          <a:xfrm>
            <a:off x="689102" y="3079345"/>
            <a:ext cx="3441395" cy="130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7"/>
          <p:cNvSpPr/>
          <p:nvPr/>
        </p:nvSpPr>
        <p:spPr>
          <a:xfrm>
            <a:off x="561657" y="872830"/>
            <a:ext cx="8284332" cy="1052596"/>
          </a:xfrm>
          <a:prstGeom prst="rect">
            <a:avLst/>
          </a:prstGeom>
        </p:spPr>
        <p:txBody>
          <a:bodyPr wrap="square">
            <a:spAutoFit/>
          </a:bodyPr>
          <a:lstStyle/>
          <a:p>
            <a:pPr lvl="0" algn="l" defTabSz="914290" rtl="0">
              <a:spcBef>
                <a:spcPct val="20000"/>
              </a:spcBef>
              <a:buClr>
                <a:srgbClr val="006061"/>
              </a:buClr>
              <a:buSzPct val="110000"/>
            </a:pPr>
            <a:r>
              <a:rPr lang="fr-CH" sz="2200" b="1" i="0" u="none" baseline="0" dirty="0">
                <a:solidFill>
                  <a:schemeClr val="tx2"/>
                </a:solidFill>
                <a:latin typeface="Arial" panose="020B0604020202020204" pitchFamily="34" charset="0"/>
                <a:cs typeface="Arial" panose="020B0604020202020204" pitchFamily="34" charset="0"/>
              </a:rPr>
              <a:t>Entretien compliqué / impossible</a:t>
            </a:r>
          </a:p>
          <a:p>
            <a:pPr lvl="0" algn="l" defTabSz="914290" rtl="0">
              <a:spcBef>
                <a:spcPct val="20000"/>
              </a:spcBef>
              <a:buClr>
                <a:srgbClr val="006061"/>
              </a:buClr>
              <a:buSzPct val="110000"/>
            </a:pPr>
            <a:endParaRPr lang="fr-CH" sz="3200" b="1" dirty="0">
              <a:solidFill>
                <a:prstClr val="black"/>
              </a:solidFill>
            </a:endParaRPr>
          </a:p>
        </p:txBody>
      </p:sp>
      <p:sp>
        <p:nvSpPr>
          <p:cNvPr id="9" name="Inhaltsplatzhalter 3"/>
          <p:cNvSpPr txBox="1">
            <a:spLocks/>
          </p:cNvSpPr>
          <p:nvPr/>
        </p:nvSpPr>
        <p:spPr>
          <a:xfrm>
            <a:off x="1072765" y="2079144"/>
            <a:ext cx="2347107" cy="597107"/>
          </a:xfrm>
          <a:prstGeom prst="rect">
            <a:avLst/>
          </a:prstGeom>
        </p:spPr>
        <p:txBody>
          <a:bodyPr vert="horz" lIns="0" tIns="0" rIns="0" bIns="0" rtlCol="0">
            <a:normAutofit/>
          </a:bodyPr>
          <a:lstStyle>
            <a:lvl1pPr marL="0" indent="0" algn="r" defTabSz="914400" rtl="0" eaLnBrk="1" latinLnBrk="0" hangingPunct="1">
              <a:spcBef>
                <a:spcPct val="20000"/>
              </a:spcBef>
              <a:buClr>
                <a:srgbClr val="006061"/>
              </a:buClr>
              <a:buSzPct val="110000"/>
              <a:buFont typeface="Wingdings" pitchFamily="2" charset="2"/>
              <a:buNone/>
              <a:defRPr sz="1100" b="0"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Arial" panose="020B0604020202020204" pitchFamily="34" charset="0"/>
              <a:buChar char="–"/>
              <a:defRPr sz="11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Arial" panose="020B0604020202020204" pitchFamily="34" charset="0"/>
              <a:buChar char="–"/>
              <a:defRPr sz="1100" kern="1200">
                <a:solidFill>
                  <a:schemeClr val="tx1"/>
                </a:solidFill>
                <a:latin typeface="+mn-lt"/>
                <a:ea typeface="+mn-ea"/>
                <a:cs typeface="+mn-cs"/>
              </a:defRPr>
            </a:lvl3pPr>
            <a:lvl4pPr marL="900113" indent="-182563" algn="l" defTabSz="914400" rtl="0" eaLnBrk="1" latinLnBrk="0" hangingPunct="1">
              <a:spcBef>
                <a:spcPct val="20000"/>
              </a:spcBef>
              <a:buClr>
                <a:srgbClr val="006061"/>
              </a:buClr>
              <a:buFont typeface="Arial" pitchFamily="34" charset="0"/>
              <a:buChar char="–"/>
              <a:defRPr sz="11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gn="l">
              <a:buFont typeface="Wingdings" panose="05000000000000000000" pitchFamily="2" charset="2"/>
              <a:buChar char="§"/>
            </a:pPr>
            <a:r>
              <a:rPr lang="fr-CH" sz="2000" dirty="0" smtClean="0">
                <a:latin typeface="Arial" panose="020B0604020202020204" pitchFamily="34" charset="0"/>
                <a:cs typeface="Arial" panose="020B0604020202020204" pitchFamily="34" charset="0"/>
              </a:rPr>
              <a:t>État médical</a:t>
            </a:r>
            <a:endParaRPr lang="fr-CH" sz="2000" dirty="0">
              <a:latin typeface="Arial" panose="020B0604020202020204" pitchFamily="34" charset="0"/>
              <a:cs typeface="Arial" panose="020B0604020202020204" pitchFamily="34" charset="0"/>
            </a:endParaRPr>
          </a:p>
        </p:txBody>
      </p:sp>
      <p:pic>
        <p:nvPicPr>
          <p:cNvPr id="1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9311"/>
          <a:stretch/>
        </p:blipFill>
        <p:spPr bwMode="auto">
          <a:xfrm>
            <a:off x="5469502" y="2676251"/>
            <a:ext cx="2838128" cy="275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hteck 12"/>
          <p:cNvSpPr/>
          <p:nvPr/>
        </p:nvSpPr>
        <p:spPr>
          <a:xfrm>
            <a:off x="5527543" y="6180064"/>
            <a:ext cx="2751074" cy="238527"/>
          </a:xfrm>
          <a:prstGeom prst="rect">
            <a:avLst/>
          </a:prstGeom>
        </p:spPr>
        <p:txBody>
          <a:bodyPr wrap="none">
            <a:spAutoFit/>
          </a:bodyPr>
          <a:lstStyle/>
          <a:p>
            <a:pPr lvl="0" algn="l" rtl="0">
              <a:spcBef>
                <a:spcPct val="20000"/>
              </a:spcBef>
            </a:pPr>
            <a:r>
              <a:rPr lang="fr-CH" sz="950" b="0" i="0" u="none" baseline="0" dirty="0">
                <a:solidFill>
                  <a:prstClr val="black"/>
                </a:solidFill>
                <a:latin typeface="Arial" panose="020B0604020202020204" pitchFamily="34" charset="0"/>
                <a:cs typeface="Arial" panose="020B0604020202020204" pitchFamily="34" charset="0"/>
              </a:rPr>
              <a:t>Sources : </a:t>
            </a:r>
            <a:r>
              <a:rPr lang="fr-CH" sz="950" b="0" i="0" u="none" baseline="0" dirty="0">
                <a:latin typeface="Arial" panose="020B0604020202020204" pitchFamily="34" charset="0"/>
                <a:cs typeface="Arial" panose="020B0604020202020204" pitchFamily="34" charset="0"/>
              </a:rPr>
              <a:t>LABBE 100% </a:t>
            </a:r>
            <a:r>
              <a:rPr lang="fr-CH" sz="950" b="0" i="0" u="none" baseline="0" dirty="0" err="1">
                <a:latin typeface="Arial" panose="020B0604020202020204" pitchFamily="34" charset="0"/>
                <a:cs typeface="Arial" panose="020B0604020202020204" pitchFamily="34" charset="0"/>
              </a:rPr>
              <a:t>Kreativität</a:t>
            </a:r>
            <a:r>
              <a:rPr lang="fr-CH" sz="950" b="0" i="0" u="none" baseline="0" dirty="0">
                <a:latin typeface="Arial" panose="020B0604020202020204" pitchFamily="34" charset="0"/>
                <a:cs typeface="Arial" panose="020B0604020202020204" pitchFamily="34" charset="0"/>
              </a:rPr>
              <a:t>; </a:t>
            </a:r>
            <a:r>
              <a:rPr lang="fr-CH" sz="950" b="0" i="0" u="none" baseline="0" dirty="0" err="1">
                <a:solidFill>
                  <a:prstClr val="black"/>
                </a:solidFill>
                <a:latin typeface="Arial" panose="020B0604020202020204" pitchFamily="34" charset="0"/>
                <a:cs typeface="Arial" panose="020B0604020202020204" pitchFamily="34" charset="0"/>
              </a:rPr>
              <a:t>dreamstime</a:t>
            </a:r>
            <a:endParaRPr lang="fr-CH" sz="950" dirty="0">
              <a:solidFill>
                <a:prstClr val="black"/>
              </a:solidFill>
              <a:latin typeface="Arial" panose="020B0604020202020204" pitchFamily="34" charset="0"/>
              <a:cs typeface="Arial" panose="020B0604020202020204" pitchFamily="34" charset="0"/>
            </a:endParaRPr>
          </a:p>
        </p:txBody>
      </p:sp>
      <p:sp>
        <p:nvSpPr>
          <p:cNvPr id="15" name="Inhaltsplatzhalter 3"/>
          <p:cNvSpPr txBox="1">
            <a:spLocks/>
          </p:cNvSpPr>
          <p:nvPr/>
        </p:nvSpPr>
        <p:spPr>
          <a:xfrm>
            <a:off x="5258684" y="2100989"/>
            <a:ext cx="3777812" cy="597107"/>
          </a:xfrm>
          <a:prstGeom prst="rect">
            <a:avLst/>
          </a:prstGeom>
        </p:spPr>
        <p:txBody>
          <a:bodyPr vert="horz" lIns="0" tIns="0" rIns="0" bIns="0" rtlCol="0">
            <a:normAutofit/>
          </a:bodyPr>
          <a:lstStyle>
            <a:lvl1pPr marL="0" indent="0" algn="r" defTabSz="914400" rtl="0" eaLnBrk="1" latinLnBrk="0" hangingPunct="1">
              <a:spcBef>
                <a:spcPct val="20000"/>
              </a:spcBef>
              <a:buClr>
                <a:srgbClr val="006061"/>
              </a:buClr>
              <a:buSzPct val="110000"/>
              <a:buFont typeface="Wingdings" pitchFamily="2" charset="2"/>
              <a:buNone/>
              <a:defRPr sz="1100" b="0"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Arial" panose="020B0604020202020204" pitchFamily="34" charset="0"/>
              <a:buChar char="–"/>
              <a:defRPr sz="11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Arial" panose="020B0604020202020204" pitchFamily="34" charset="0"/>
              <a:buChar char="–"/>
              <a:defRPr sz="1100" kern="1200">
                <a:solidFill>
                  <a:schemeClr val="tx1"/>
                </a:solidFill>
                <a:latin typeface="+mn-lt"/>
                <a:ea typeface="+mn-ea"/>
                <a:cs typeface="+mn-cs"/>
              </a:defRPr>
            </a:lvl3pPr>
            <a:lvl4pPr marL="900113" indent="-182563" algn="l" defTabSz="914400" rtl="0" eaLnBrk="1" latinLnBrk="0" hangingPunct="1">
              <a:spcBef>
                <a:spcPct val="20000"/>
              </a:spcBef>
              <a:buClr>
                <a:srgbClr val="006061"/>
              </a:buClr>
              <a:buFont typeface="Arial" pitchFamily="34" charset="0"/>
              <a:buChar char="–"/>
              <a:defRPr sz="11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gn="l">
              <a:buFont typeface="Wingdings" panose="05000000000000000000" pitchFamily="2" charset="2"/>
              <a:buChar char="§"/>
            </a:pPr>
            <a:r>
              <a:rPr lang="fr-CH" sz="2000" dirty="0">
                <a:solidFill>
                  <a:prstClr val="black"/>
                </a:solidFill>
                <a:latin typeface="Arial" panose="020B0604020202020204" pitchFamily="34" charset="0"/>
                <a:cs typeface="Arial" panose="020B0604020202020204" pitchFamily="34" charset="0"/>
              </a:rPr>
              <a:t>Barrières </a:t>
            </a:r>
            <a:r>
              <a:rPr lang="fr-CH" sz="2000" dirty="0">
                <a:latin typeface="Arial" panose="020B0604020202020204" pitchFamily="34" charset="0"/>
                <a:cs typeface="Arial" panose="020B0604020202020204" pitchFamily="34" charset="0"/>
              </a:rPr>
              <a:t>linguistiques</a:t>
            </a:r>
          </a:p>
        </p:txBody>
      </p:sp>
    </p:spTree>
    <p:extLst>
      <p:ext uri="{BB962C8B-B14F-4D97-AF65-F5344CB8AC3E}">
        <p14:creationId xmlns:p14="http://schemas.microsoft.com/office/powerpoint/2010/main" val="27777050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4125286" y="1993199"/>
            <a:ext cx="4774210" cy="3170581"/>
          </a:xfrm>
        </p:spPr>
        <p:txBody>
          <a:bodyPr lIns="0" tIns="0" rIns="0" bIns="0" anchor="t">
            <a:normAutofit/>
          </a:bodyPr>
          <a:lstStyle/>
          <a:p>
            <a:pPr algn="l"/>
            <a:r>
              <a:rPr lang="fr-CH" sz="3000" b="1" dirty="0">
                <a:solidFill>
                  <a:schemeClr val="tx2"/>
                </a:solidFill>
                <a:latin typeface="Arial" panose="020B0604020202020204" pitchFamily="34" charset="0"/>
                <a:cs typeface="Arial" panose="020B0604020202020204" pitchFamily="34" charset="0"/>
              </a:rPr>
              <a:t>Vérification systématique de la médication dans les hôpitaux de soins aigus –</a:t>
            </a:r>
            <a:br>
              <a:rPr lang="fr-CH" sz="3000" b="1" dirty="0">
                <a:solidFill>
                  <a:schemeClr val="tx2"/>
                </a:solidFill>
                <a:latin typeface="Arial" panose="020B0604020202020204" pitchFamily="34" charset="0"/>
                <a:cs typeface="Arial" panose="020B0604020202020204" pitchFamily="34" charset="0"/>
              </a:rPr>
            </a:br>
            <a:r>
              <a:rPr lang="fr-CH" sz="3000" b="1" dirty="0">
                <a:solidFill>
                  <a:schemeClr val="tx2"/>
                </a:solidFill>
                <a:latin typeface="Arial" panose="020B0604020202020204" pitchFamily="34" charset="0"/>
                <a:cs typeface="Arial" panose="020B0604020202020204" pitchFamily="34" charset="0"/>
              </a:rPr>
              <a:t>Focus sur l'admission</a:t>
            </a:r>
            <a:endParaRPr lang="de-DE" sz="3000" dirty="0">
              <a:solidFill>
                <a:schemeClr val="tx2"/>
              </a:solidFill>
              <a:latin typeface="Arial" panose="020B0604020202020204" pitchFamily="34" charset="0"/>
              <a:cs typeface="Arial" panose="020B0604020202020204" pitchFamily="34" charset="0"/>
            </a:endParaRPr>
          </a:p>
        </p:txBody>
      </p:sp>
      <p:sp>
        <p:nvSpPr>
          <p:cNvPr id="3" name="Untertitel 2"/>
          <p:cNvSpPr>
            <a:spLocks noGrp="1"/>
          </p:cNvSpPr>
          <p:nvPr>
            <p:ph type="subTitle" idx="1"/>
          </p:nvPr>
        </p:nvSpPr>
        <p:spPr>
          <a:xfrm>
            <a:off x="4125286" y="5571690"/>
            <a:ext cx="5018714" cy="1286310"/>
          </a:xfrm>
        </p:spPr>
        <p:txBody>
          <a:bodyPr lIns="0" tIns="0" rIns="0" bIns="0" anchor="t">
            <a:normAutofit/>
          </a:bodyPr>
          <a:lstStyle/>
          <a:p>
            <a:pPr algn="l"/>
            <a:r>
              <a:rPr lang="de-DE" sz="2000" b="1" dirty="0" err="1" smtClean="0">
                <a:solidFill>
                  <a:schemeClr val="bg1"/>
                </a:solidFill>
                <a:latin typeface="Arial" panose="020B0604020202020204" pitchFamily="34" charset="0"/>
                <a:cs typeface="Arial" panose="020B0604020202020204" pitchFamily="34" charset="0"/>
              </a:rPr>
              <a:t>Nom</a:t>
            </a:r>
            <a:endParaRPr lang="de-DE" sz="2000" b="1" dirty="0" smtClean="0">
              <a:solidFill>
                <a:schemeClr val="bg1"/>
              </a:solidFill>
              <a:latin typeface="Arial" panose="020B0604020202020204" pitchFamily="34" charset="0"/>
              <a:cs typeface="Arial" panose="020B0604020202020204" pitchFamily="34" charset="0"/>
            </a:endParaRPr>
          </a:p>
          <a:p>
            <a:pPr algn="l"/>
            <a:r>
              <a:rPr lang="fr-CH" sz="2000" dirty="0">
                <a:solidFill>
                  <a:schemeClr val="bg1"/>
                </a:solidFill>
                <a:latin typeface="Arial" panose="020B0604020202020204" pitchFamily="34" charset="0"/>
                <a:cs typeface="Arial" panose="020B0604020202020204" pitchFamily="34" charset="0"/>
              </a:rPr>
              <a:t>Qualification</a:t>
            </a:r>
            <a:endParaRPr lang="de-DE" sz="2000"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30786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latin typeface="Arial" panose="020B0604020202020204" pitchFamily="34" charset="0"/>
                <a:cs typeface="Arial" panose="020B0604020202020204" pitchFamily="34" charset="0"/>
              </a:rPr>
              <a:t>Meilleure anamnèse </a:t>
            </a:r>
            <a:endParaRPr lang="fr-CH" dirty="0" smtClean="0">
              <a:latin typeface="Arial" panose="020B0604020202020204" pitchFamily="34" charset="0"/>
              <a:cs typeface="Arial" panose="020B0604020202020204" pitchFamily="34" charset="0"/>
            </a:endParaRPr>
          </a:p>
          <a:p>
            <a:r>
              <a:rPr lang="fr-CH" dirty="0" smtClean="0">
                <a:latin typeface="Arial" panose="020B0604020202020204" pitchFamily="34" charset="0"/>
                <a:cs typeface="Arial" panose="020B0604020202020204" pitchFamily="34" charset="0"/>
              </a:rPr>
              <a:t>médicamenteuse possible</a:t>
            </a:r>
            <a:endParaRPr lang="fr-CH" dirty="0">
              <a:latin typeface="Arial" panose="020B0604020202020204" pitchFamily="34" charset="0"/>
              <a:cs typeface="Arial" panose="020B0604020202020204" pitchFamily="34" charset="0"/>
            </a:endParaRP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20</a:t>
            </a:fld>
            <a:endParaRPr lang="de-CH"/>
          </a:p>
        </p:txBody>
      </p:sp>
      <p:graphicFrame>
        <p:nvGraphicFramePr>
          <p:cNvPr id="7" name="Inhaltsplatzhalter 5"/>
          <p:cNvGraphicFramePr>
            <a:graphicFrameLocks noGrp="1"/>
          </p:cNvGraphicFramePr>
          <p:nvPr>
            <p:ph sz="quarter" idx="11"/>
            <p:extLst>
              <p:ext uri="{D42A27DB-BD31-4B8C-83A1-F6EECF244321}">
                <p14:modId xmlns:p14="http://schemas.microsoft.com/office/powerpoint/2010/main" val="569339477"/>
              </p:ext>
            </p:extLst>
          </p:nvPr>
        </p:nvGraphicFramePr>
        <p:xfrm>
          <a:off x="395536" y="836712"/>
          <a:ext cx="8418512" cy="5577840"/>
        </p:xfrm>
        <a:graphic>
          <a:graphicData uri="http://schemas.openxmlformats.org/drawingml/2006/table">
            <a:tbl>
              <a:tblPr firstRow="1" bandRow="1">
                <a:tableStyleId>{5C22544A-7EE6-4342-B048-85BDC9FD1C3A}</a:tableStyleId>
              </a:tblPr>
              <a:tblGrid>
                <a:gridCol w="4209256"/>
                <a:gridCol w="4209256"/>
              </a:tblGrid>
              <a:tr h="370840">
                <a:tc>
                  <a:txBody>
                    <a:bodyPr/>
                    <a:lstStyle/>
                    <a:p>
                      <a:pPr algn="l" rtl="0"/>
                      <a:r>
                        <a:rPr lang="fr-CH" sz="2400" b="1" i="0" u="none" baseline="0" dirty="0">
                          <a:latin typeface="Arial" panose="020B0604020202020204" pitchFamily="34" charset="0"/>
                          <a:cs typeface="Arial" panose="020B0604020202020204" pitchFamily="34" charset="0"/>
                        </a:rPr>
                        <a:t>Anamnèse médicamenteuse de routine</a:t>
                      </a:r>
                      <a:endParaRPr lang="fr-CH" sz="2400" dirty="0">
                        <a:latin typeface="Arial" panose="020B0604020202020204" pitchFamily="34" charset="0"/>
                        <a:cs typeface="Arial" panose="020B0604020202020204" pitchFamily="34" charset="0"/>
                      </a:endParaRPr>
                    </a:p>
                  </a:txBody>
                  <a:tcPr>
                    <a:solidFill>
                      <a:schemeClr val="tx2"/>
                    </a:solidFill>
                  </a:tcPr>
                </a:tc>
                <a:tc>
                  <a:txBody>
                    <a:bodyPr/>
                    <a:lstStyle/>
                    <a:p>
                      <a:pPr algn="l" rtl="0"/>
                      <a:r>
                        <a:rPr lang="fr-CH" sz="2400" b="1" i="0" u="none" baseline="0" dirty="0">
                          <a:latin typeface="Arial" panose="020B0604020202020204" pitchFamily="34" charset="0"/>
                          <a:cs typeface="Arial" panose="020B0604020202020204" pitchFamily="34" charset="0"/>
                        </a:rPr>
                        <a:t>Meilleure anamnèse médicamenteuse possible</a:t>
                      </a:r>
                      <a:endParaRPr lang="fr-CH" sz="2400" dirty="0">
                        <a:latin typeface="Arial" panose="020B0604020202020204" pitchFamily="34" charset="0"/>
                        <a:cs typeface="Arial" panose="020B0604020202020204" pitchFamily="34" charset="0"/>
                      </a:endParaRPr>
                    </a:p>
                  </a:txBody>
                  <a:tcPr>
                    <a:solidFill>
                      <a:schemeClr val="tx2"/>
                    </a:solidFill>
                  </a:tcPr>
                </a:tc>
              </a:tr>
              <a:tr h="370840">
                <a:tc>
                  <a:txBody>
                    <a:bodyPr/>
                    <a:lstStyle/>
                    <a:p>
                      <a:pPr algn="l" rtl="0"/>
                      <a:r>
                        <a:rPr lang="fr-CH" sz="2400" b="0" i="0" u="none" baseline="0">
                          <a:latin typeface="Arial" panose="020B0604020202020204" pitchFamily="34" charset="0"/>
                          <a:cs typeface="Arial" panose="020B0604020202020204" pitchFamily="34" charset="0"/>
                        </a:rPr>
                        <a:t>Souvent sommaire et non systématique</a:t>
                      </a:r>
                      <a:endParaRPr lang="fr-CH" sz="2400" dirty="0">
                        <a:latin typeface="Arial" panose="020B0604020202020204" pitchFamily="34" charset="0"/>
                        <a:cs typeface="Arial" panose="020B0604020202020204" pitchFamily="34" charset="0"/>
                      </a:endParaRPr>
                    </a:p>
                  </a:txBody>
                  <a:tcPr/>
                </a:tc>
                <a:tc>
                  <a:txBody>
                    <a:bodyPr/>
                    <a:lstStyle/>
                    <a:p>
                      <a:pPr algn="l" rtl="0"/>
                      <a:r>
                        <a:rPr lang="fr-CH" sz="2400" b="0" i="0" u="none" baseline="0">
                          <a:latin typeface="Arial" panose="020B0604020202020204" pitchFamily="34" charset="0"/>
                          <a:cs typeface="Arial" panose="020B0604020202020204" pitchFamily="34" charset="0"/>
                        </a:rPr>
                        <a:t>Systématique</a:t>
                      </a:r>
                      <a:endParaRPr lang="fr-CH" sz="2400" dirty="0">
                        <a:latin typeface="Arial" panose="020B0604020202020204" pitchFamily="34" charset="0"/>
                        <a:cs typeface="Arial" panose="020B0604020202020204" pitchFamily="34" charset="0"/>
                      </a:endParaRPr>
                    </a:p>
                  </a:txBody>
                  <a:tcPr/>
                </a:tc>
              </a:tr>
              <a:tr h="370840">
                <a:tc>
                  <a:txBody>
                    <a:bodyPr/>
                    <a:lstStyle/>
                    <a:p>
                      <a:pPr algn="l" rtl="0"/>
                      <a:r>
                        <a:rPr lang="fr-CH" sz="2400" b="0" i="0" u="none" baseline="0">
                          <a:latin typeface="Arial" panose="020B0604020202020204" pitchFamily="34" charset="0"/>
                          <a:cs typeface="Arial" panose="020B0604020202020204" pitchFamily="34" charset="0"/>
                        </a:rPr>
                        <a:t>Souvent une seule source </a:t>
                      </a:r>
                      <a:endParaRPr lang="fr-CH" sz="2400" dirty="0">
                        <a:latin typeface="Arial" panose="020B0604020202020204" pitchFamily="34" charset="0"/>
                        <a:cs typeface="Arial" panose="020B0604020202020204" pitchFamily="34" charset="0"/>
                      </a:endParaRPr>
                    </a:p>
                  </a:txBody>
                  <a:tcPr/>
                </a:tc>
                <a:tc>
                  <a:txBody>
                    <a:bodyPr/>
                    <a:lstStyle/>
                    <a:p>
                      <a:pPr algn="l" rtl="0"/>
                      <a:r>
                        <a:rPr lang="fr-CH" sz="2400" b="0" i="0" u="none" baseline="0">
                          <a:latin typeface="Arial" panose="020B0604020202020204" pitchFamily="34" charset="0"/>
                          <a:cs typeface="Arial" panose="020B0604020202020204" pitchFamily="34" charset="0"/>
                        </a:rPr>
                        <a:t>Au moins deux sources, dont au moins l'entretien avec le patient si possible </a:t>
                      </a:r>
                      <a:endParaRPr lang="fr-CH" sz="2400" dirty="0">
                        <a:latin typeface="Arial" panose="020B0604020202020204" pitchFamily="34" charset="0"/>
                        <a:cs typeface="Arial" panose="020B0604020202020204" pitchFamily="34" charset="0"/>
                      </a:endParaRPr>
                    </a:p>
                  </a:txBody>
                  <a:tcPr/>
                </a:tc>
              </a:tr>
              <a:tr h="370840">
                <a:tc>
                  <a:txBody>
                    <a:bodyPr/>
                    <a:lstStyle/>
                    <a:p>
                      <a:pPr algn="l" rtl="0"/>
                      <a:r>
                        <a:rPr lang="fr-CH" sz="2400" b="0" i="0" u="none" baseline="0">
                          <a:latin typeface="Arial" panose="020B0604020202020204" pitchFamily="34" charset="0"/>
                          <a:cs typeface="Arial" panose="020B0604020202020204" pitchFamily="34" charset="0"/>
                        </a:rPr>
                        <a:t>Souvent incomplète</a:t>
                      </a:r>
                      <a:endParaRPr lang="fr-CH" sz="2400" dirty="0">
                        <a:latin typeface="Arial" panose="020B0604020202020204" pitchFamily="34" charset="0"/>
                        <a:cs typeface="Arial" panose="020B0604020202020204" pitchFamily="34" charset="0"/>
                      </a:endParaRPr>
                    </a:p>
                  </a:txBody>
                  <a:tcPr/>
                </a:tc>
                <a:tc>
                  <a:txBody>
                    <a:bodyPr/>
                    <a:lstStyle/>
                    <a:p>
                      <a:pPr algn="l" rtl="0"/>
                      <a:r>
                        <a:rPr lang="fr-CH" sz="2400" b="0" i="0" u="none" baseline="0">
                          <a:latin typeface="Arial" panose="020B0604020202020204" pitchFamily="34" charset="0"/>
                          <a:cs typeface="Arial" panose="020B0604020202020204" pitchFamily="34" charset="0"/>
                        </a:rPr>
                        <a:t>Complète et précise</a:t>
                      </a:r>
                      <a:endParaRPr lang="fr-CH" sz="2400" dirty="0">
                        <a:latin typeface="Arial" panose="020B0604020202020204" pitchFamily="34" charset="0"/>
                        <a:cs typeface="Arial" panose="020B0604020202020204" pitchFamily="34" charset="0"/>
                      </a:endParaRPr>
                    </a:p>
                  </a:txBody>
                  <a:tcPr/>
                </a:tc>
              </a:tr>
              <a:tr h="370840">
                <a:tc>
                  <a:txBody>
                    <a:bodyPr/>
                    <a:lstStyle/>
                    <a:p>
                      <a:pPr algn="l" rtl="0"/>
                      <a:r>
                        <a:rPr lang="fr-CH" sz="2400" b="0" i="0" u="none" baseline="0">
                          <a:latin typeface="Arial" panose="020B0604020202020204" pitchFamily="34" charset="0"/>
                          <a:cs typeface="Arial" panose="020B0604020202020204" pitchFamily="34" charset="0"/>
                        </a:rPr>
                        <a:t>Souvent, coexistence de deux systèmes parallèles et responsabilités non définies</a:t>
                      </a:r>
                      <a:endParaRPr lang="fr-CH" sz="2400" dirty="0">
                        <a:latin typeface="Arial" panose="020B0604020202020204" pitchFamily="34" charset="0"/>
                        <a:cs typeface="Arial" panose="020B0604020202020204" pitchFamily="34" charset="0"/>
                      </a:endParaRPr>
                    </a:p>
                  </a:txBody>
                  <a:tcPr/>
                </a:tc>
                <a:tc>
                  <a:txBody>
                    <a:bodyPr/>
                    <a:lstStyle/>
                    <a:p>
                      <a:pPr algn="l" rtl="0"/>
                      <a:r>
                        <a:rPr lang="fr-CH" sz="2400" b="0" i="0" u="none" baseline="0" dirty="0">
                          <a:latin typeface="Arial" panose="020B0604020202020204" pitchFamily="34" charset="0"/>
                          <a:cs typeface="Arial" panose="020B0604020202020204" pitchFamily="34" charset="0"/>
                        </a:rPr>
                        <a:t>Regroupement de toutes les informations sur la médication, avec des responsabilités clairement définies</a:t>
                      </a:r>
                      <a:endParaRPr lang="fr-CH"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128405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latin typeface="Arial" panose="020B0604020202020204" pitchFamily="34" charset="0"/>
                <a:cs typeface="Arial" panose="020B0604020202020204" pitchFamily="34" charset="0"/>
              </a:rPr>
              <a:t>Meilleure anamnèse </a:t>
            </a:r>
            <a:endParaRPr lang="fr-CH" dirty="0" smtClean="0">
              <a:latin typeface="Arial" panose="020B0604020202020204" pitchFamily="34" charset="0"/>
              <a:cs typeface="Arial" panose="020B0604020202020204" pitchFamily="34" charset="0"/>
            </a:endParaRPr>
          </a:p>
          <a:p>
            <a:r>
              <a:rPr lang="fr-CH" dirty="0" smtClean="0">
                <a:latin typeface="Arial" panose="020B0604020202020204" pitchFamily="34" charset="0"/>
                <a:cs typeface="Arial" panose="020B0604020202020204" pitchFamily="34" charset="0"/>
              </a:rPr>
              <a:t>médicamenteuse possible</a:t>
            </a:r>
            <a:endParaRPr lang="fr-CH" dirty="0">
              <a:latin typeface="Arial" panose="020B0604020202020204" pitchFamily="34" charset="0"/>
              <a:cs typeface="Arial" panose="020B0604020202020204" pitchFamily="34" charset="0"/>
            </a:endParaRP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21</a:t>
            </a:fld>
            <a:endParaRPr lang="de-CH"/>
          </a:p>
        </p:txBody>
      </p:sp>
      <p:sp>
        <p:nvSpPr>
          <p:cNvPr id="7" name="Inhaltsplatzhalter 3"/>
          <p:cNvSpPr>
            <a:spLocks noGrp="1"/>
          </p:cNvSpPr>
          <p:nvPr>
            <p:ph sz="quarter" idx="11"/>
          </p:nvPr>
        </p:nvSpPr>
        <p:spPr>
          <a:xfrm>
            <a:off x="366713" y="908720"/>
            <a:ext cx="8418512" cy="5220618"/>
          </a:xfrm>
        </p:spPr>
        <p:txBody>
          <a:bodyPr>
            <a:normAutofit/>
          </a:bodyPr>
          <a:lstStyle/>
          <a:p>
            <a:pPr marL="0" indent="0" algn="l" rtl="0">
              <a:spcAft>
                <a:spcPts val="1800"/>
              </a:spcAft>
              <a:buNone/>
            </a:pPr>
            <a:r>
              <a:rPr lang="fr-CH" sz="2400" i="0" u="none" baseline="0" dirty="0">
                <a:solidFill>
                  <a:schemeClr val="tx2"/>
                </a:solidFill>
                <a:latin typeface="Arial" panose="020B0604020202020204" pitchFamily="34" charset="0"/>
                <a:cs typeface="Arial" panose="020B0604020202020204" pitchFamily="34" charset="0"/>
              </a:rPr>
              <a:t>Meilleure anamnèse médicamenteuse possible</a:t>
            </a:r>
          </a:p>
          <a:p>
            <a:pPr marL="0" indent="0" algn="l" rtl="0">
              <a:spcAft>
                <a:spcPts val="1800"/>
              </a:spcAft>
              <a:buNone/>
            </a:pPr>
            <a:r>
              <a:rPr lang="fr-CH" sz="2400" b="0" i="0" u="none" baseline="0" dirty="0">
                <a:latin typeface="Arial" panose="020B0604020202020204" pitchFamily="34" charset="0"/>
                <a:cs typeface="Arial" panose="020B0604020202020204" pitchFamily="34" charset="0"/>
              </a:rPr>
              <a:t>La meilleure anamnèse médicamenteuse possible est </a:t>
            </a:r>
            <a:r>
              <a:rPr lang="fr-CH" sz="2400" b="1" i="0" u="none" baseline="0" dirty="0">
                <a:latin typeface="Arial" panose="020B0604020202020204" pitchFamily="34" charset="0"/>
                <a:cs typeface="Arial" panose="020B0604020202020204" pitchFamily="34" charset="0"/>
              </a:rPr>
              <a:t>fondamentale </a:t>
            </a:r>
            <a:r>
              <a:rPr lang="fr-CH" sz="2400" b="0" i="0" u="none" baseline="0" dirty="0">
                <a:latin typeface="Arial" panose="020B0604020202020204" pitchFamily="34" charset="0"/>
                <a:cs typeface="Arial" panose="020B0604020202020204" pitchFamily="34" charset="0"/>
              </a:rPr>
              <a:t>pour : </a:t>
            </a:r>
          </a:p>
          <a:p>
            <a:pPr algn="l" rtl="0">
              <a:spcAft>
                <a:spcPts val="600"/>
              </a:spcAft>
            </a:pPr>
            <a:r>
              <a:rPr lang="fr-CH" sz="2400" b="0" i="0" u="none" baseline="0" dirty="0">
                <a:latin typeface="Arial" panose="020B0604020202020204" pitchFamily="34" charset="0"/>
                <a:cs typeface="Arial" panose="020B0604020202020204" pitchFamily="34" charset="0"/>
              </a:rPr>
              <a:t>L'établissement d'une </a:t>
            </a:r>
            <a:r>
              <a:rPr lang="fr-CH" sz="2400" b="1" i="0" u="none" baseline="0" dirty="0">
                <a:latin typeface="Arial" panose="020B0604020202020204" pitchFamily="34" charset="0"/>
                <a:cs typeface="Arial" panose="020B0604020202020204" pitchFamily="34" charset="0"/>
              </a:rPr>
              <a:t>prescription d’entrée </a:t>
            </a:r>
            <a:r>
              <a:rPr lang="fr-CH" sz="2400" b="0" i="0" u="none" baseline="0" dirty="0">
                <a:latin typeface="Arial" panose="020B0604020202020204" pitchFamily="34" charset="0"/>
                <a:cs typeface="Arial" panose="020B0604020202020204" pitchFamily="34" charset="0"/>
              </a:rPr>
              <a:t>correcte </a:t>
            </a:r>
            <a:endParaRPr lang="fr-CH" sz="2400" b="0" dirty="0" smtClean="0">
              <a:latin typeface="Arial" panose="020B0604020202020204" pitchFamily="34" charset="0"/>
              <a:cs typeface="Arial" panose="020B0604020202020204" pitchFamily="34" charset="0"/>
            </a:endParaRPr>
          </a:p>
          <a:p>
            <a:pPr algn="l" rtl="0"/>
            <a:r>
              <a:rPr lang="fr-CH" sz="2400" b="0" i="0" u="none" baseline="0" dirty="0">
                <a:latin typeface="Arial" panose="020B0604020202020204" pitchFamily="34" charset="0"/>
                <a:cs typeface="Arial" panose="020B0604020202020204" pitchFamily="34" charset="0"/>
              </a:rPr>
              <a:t>La </a:t>
            </a:r>
            <a:r>
              <a:rPr lang="fr-CH" sz="2400" b="1" i="0" u="none" baseline="0" dirty="0">
                <a:latin typeface="Arial" panose="020B0604020202020204" pitchFamily="34" charset="0"/>
                <a:cs typeface="Arial" panose="020B0604020202020204" pitchFamily="34" charset="0"/>
              </a:rPr>
              <a:t>vérification efficace de la médication </a:t>
            </a:r>
            <a:r>
              <a:rPr lang="fr-CH" sz="2400" b="0" i="0" u="none" baseline="0" dirty="0">
                <a:latin typeface="Arial" panose="020B0604020202020204" pitchFamily="34" charset="0"/>
                <a:cs typeface="Arial" panose="020B0604020202020204" pitchFamily="34" charset="0"/>
              </a:rPr>
              <a:t>aux interfaces de soins suivantes </a:t>
            </a:r>
            <a:endParaRPr lang="fr-CH" sz="2400" b="0" dirty="0" smtClean="0">
              <a:latin typeface="Arial" panose="020B0604020202020204" pitchFamily="34" charset="0"/>
              <a:cs typeface="Arial" panose="020B0604020202020204" pitchFamily="34" charset="0"/>
            </a:endParaRPr>
          </a:p>
          <a:p>
            <a:endParaRPr lang="fr-CH" b="0" dirty="0">
              <a:latin typeface="Arial" panose="020B0604020202020204" pitchFamily="34" charset="0"/>
              <a:cs typeface="Arial" panose="020B0604020202020204" pitchFamily="34" charset="0"/>
            </a:endParaRPr>
          </a:p>
          <a:p>
            <a:endParaRPr lang="fr-CH" b="0" dirty="0" smtClean="0"/>
          </a:p>
          <a:p>
            <a:endParaRPr lang="fr-CH" dirty="0"/>
          </a:p>
        </p:txBody>
      </p:sp>
    </p:spTree>
    <p:extLst>
      <p:ext uri="{BB962C8B-B14F-4D97-AF65-F5344CB8AC3E}">
        <p14:creationId xmlns:p14="http://schemas.microsoft.com/office/powerpoint/2010/main" val="28149563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22</a:t>
            </a:fld>
            <a:endParaRPr lang="de-CH" dirty="0">
              <a:latin typeface="Arial" panose="020B0604020202020204" pitchFamily="34" charset="0"/>
              <a:cs typeface="Arial" panose="020B0604020202020204" pitchFamily="34" charset="0"/>
            </a:endParaRPr>
          </a:p>
        </p:txBody>
      </p:sp>
      <p:pic>
        <p:nvPicPr>
          <p:cNvPr id="11" name="Bild 8" descr="A_f-2-1-01.png"/>
          <p:cNvPicPr>
            <a:picLocks noChangeAspect="1"/>
          </p:cNvPicPr>
          <p:nvPr/>
        </p:nvPicPr>
        <p:blipFill>
          <a:blip r:embed="rId3" cstate="print"/>
          <a:srcRect b="40656"/>
          <a:stretch>
            <a:fillRect/>
          </a:stretch>
        </p:blipFill>
        <p:spPr>
          <a:xfrm>
            <a:off x="0" y="0"/>
            <a:ext cx="9144000" cy="4069837"/>
          </a:xfrm>
          <a:prstGeom prst="rect">
            <a:avLst/>
          </a:prstGeom>
        </p:spPr>
      </p:pic>
      <p:pic>
        <p:nvPicPr>
          <p:cNvPr id="12" name="Bild 9" descr="A_f-2-2-01.png"/>
          <p:cNvPicPr>
            <a:picLocks noChangeAspect="1"/>
          </p:cNvPicPr>
          <p:nvPr/>
        </p:nvPicPr>
        <p:blipFill>
          <a:blip r:embed="rId4" cstate="print"/>
          <a:srcRect l="16424" t="32308" r="47586" b="45657"/>
          <a:stretch>
            <a:fillRect/>
          </a:stretch>
        </p:blipFill>
        <p:spPr>
          <a:xfrm>
            <a:off x="1501790" y="2215697"/>
            <a:ext cx="3290959" cy="1511124"/>
          </a:xfrm>
          <a:prstGeom prst="rect">
            <a:avLst/>
          </a:prstGeom>
        </p:spPr>
      </p:pic>
      <p:pic>
        <p:nvPicPr>
          <p:cNvPr id="13" name="Bild 10" descr="A_f-2-3-01.png"/>
          <p:cNvPicPr>
            <a:picLocks noChangeAspect="1"/>
          </p:cNvPicPr>
          <p:nvPr/>
        </p:nvPicPr>
        <p:blipFill>
          <a:blip r:embed="rId5" cstate="print"/>
          <a:srcRect l="45723" t="35147" r="39475" b="47279"/>
          <a:stretch>
            <a:fillRect/>
          </a:stretch>
        </p:blipFill>
        <p:spPr>
          <a:xfrm>
            <a:off x="4180909" y="2410382"/>
            <a:ext cx="1353465" cy="1205191"/>
          </a:xfrm>
          <a:prstGeom prst="rect">
            <a:avLst/>
          </a:prstGeom>
        </p:spPr>
      </p:pic>
      <p:pic>
        <p:nvPicPr>
          <p:cNvPr id="14" name="Bild 11" descr="A_f-2-4-01.png"/>
          <p:cNvPicPr>
            <a:picLocks noChangeAspect="1"/>
          </p:cNvPicPr>
          <p:nvPr/>
        </p:nvPicPr>
        <p:blipFill>
          <a:blip r:embed="rId6" cstate="print"/>
          <a:srcRect l="59105" t="32308" r="4515" b="45657"/>
          <a:stretch>
            <a:fillRect/>
          </a:stretch>
        </p:blipFill>
        <p:spPr>
          <a:xfrm>
            <a:off x="5404590" y="2215697"/>
            <a:ext cx="3326531" cy="1511124"/>
          </a:xfrm>
          <a:prstGeom prst="rect">
            <a:avLst/>
          </a:prstGeom>
        </p:spPr>
      </p:pic>
      <p:pic>
        <p:nvPicPr>
          <p:cNvPr id="16" name="Bild 2" descr="copyright-f.png"/>
          <p:cNvPicPr>
            <a:picLocks noChangeAspect="1"/>
          </p:cNvPicPr>
          <p:nvPr/>
        </p:nvPicPr>
        <p:blipFill>
          <a:blip r:embed="rId7" cstate="print"/>
          <a:stretch>
            <a:fillRect/>
          </a:stretch>
        </p:blipFill>
        <p:spPr>
          <a:xfrm>
            <a:off x="7367688" y="3960109"/>
            <a:ext cx="1365504" cy="109728"/>
          </a:xfrm>
          <a:prstGeom prst="rect">
            <a:avLst/>
          </a:prstGeom>
        </p:spPr>
      </p:pic>
    </p:spTree>
    <p:extLst>
      <p:ext uri="{BB962C8B-B14F-4D97-AF65-F5344CB8AC3E}">
        <p14:creationId xmlns:p14="http://schemas.microsoft.com/office/powerpoint/2010/main" val="389586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23</a:t>
            </a:fld>
            <a:endParaRPr lang="de-CH" dirty="0">
              <a:latin typeface="Arial" panose="020B0604020202020204" pitchFamily="34" charset="0"/>
              <a:cs typeface="Arial" panose="020B0604020202020204" pitchFamily="34" charset="0"/>
            </a:endParaRPr>
          </a:p>
        </p:txBody>
      </p:sp>
      <p:pic>
        <p:nvPicPr>
          <p:cNvPr id="9" name="Bild 8" descr="A_f-3-1-01.png"/>
          <p:cNvPicPr>
            <a:picLocks noChangeAspect="1"/>
          </p:cNvPicPr>
          <p:nvPr/>
        </p:nvPicPr>
        <p:blipFill>
          <a:blip r:embed="rId3" cstate="print"/>
          <a:srcRect b="36330"/>
          <a:stretch>
            <a:fillRect/>
          </a:stretch>
        </p:blipFill>
        <p:spPr>
          <a:xfrm>
            <a:off x="0" y="0"/>
            <a:ext cx="9144000" cy="4366499"/>
          </a:xfrm>
          <a:prstGeom prst="rect">
            <a:avLst/>
          </a:prstGeom>
        </p:spPr>
      </p:pic>
      <p:pic>
        <p:nvPicPr>
          <p:cNvPr id="10" name="Bild 9" descr="A_f-3-2-01.png"/>
          <p:cNvPicPr>
            <a:picLocks noChangeAspect="1"/>
          </p:cNvPicPr>
          <p:nvPr/>
        </p:nvPicPr>
        <p:blipFill>
          <a:blip r:embed="rId4" cstate="print"/>
          <a:srcRect l="16525" t="32443" r="51742" b="43495"/>
          <a:stretch>
            <a:fillRect/>
          </a:stretch>
        </p:blipFill>
        <p:spPr>
          <a:xfrm>
            <a:off x="1511060" y="2224968"/>
            <a:ext cx="2901607" cy="1650184"/>
          </a:xfrm>
          <a:prstGeom prst="rect">
            <a:avLst/>
          </a:prstGeom>
        </p:spPr>
      </p:pic>
      <p:pic>
        <p:nvPicPr>
          <p:cNvPr id="15" name="Bild 10" descr="A_f-3-3-01.png"/>
          <p:cNvPicPr>
            <a:picLocks noChangeAspect="1"/>
          </p:cNvPicPr>
          <p:nvPr/>
        </p:nvPicPr>
        <p:blipFill>
          <a:blip r:embed="rId5" cstate="print"/>
          <a:srcRect l="41262" t="35012" r="42415" b="46874"/>
          <a:stretch>
            <a:fillRect/>
          </a:stretch>
        </p:blipFill>
        <p:spPr>
          <a:xfrm>
            <a:off x="3773015" y="2401111"/>
            <a:ext cx="1492520" cy="1242274"/>
          </a:xfrm>
          <a:prstGeom prst="rect">
            <a:avLst/>
          </a:prstGeom>
        </p:spPr>
      </p:pic>
      <p:pic>
        <p:nvPicPr>
          <p:cNvPr id="17" name="Bild 11" descr="A_f-3-4-01.png"/>
          <p:cNvPicPr>
            <a:picLocks noChangeAspect="1"/>
          </p:cNvPicPr>
          <p:nvPr/>
        </p:nvPicPr>
        <p:blipFill>
          <a:blip r:embed="rId6" cstate="print"/>
          <a:srcRect l="51502" t="32443" r="4515" b="40385"/>
          <a:stretch>
            <a:fillRect/>
          </a:stretch>
        </p:blipFill>
        <p:spPr>
          <a:xfrm>
            <a:off x="4709316" y="2224968"/>
            <a:ext cx="4021805" cy="1863411"/>
          </a:xfrm>
          <a:prstGeom prst="rect">
            <a:avLst/>
          </a:prstGeom>
        </p:spPr>
      </p:pic>
      <p:pic>
        <p:nvPicPr>
          <p:cNvPr id="18" name="Bild 2" descr="copyright-f.png"/>
          <p:cNvPicPr>
            <a:picLocks noChangeAspect="1"/>
          </p:cNvPicPr>
          <p:nvPr/>
        </p:nvPicPr>
        <p:blipFill>
          <a:blip r:embed="rId7" cstate="print"/>
          <a:stretch>
            <a:fillRect/>
          </a:stretch>
        </p:blipFill>
        <p:spPr>
          <a:xfrm>
            <a:off x="7365617" y="4256771"/>
            <a:ext cx="1365504" cy="109728"/>
          </a:xfrm>
          <a:prstGeom prst="rect">
            <a:avLst/>
          </a:prstGeom>
        </p:spPr>
      </p:pic>
    </p:spTree>
    <p:extLst>
      <p:ext uri="{BB962C8B-B14F-4D97-AF65-F5344CB8AC3E}">
        <p14:creationId xmlns:p14="http://schemas.microsoft.com/office/powerpoint/2010/main" val="3012555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Exemple de cas en Suisse</a:t>
            </a: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24</a:t>
            </a:fld>
            <a:endParaRPr lang="de-CH"/>
          </a:p>
        </p:txBody>
      </p:sp>
      <p:sp>
        <p:nvSpPr>
          <p:cNvPr id="7" name="Inhaltsplatzhalter 4"/>
          <p:cNvSpPr>
            <a:spLocks noGrp="1"/>
          </p:cNvSpPr>
          <p:nvPr>
            <p:ph sz="quarter" idx="11"/>
          </p:nvPr>
        </p:nvSpPr>
        <p:spPr>
          <a:xfrm>
            <a:off x="366713" y="1013495"/>
            <a:ext cx="8418512" cy="5220618"/>
          </a:xfrm>
          <a:solidFill>
            <a:schemeClr val="accent6">
              <a:lumMod val="20000"/>
              <a:lumOff val="80000"/>
            </a:schemeClr>
          </a:solidFill>
        </p:spPr>
        <p:txBody>
          <a:bodyPr>
            <a:normAutofit/>
          </a:bodyPr>
          <a:lstStyle/>
          <a:p>
            <a:pPr algn="l" rtl="0">
              <a:lnSpc>
                <a:spcPct val="120000"/>
              </a:lnSpc>
            </a:pPr>
            <a:r>
              <a:rPr lang="fr-CH" sz="2000" b="0" i="0" u="none" baseline="0" dirty="0"/>
              <a:t>Un patient diabétique de 65 ans arrive dans le service de médecine, on suspecte une pneumonie basale droite.</a:t>
            </a:r>
          </a:p>
          <a:p>
            <a:pPr algn="l" rtl="0">
              <a:lnSpc>
                <a:spcPct val="120000"/>
              </a:lnSpc>
            </a:pPr>
            <a:endParaRPr lang="fr-CH" sz="1200" b="0" dirty="0" smtClean="0"/>
          </a:p>
          <a:p>
            <a:pPr algn="l" rtl="0">
              <a:lnSpc>
                <a:spcPct val="120000"/>
              </a:lnSpc>
            </a:pPr>
            <a:r>
              <a:rPr lang="fr-CH" sz="2000" b="0" i="0" u="none" baseline="0" dirty="0"/>
              <a:t>Le patient, qui a </a:t>
            </a:r>
            <a:r>
              <a:rPr lang="fr-CH" sz="2000" b="0" i="0" u="none" baseline="0" dirty="0" smtClean="0"/>
              <a:t>subi </a:t>
            </a:r>
            <a:r>
              <a:rPr lang="fr-CH" sz="2000" b="0" i="0" u="none" baseline="0" dirty="0"/>
              <a:t>une greffe </a:t>
            </a:r>
            <a:r>
              <a:rPr lang="fr-CH" sz="2000" b="0" i="0" u="none" baseline="0" dirty="0" smtClean="0"/>
              <a:t>rénale un </a:t>
            </a:r>
            <a:r>
              <a:rPr lang="fr-CH" sz="2000" b="0" i="0" u="none" baseline="0" dirty="0"/>
              <a:t>an auparavant, prend des immunosuppresseurs pour prévenir le rejet (</a:t>
            </a:r>
            <a:r>
              <a:rPr lang="fr-CH" sz="2000" b="0" i="0" u="none" baseline="0" dirty="0" err="1" smtClean="0"/>
              <a:t>Prograf</a:t>
            </a:r>
            <a:r>
              <a:rPr lang="fr-CH" sz="2000" b="0" i="0" u="none" baseline="0" dirty="0" smtClean="0"/>
              <a:t>® </a:t>
            </a:r>
            <a:r>
              <a:rPr lang="fr-CH" sz="2000" b="0" i="0" u="none" baseline="0" dirty="0"/>
              <a:t>et </a:t>
            </a:r>
            <a:r>
              <a:rPr lang="fr-CH" sz="2000" b="0" i="0" u="none" baseline="0" dirty="0" err="1" smtClean="0"/>
              <a:t>Cellcept</a:t>
            </a:r>
            <a:r>
              <a:rPr lang="fr-CH" sz="2000" b="0" i="0" u="none" baseline="0" dirty="0" smtClean="0"/>
              <a:t>®).</a:t>
            </a:r>
            <a:endParaRPr lang="fr-CH" sz="2000" b="0" i="0" u="none" baseline="0" dirty="0"/>
          </a:p>
          <a:p>
            <a:pPr algn="l" rtl="0">
              <a:lnSpc>
                <a:spcPct val="120000"/>
              </a:lnSpc>
            </a:pPr>
            <a:endParaRPr lang="fr-CH" sz="1200" b="0" dirty="0" smtClean="0"/>
          </a:p>
          <a:p>
            <a:pPr algn="l" rtl="0">
              <a:lnSpc>
                <a:spcPct val="120000"/>
              </a:lnSpc>
            </a:pPr>
            <a:r>
              <a:rPr lang="fr-CH" sz="2000" b="0" i="0" u="none" baseline="0" dirty="0"/>
              <a:t>Lors de l'anamnèse médicamenteuse dans le cadre de «</a:t>
            </a:r>
            <a:r>
              <a:rPr lang="fr-CH" sz="2000" b="0" i="0" u="none" baseline="0" dirty="0" err="1"/>
              <a:t>progress</a:t>
            </a:r>
            <a:r>
              <a:rPr lang="fr-CH" sz="2000" b="0" i="0" u="none" baseline="0" dirty="0"/>
              <a:t> !», le patient indique qu'il consomme depuis 5 jours une tisane censée abaisser la glycémie…</a:t>
            </a:r>
          </a:p>
          <a:p>
            <a:pPr algn="l" rtl="0">
              <a:lnSpc>
                <a:spcPct val="120000"/>
              </a:lnSpc>
            </a:pPr>
            <a:endParaRPr lang="fr-CH" sz="1300" b="0" dirty="0" smtClean="0"/>
          </a:p>
          <a:p>
            <a:pPr algn="l" rtl="0">
              <a:lnSpc>
                <a:spcPct val="120000"/>
              </a:lnSpc>
            </a:pPr>
            <a:endParaRPr lang="fr-CH" sz="1300" b="0" dirty="0" smtClean="0"/>
          </a:p>
          <a:p>
            <a:pPr>
              <a:buNone/>
            </a:pPr>
            <a:endParaRPr lang="fr-CH" dirty="0"/>
          </a:p>
        </p:txBody>
      </p:sp>
    </p:spTree>
    <p:extLst>
      <p:ext uri="{BB962C8B-B14F-4D97-AF65-F5344CB8AC3E}">
        <p14:creationId xmlns:p14="http://schemas.microsoft.com/office/powerpoint/2010/main" val="3524515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Exemple de cas en Suisse</a:t>
            </a: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25</a:t>
            </a:fld>
            <a:endParaRPr lang="de-CH"/>
          </a:p>
        </p:txBody>
      </p:sp>
      <p:pic>
        <p:nvPicPr>
          <p:cNvPr id="7" name="Immagine 7"/>
          <p:cNvPicPr>
            <a:picLocks noChangeAspect="1"/>
          </p:cNvPicPr>
          <p:nvPr/>
        </p:nvPicPr>
        <p:blipFill>
          <a:blip r:embed="rId2" cstate="print">
            <a:extLst>
              <a:ext uri="{28A0092B-C50C-407E-A947-70E740481C1C}">
                <a14:useLocalDpi xmlns:a14="http://schemas.microsoft.com/office/drawing/2010/main" val="0"/>
              </a:ext>
            </a:extLst>
          </a:blip>
          <a:srcRect l="5812" t="13237" r="10725" b="9491"/>
          <a:stretch>
            <a:fillRect/>
          </a:stretch>
        </p:blipFill>
        <p:spPr bwMode="auto">
          <a:xfrm>
            <a:off x="968430" y="1542256"/>
            <a:ext cx="2879725"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uppo 15"/>
          <p:cNvGrpSpPr>
            <a:grpSpLocks/>
          </p:cNvGrpSpPr>
          <p:nvPr/>
        </p:nvGrpSpPr>
        <p:grpSpPr bwMode="auto">
          <a:xfrm>
            <a:off x="4058054" y="1660524"/>
            <a:ext cx="4752975" cy="595313"/>
            <a:chOff x="4050243" y="2195147"/>
            <a:chExt cx="4752528" cy="595619"/>
          </a:xfrm>
        </p:grpSpPr>
        <p:pic>
          <p:nvPicPr>
            <p:cNvPr id="9" name="Immagine 8"/>
            <p:cNvPicPr>
              <a:picLocks noChangeAspect="1"/>
            </p:cNvPicPr>
            <p:nvPr/>
          </p:nvPicPr>
          <p:blipFill>
            <a:blip r:embed="rId3" cstate="print">
              <a:extLst>
                <a:ext uri="{28A0092B-C50C-407E-A947-70E740481C1C}">
                  <a14:useLocalDpi xmlns:a14="http://schemas.microsoft.com/office/drawing/2010/main" val="0"/>
                </a:ext>
              </a:extLst>
            </a:blip>
            <a:srcRect l="8698" t="42706" r="17654" b="44986"/>
            <a:stretch>
              <a:fillRect/>
            </a:stretch>
          </p:blipFill>
          <p:spPr bwMode="auto">
            <a:xfrm>
              <a:off x="4050243" y="2195147"/>
              <a:ext cx="4752528" cy="595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Connettore 1 10"/>
            <p:cNvCxnSpPr>
              <a:cxnSpLocks noChangeShapeType="1"/>
            </p:cNvCxnSpPr>
            <p:nvPr/>
          </p:nvCxnSpPr>
          <p:spPr bwMode="auto">
            <a:xfrm>
              <a:off x="6359838" y="2611286"/>
              <a:ext cx="130797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11" name="CasellaDiTesto 2"/>
          <p:cNvSpPr txBox="1">
            <a:spLocks noChangeArrowheads="1"/>
          </p:cNvSpPr>
          <p:nvPr/>
        </p:nvSpPr>
        <p:spPr bwMode="auto">
          <a:xfrm>
            <a:off x="4058054" y="2615351"/>
            <a:ext cx="4752975" cy="2529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ea typeface="ＭＳ Ｐゴシック" pitchFamily="34" charset="-128"/>
              </a:defRPr>
            </a:lvl1pPr>
            <a:lvl2pPr>
              <a:defRPr sz="2000">
                <a:solidFill>
                  <a:schemeClr val="tx1"/>
                </a:solidFill>
                <a:latin typeface="Arial" charset="0"/>
                <a:ea typeface="ＭＳ Ｐゴシック" pitchFamily="34" charset="-128"/>
              </a:defRPr>
            </a:lvl2pPr>
            <a:lvl3pPr>
              <a:defRPr sz="2000">
                <a:solidFill>
                  <a:schemeClr val="tx1"/>
                </a:solidFill>
                <a:latin typeface="Arial" charset="0"/>
                <a:ea typeface="ＭＳ Ｐゴシック" pitchFamily="34" charset="-128"/>
              </a:defRPr>
            </a:lvl3pPr>
            <a:lvl4pPr>
              <a:defRPr sz="2000">
                <a:solidFill>
                  <a:schemeClr val="tx1"/>
                </a:solidFill>
                <a:latin typeface="Arial" charset="0"/>
                <a:ea typeface="ＭＳ Ｐゴシック" pitchFamily="34" charset="-128"/>
              </a:defRPr>
            </a:lvl4pPr>
            <a:lvl5pPr>
              <a:defRPr sz="2000">
                <a:solidFill>
                  <a:schemeClr val="tx1"/>
                </a:solidFill>
                <a:latin typeface="Arial" charset="0"/>
                <a:ea typeface="ＭＳ Ｐゴシック" pitchFamily="34" charset="-128"/>
              </a:defRPr>
            </a:lvl5pPr>
            <a:lvl6pPr eaLnBrk="0" hangingPunct="0">
              <a:defRPr sz="2000">
                <a:solidFill>
                  <a:schemeClr val="tx1"/>
                </a:solidFill>
                <a:latin typeface="Arial" charset="0"/>
                <a:ea typeface="ＭＳ Ｐゴシック" pitchFamily="34" charset="-128"/>
              </a:defRPr>
            </a:lvl6pPr>
            <a:lvl7pPr eaLnBrk="0" hangingPunct="0">
              <a:defRPr sz="2000">
                <a:solidFill>
                  <a:schemeClr val="tx1"/>
                </a:solidFill>
                <a:latin typeface="Arial" charset="0"/>
                <a:ea typeface="ＭＳ Ｐゴシック" pitchFamily="34" charset="-128"/>
              </a:defRPr>
            </a:lvl7pPr>
            <a:lvl8pPr eaLnBrk="0" hangingPunct="0">
              <a:defRPr sz="2000">
                <a:solidFill>
                  <a:schemeClr val="tx1"/>
                </a:solidFill>
                <a:latin typeface="Arial" charset="0"/>
                <a:ea typeface="ＭＳ Ｐゴシック" pitchFamily="34" charset="-128"/>
              </a:defRPr>
            </a:lvl8pPr>
            <a:lvl9pPr eaLnBrk="0" hangingPunct="0">
              <a:defRPr sz="2000">
                <a:solidFill>
                  <a:schemeClr val="tx1"/>
                </a:solidFill>
                <a:latin typeface="Arial" charset="0"/>
                <a:ea typeface="ＭＳ Ｐゴシック" pitchFamily="34" charset="-128"/>
              </a:defRPr>
            </a:lvl9pPr>
          </a:lstStyle>
          <a:p>
            <a:pPr>
              <a:lnSpc>
                <a:spcPct val="120000"/>
              </a:lnSpc>
              <a:spcBef>
                <a:spcPct val="20000"/>
              </a:spcBef>
              <a:buClr>
                <a:srgbClr val="006061"/>
              </a:buClr>
              <a:buSzPct val="110000"/>
            </a:pPr>
            <a:r>
              <a:rPr lang="fr-CH" sz="2200" b="1" dirty="0">
                <a:solidFill>
                  <a:schemeClr val="tx2"/>
                </a:solidFill>
                <a:latin typeface="+mn-lt"/>
                <a:ea typeface="+mn-ea"/>
              </a:rPr>
              <a:t>Extrait de </a:t>
            </a:r>
            <a:r>
              <a:rPr lang="fr-CH" sz="2200" b="1" dirty="0" smtClean="0">
                <a:solidFill>
                  <a:schemeClr val="tx2"/>
                </a:solidFill>
                <a:latin typeface="+mn-lt"/>
                <a:ea typeface="+mn-ea"/>
              </a:rPr>
              <a:t>millepertuis</a:t>
            </a:r>
            <a:endParaRPr lang="fr-CH" sz="2200" b="1" dirty="0">
              <a:solidFill>
                <a:schemeClr val="tx2"/>
              </a:solidFill>
              <a:latin typeface="+mn-lt"/>
              <a:ea typeface="+mn-ea"/>
            </a:endParaRPr>
          </a:p>
          <a:p>
            <a:pPr marL="342900" indent="-342900">
              <a:lnSpc>
                <a:spcPct val="120000"/>
              </a:lnSpc>
              <a:spcBef>
                <a:spcPct val="20000"/>
              </a:spcBef>
              <a:buClr>
                <a:srgbClr val="006061"/>
              </a:buClr>
              <a:buSzPct val="110000"/>
              <a:buFont typeface="Wingdings" panose="05000000000000000000" pitchFamily="2" charset="2"/>
              <a:buChar char="§"/>
            </a:pPr>
            <a:r>
              <a:rPr lang="fr-CH" dirty="0" smtClean="0">
                <a:latin typeface="+mn-lt"/>
                <a:ea typeface="+mn-ea"/>
                <a:sym typeface="Wingdings" pitchFamily="2" charset="2"/>
              </a:rPr>
              <a:t>puissant </a:t>
            </a:r>
            <a:r>
              <a:rPr lang="fr-CH" dirty="0">
                <a:latin typeface="+mn-lt"/>
                <a:ea typeface="+mn-ea"/>
                <a:sym typeface="Wingdings" pitchFamily="2" charset="2"/>
              </a:rPr>
              <a:t>inducteur du cytochrome CYP3A4 </a:t>
            </a:r>
          </a:p>
          <a:p>
            <a:pPr marL="342900" indent="-342900">
              <a:lnSpc>
                <a:spcPct val="120000"/>
              </a:lnSpc>
              <a:spcBef>
                <a:spcPct val="20000"/>
              </a:spcBef>
              <a:buClr>
                <a:srgbClr val="006061"/>
              </a:buClr>
              <a:buSzPct val="110000"/>
              <a:buFont typeface="Wingdings" panose="05000000000000000000" pitchFamily="2" charset="2"/>
              <a:buChar char="§"/>
            </a:pPr>
            <a:r>
              <a:rPr lang="fr-CH" dirty="0" smtClean="0">
                <a:latin typeface="+mn-lt"/>
                <a:ea typeface="+mn-ea"/>
                <a:sym typeface="Wingdings" pitchFamily="2" charset="2"/>
              </a:rPr>
              <a:t>peut </a:t>
            </a:r>
            <a:r>
              <a:rPr lang="fr-CH" dirty="0">
                <a:latin typeface="+mn-lt"/>
                <a:ea typeface="+mn-ea"/>
                <a:sym typeface="Wingdings" pitchFamily="2" charset="2"/>
              </a:rPr>
              <a:t>réduire le taux de </a:t>
            </a:r>
            <a:r>
              <a:rPr lang="fr-CH" dirty="0" err="1">
                <a:latin typeface="+mn-lt"/>
                <a:ea typeface="+mn-ea"/>
                <a:sym typeface="Wingdings" pitchFamily="2" charset="2"/>
              </a:rPr>
              <a:t>Tacrolimus</a:t>
            </a:r>
            <a:r>
              <a:rPr lang="fr-CH" dirty="0">
                <a:latin typeface="+mn-lt"/>
                <a:ea typeface="+mn-ea"/>
                <a:sym typeface="Wingdings" pitchFamily="2" charset="2"/>
              </a:rPr>
              <a:t> dans le sang </a:t>
            </a:r>
          </a:p>
          <a:p>
            <a:pPr marL="269875" indent="-269875">
              <a:lnSpc>
                <a:spcPct val="120000"/>
              </a:lnSpc>
              <a:spcBef>
                <a:spcPct val="20000"/>
              </a:spcBef>
              <a:buClr>
                <a:srgbClr val="006061"/>
              </a:buClr>
              <a:buSzPct val="110000"/>
              <a:buFont typeface="Wingdings" pitchFamily="2" charset="2"/>
              <a:buChar char="§"/>
            </a:pPr>
            <a:r>
              <a:rPr lang="fr-CH" dirty="0" smtClean="0">
                <a:latin typeface="+mn-lt"/>
                <a:ea typeface="+mn-ea"/>
                <a:sym typeface="Wingdings" pitchFamily="2" charset="2"/>
              </a:rPr>
              <a:t>risque </a:t>
            </a:r>
            <a:r>
              <a:rPr lang="fr-CH" dirty="0">
                <a:latin typeface="+mn-lt"/>
                <a:ea typeface="+mn-ea"/>
                <a:sym typeface="Wingdings" pitchFamily="2" charset="2"/>
              </a:rPr>
              <a:t>accru de rejet de l'organe</a:t>
            </a:r>
            <a:endParaRPr lang="fr-CH" altLang="it-CH" dirty="0">
              <a:latin typeface="+mn-lt"/>
              <a:ea typeface="+mn-ea"/>
            </a:endParaRPr>
          </a:p>
        </p:txBody>
      </p:sp>
    </p:spTree>
    <p:extLst>
      <p:ext uri="{BB962C8B-B14F-4D97-AF65-F5344CB8AC3E}">
        <p14:creationId xmlns:p14="http://schemas.microsoft.com/office/powerpoint/2010/main" val="217821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CH"/>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26</a:t>
            </a:fld>
            <a:endParaRPr lang="de-CH"/>
          </a:p>
        </p:txBody>
      </p:sp>
      <p:sp>
        <p:nvSpPr>
          <p:cNvPr id="5" name="Inhaltsplatzhalter 4"/>
          <p:cNvSpPr>
            <a:spLocks noGrp="1"/>
          </p:cNvSpPr>
          <p:nvPr>
            <p:ph sz="quarter" idx="11"/>
          </p:nvPr>
        </p:nvSpPr>
        <p:spPr/>
        <p:txBody>
          <a:bodyPr/>
          <a:lstStyle/>
          <a:p>
            <a:pPr marL="0" indent="0">
              <a:buNone/>
            </a:pPr>
            <a:r>
              <a:rPr lang="fr-CH" sz="2200" dirty="0">
                <a:solidFill>
                  <a:schemeClr val="tx2"/>
                </a:solidFill>
              </a:rPr>
              <a:t>Sommaire</a:t>
            </a:r>
          </a:p>
          <a:p>
            <a:pPr marL="0" indent="0">
              <a:buNone/>
            </a:pPr>
            <a:endParaRPr lang="fr-CH" dirty="0">
              <a:solidFill>
                <a:schemeClr val="accent1"/>
              </a:solidFill>
            </a:endParaRPr>
          </a:p>
          <a:p>
            <a:r>
              <a:rPr lang="fr-CH" sz="2000" b="0" dirty="0"/>
              <a:t>Contexte initial</a:t>
            </a:r>
          </a:p>
          <a:p>
            <a:r>
              <a:rPr lang="fr-CH" sz="2000" b="0" dirty="0"/>
              <a:t>Focus sur l'admission</a:t>
            </a:r>
          </a:p>
          <a:p>
            <a:r>
              <a:rPr lang="fr-CH" sz="2000" b="0" dirty="0">
                <a:solidFill>
                  <a:srgbClr val="FF0000"/>
                </a:solidFill>
              </a:rPr>
              <a:t>Transferts internes</a:t>
            </a:r>
          </a:p>
          <a:p>
            <a:r>
              <a:rPr lang="fr-CH" sz="2000" b="0" dirty="0"/>
              <a:t>Sortie de l'hôpital</a:t>
            </a:r>
          </a:p>
          <a:p>
            <a:r>
              <a:rPr lang="fr-CH" sz="2000" b="0" dirty="0"/>
              <a:t>Résumé</a:t>
            </a:r>
          </a:p>
          <a:p>
            <a:pPr marL="0" indent="0">
              <a:buNone/>
            </a:pPr>
            <a:endParaRPr lang="de-CH" dirty="0"/>
          </a:p>
        </p:txBody>
      </p:sp>
    </p:spTree>
    <p:extLst>
      <p:ext uri="{BB962C8B-B14F-4D97-AF65-F5344CB8AC3E}">
        <p14:creationId xmlns:p14="http://schemas.microsoft.com/office/powerpoint/2010/main" val="23994771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smtClean="0"/>
              <a:t>Juin 2017</a:t>
            </a:r>
            <a:endParaRPr lang="de-CH" dirty="0"/>
          </a:p>
        </p:txBody>
      </p:sp>
      <p:sp>
        <p:nvSpPr>
          <p:cNvPr id="4" name="Foliennummernplatzhalter 3"/>
          <p:cNvSpPr>
            <a:spLocks noGrp="1"/>
          </p:cNvSpPr>
          <p:nvPr>
            <p:ph type="sldNum" sz="quarter" idx="12"/>
          </p:nvPr>
        </p:nvSpPr>
        <p:spPr/>
        <p:txBody>
          <a:bodyPr/>
          <a:lstStyle/>
          <a:p>
            <a:fld id="{A6DC35B0-3101-436D-83E8-2A48940380AD}" type="slidenum">
              <a:rPr lang="de-CH" smtClean="0"/>
              <a:pPr/>
              <a:t>27</a:t>
            </a:fld>
            <a:endParaRPr lang="de-CH"/>
          </a:p>
        </p:txBody>
      </p:sp>
      <p:pic>
        <p:nvPicPr>
          <p:cNvPr id="11" name="Bild 10" descr="pendant.png"/>
          <p:cNvPicPr>
            <a:picLocks noChangeAspect="1"/>
          </p:cNvPicPr>
          <p:nvPr/>
        </p:nvPicPr>
        <p:blipFill>
          <a:blip r:embed="rId3" cstate="print"/>
          <a:srcRect l="26967" t="20277" r="23558"/>
          <a:stretch>
            <a:fillRect/>
          </a:stretch>
        </p:blipFill>
        <p:spPr>
          <a:xfrm>
            <a:off x="2465902" y="1390605"/>
            <a:ext cx="4523910" cy="5467395"/>
          </a:xfrm>
          <a:prstGeom prst="rect">
            <a:avLst/>
          </a:prstGeom>
        </p:spPr>
      </p:pic>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0206" y="3678883"/>
            <a:ext cx="3303587" cy="134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Bild 8" descr="avant.png"/>
          <p:cNvPicPr>
            <a:picLocks noChangeAspect="1"/>
          </p:cNvPicPr>
          <p:nvPr/>
        </p:nvPicPr>
        <p:blipFill>
          <a:blip r:embed="rId5" cstate="print"/>
          <a:srcRect t="20277" r="71613"/>
          <a:stretch>
            <a:fillRect/>
          </a:stretch>
        </p:blipFill>
        <p:spPr>
          <a:xfrm>
            <a:off x="0" y="1390605"/>
            <a:ext cx="2595686" cy="5467395"/>
          </a:xfrm>
          <a:prstGeom prst="rect">
            <a:avLst/>
          </a:prstGeom>
        </p:spPr>
      </p:pic>
      <p:pic>
        <p:nvPicPr>
          <p:cNvPr id="14" name="Bild 9" descr="apres.png"/>
          <p:cNvPicPr>
            <a:picLocks noChangeAspect="1"/>
          </p:cNvPicPr>
          <p:nvPr/>
        </p:nvPicPr>
        <p:blipFill>
          <a:blip r:embed="rId6" cstate="print"/>
          <a:srcRect l="75225" t="20277"/>
          <a:stretch>
            <a:fillRect/>
          </a:stretch>
        </p:blipFill>
        <p:spPr>
          <a:xfrm>
            <a:off x="6878568" y="1390605"/>
            <a:ext cx="2265432" cy="5467395"/>
          </a:xfrm>
          <a:prstGeom prst="rect">
            <a:avLst/>
          </a:prstGeom>
        </p:spPr>
      </p:pic>
      <p:pic>
        <p:nvPicPr>
          <p:cNvPr id="16" name="Bild 7" descr="Haupt-Titel-01-01.png"/>
          <p:cNvPicPr>
            <a:picLocks noChangeAspect="1"/>
          </p:cNvPicPr>
          <p:nvPr/>
        </p:nvPicPr>
        <p:blipFill>
          <a:blip r:embed="rId7" cstate="print"/>
          <a:srcRect b="81751"/>
          <a:stretch>
            <a:fillRect/>
          </a:stretch>
        </p:blipFill>
        <p:spPr>
          <a:xfrm>
            <a:off x="0" y="0"/>
            <a:ext cx="9144000" cy="1251544"/>
          </a:xfrm>
          <a:prstGeom prst="rect">
            <a:avLst/>
          </a:prstGeom>
        </p:spPr>
      </p:pic>
      <p:pic>
        <p:nvPicPr>
          <p:cNvPr id="19" name="Bild 2" descr="copyright-f.png"/>
          <p:cNvPicPr>
            <a:picLocks noChangeAspect="1"/>
          </p:cNvPicPr>
          <p:nvPr/>
        </p:nvPicPr>
        <p:blipFill>
          <a:blip r:embed="rId8" cstate="print"/>
          <a:stretch>
            <a:fillRect/>
          </a:stretch>
        </p:blipFill>
        <p:spPr>
          <a:xfrm>
            <a:off x="7337142" y="6669360"/>
            <a:ext cx="1365504" cy="109728"/>
          </a:xfrm>
          <a:prstGeom prst="rect">
            <a:avLst/>
          </a:prstGeom>
        </p:spPr>
      </p:pic>
    </p:spTree>
    <p:extLst>
      <p:ext uri="{BB962C8B-B14F-4D97-AF65-F5344CB8AC3E}">
        <p14:creationId xmlns:p14="http://schemas.microsoft.com/office/powerpoint/2010/main" val="1596642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28</a:t>
            </a:fld>
            <a:endParaRPr lang="de-CH" dirty="0">
              <a:latin typeface="Arial" panose="020B0604020202020204" pitchFamily="34" charset="0"/>
              <a:cs typeface="Arial" panose="020B0604020202020204" pitchFamily="34" charset="0"/>
            </a:endParaRPr>
          </a:p>
        </p:txBody>
      </p:sp>
      <p:pic>
        <p:nvPicPr>
          <p:cNvPr id="10" name="Bild 8" descr="B_f-1-1-01.png"/>
          <p:cNvPicPr>
            <a:picLocks noChangeAspect="1"/>
          </p:cNvPicPr>
          <p:nvPr/>
        </p:nvPicPr>
        <p:blipFill>
          <a:blip r:embed="rId3" cstate="print"/>
          <a:srcRect b="14971"/>
          <a:stretch>
            <a:fillRect/>
          </a:stretch>
        </p:blipFill>
        <p:spPr>
          <a:xfrm>
            <a:off x="0" y="0"/>
            <a:ext cx="9144000" cy="5831270"/>
          </a:xfrm>
          <a:prstGeom prst="rect">
            <a:avLst/>
          </a:prstGeom>
        </p:spPr>
      </p:pic>
      <p:pic>
        <p:nvPicPr>
          <p:cNvPr id="15" name="Bild 9" descr="B_f-1-2-01.png"/>
          <p:cNvPicPr>
            <a:picLocks noChangeAspect="1"/>
          </p:cNvPicPr>
          <p:nvPr/>
        </p:nvPicPr>
        <p:blipFill>
          <a:blip r:embed="rId4" cstate="print"/>
          <a:srcRect l="16424" t="37310" r="44139" b="23758"/>
          <a:stretch>
            <a:fillRect/>
          </a:stretch>
        </p:blipFill>
        <p:spPr>
          <a:xfrm>
            <a:off x="1501790" y="2558713"/>
            <a:ext cx="3606150" cy="2669962"/>
          </a:xfrm>
          <a:prstGeom prst="rect">
            <a:avLst/>
          </a:prstGeom>
        </p:spPr>
      </p:pic>
      <p:pic>
        <p:nvPicPr>
          <p:cNvPr id="17" name="Bild 10" descr="B_f-1-3-01.png"/>
          <p:cNvPicPr>
            <a:picLocks noChangeAspect="1"/>
          </p:cNvPicPr>
          <p:nvPr/>
        </p:nvPicPr>
        <p:blipFill>
          <a:blip r:embed="rId5" cstate="print"/>
          <a:srcRect l="48663" t="47719" r="35724" b="32139"/>
          <a:stretch>
            <a:fillRect/>
          </a:stretch>
        </p:blipFill>
        <p:spPr>
          <a:xfrm>
            <a:off x="4449748" y="3272557"/>
            <a:ext cx="1427627" cy="1381334"/>
          </a:xfrm>
          <a:prstGeom prst="rect">
            <a:avLst/>
          </a:prstGeom>
        </p:spPr>
      </p:pic>
      <p:pic>
        <p:nvPicPr>
          <p:cNvPr id="18" name="Bild 11" descr="B_f-1-4-01.png"/>
          <p:cNvPicPr>
            <a:picLocks noChangeAspect="1"/>
          </p:cNvPicPr>
          <p:nvPr/>
        </p:nvPicPr>
        <p:blipFill>
          <a:blip r:embed="rId6" cstate="print"/>
          <a:srcRect l="62045" t="45556" r="4515" b="29165"/>
          <a:stretch>
            <a:fillRect/>
          </a:stretch>
        </p:blipFill>
        <p:spPr>
          <a:xfrm>
            <a:off x="5673428" y="3124226"/>
            <a:ext cx="3057693" cy="1733621"/>
          </a:xfrm>
          <a:prstGeom prst="rect">
            <a:avLst/>
          </a:prstGeom>
        </p:spPr>
      </p:pic>
      <p:pic>
        <p:nvPicPr>
          <p:cNvPr id="20" name="Bild 2" descr="copyright-f.png"/>
          <p:cNvPicPr>
            <a:picLocks noChangeAspect="1"/>
          </p:cNvPicPr>
          <p:nvPr/>
        </p:nvPicPr>
        <p:blipFill>
          <a:blip r:embed="rId7" cstate="print"/>
          <a:stretch>
            <a:fillRect/>
          </a:stretch>
        </p:blipFill>
        <p:spPr>
          <a:xfrm>
            <a:off x="7337142" y="5517232"/>
            <a:ext cx="1365504" cy="109728"/>
          </a:xfrm>
          <a:prstGeom prst="rect">
            <a:avLst/>
          </a:prstGeom>
        </p:spPr>
      </p:pic>
    </p:spTree>
    <p:extLst>
      <p:ext uri="{BB962C8B-B14F-4D97-AF65-F5344CB8AC3E}">
        <p14:creationId xmlns:p14="http://schemas.microsoft.com/office/powerpoint/2010/main" val="17213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29</a:t>
            </a:fld>
            <a:endParaRPr lang="de-CH" dirty="0">
              <a:latin typeface="Arial" panose="020B0604020202020204" pitchFamily="34" charset="0"/>
              <a:cs typeface="Arial" panose="020B0604020202020204" pitchFamily="34" charset="0"/>
            </a:endParaRPr>
          </a:p>
        </p:txBody>
      </p:sp>
      <p:pic>
        <p:nvPicPr>
          <p:cNvPr id="9" name="Bild 8" descr="B_f-2-1-01.png"/>
          <p:cNvPicPr>
            <a:picLocks noChangeAspect="1"/>
          </p:cNvPicPr>
          <p:nvPr/>
        </p:nvPicPr>
        <p:blipFill>
          <a:blip r:embed="rId3" cstate="print"/>
          <a:srcRect b="20784"/>
          <a:stretch>
            <a:fillRect/>
          </a:stretch>
        </p:blipFill>
        <p:spPr>
          <a:xfrm>
            <a:off x="0" y="0"/>
            <a:ext cx="9144000" cy="5432630"/>
          </a:xfrm>
          <a:prstGeom prst="rect">
            <a:avLst/>
          </a:prstGeom>
        </p:spPr>
      </p:pic>
      <p:pic>
        <p:nvPicPr>
          <p:cNvPr id="10" name="Bild 9" descr="B_f-2-2-01.png"/>
          <p:cNvPicPr>
            <a:picLocks noChangeAspect="1"/>
          </p:cNvPicPr>
          <p:nvPr/>
        </p:nvPicPr>
        <p:blipFill>
          <a:blip r:embed="rId4" cstate="print"/>
          <a:srcRect l="16322" t="32308" r="58028" b="27408"/>
          <a:stretch>
            <a:fillRect/>
          </a:stretch>
        </p:blipFill>
        <p:spPr>
          <a:xfrm>
            <a:off x="1492520" y="2215697"/>
            <a:ext cx="2345387" cy="2762669"/>
          </a:xfrm>
          <a:prstGeom prst="rect">
            <a:avLst/>
          </a:prstGeom>
        </p:spPr>
      </p:pic>
      <p:pic>
        <p:nvPicPr>
          <p:cNvPr id="11" name="Bild 10" descr="B_f-2-3-01.png"/>
          <p:cNvPicPr>
            <a:picLocks noChangeAspect="1"/>
          </p:cNvPicPr>
          <p:nvPr/>
        </p:nvPicPr>
        <p:blipFill>
          <a:blip r:embed="rId5" cstate="print"/>
          <a:srcRect l="34672" t="45691" r="50000" b="34978"/>
          <a:stretch>
            <a:fillRect/>
          </a:stretch>
        </p:blipFill>
        <p:spPr>
          <a:xfrm>
            <a:off x="3170445" y="3133496"/>
            <a:ext cx="1401555" cy="1325710"/>
          </a:xfrm>
          <a:prstGeom prst="rect">
            <a:avLst/>
          </a:prstGeom>
        </p:spPr>
      </p:pic>
      <p:pic>
        <p:nvPicPr>
          <p:cNvPr id="12" name="Bild 11" descr="B_f-2-4-01.png"/>
          <p:cNvPicPr>
            <a:picLocks noChangeAspect="1"/>
          </p:cNvPicPr>
          <p:nvPr/>
        </p:nvPicPr>
        <p:blipFill>
          <a:blip r:embed="rId6" cstate="print"/>
          <a:srcRect l="46534" t="43528" r="4515" b="34978"/>
          <a:stretch>
            <a:fillRect/>
          </a:stretch>
        </p:blipFill>
        <p:spPr>
          <a:xfrm>
            <a:off x="4255071" y="2985165"/>
            <a:ext cx="4476050" cy="1474041"/>
          </a:xfrm>
          <a:prstGeom prst="rect">
            <a:avLst/>
          </a:prstGeom>
        </p:spPr>
      </p:pic>
      <p:pic>
        <p:nvPicPr>
          <p:cNvPr id="13" name="Bild 2" descr="copyright-f.png"/>
          <p:cNvPicPr>
            <a:picLocks noChangeAspect="1"/>
          </p:cNvPicPr>
          <p:nvPr/>
        </p:nvPicPr>
        <p:blipFill>
          <a:blip r:embed="rId7" cstate="print"/>
          <a:stretch>
            <a:fillRect/>
          </a:stretch>
        </p:blipFill>
        <p:spPr>
          <a:xfrm>
            <a:off x="7337142" y="5229200"/>
            <a:ext cx="1365504" cy="109728"/>
          </a:xfrm>
          <a:prstGeom prst="rect">
            <a:avLst/>
          </a:prstGeom>
        </p:spPr>
      </p:pic>
    </p:spTree>
    <p:extLst>
      <p:ext uri="{BB962C8B-B14F-4D97-AF65-F5344CB8AC3E}">
        <p14:creationId xmlns:p14="http://schemas.microsoft.com/office/powerpoint/2010/main" val="1734409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Sommaire</a:t>
            </a:r>
            <a:endParaRPr lang="de-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3</a:t>
            </a:fld>
            <a:endParaRPr lang="de-CH"/>
          </a:p>
        </p:txBody>
      </p:sp>
      <p:sp>
        <p:nvSpPr>
          <p:cNvPr id="7" name="Inhaltsplatzhalter 4"/>
          <p:cNvSpPr>
            <a:spLocks noGrp="1"/>
          </p:cNvSpPr>
          <p:nvPr>
            <p:ph sz="quarter" idx="11"/>
          </p:nvPr>
        </p:nvSpPr>
        <p:spPr>
          <a:xfrm>
            <a:off x="366713" y="908720"/>
            <a:ext cx="8418512" cy="5436604"/>
          </a:xfrm>
        </p:spPr>
        <p:txBody>
          <a:bodyPr>
            <a:normAutofit/>
          </a:bodyPr>
          <a:lstStyle/>
          <a:p>
            <a:pPr marL="0" indent="0" algn="l" rtl="0">
              <a:buNone/>
            </a:pPr>
            <a:r>
              <a:rPr lang="fr-CH" sz="2200" i="0" u="none" baseline="0" dirty="0">
                <a:solidFill>
                  <a:schemeClr val="tx2"/>
                </a:solidFill>
                <a:latin typeface="+mj-lt"/>
              </a:rPr>
              <a:t>Sommaire</a:t>
            </a:r>
          </a:p>
          <a:p>
            <a:pPr marL="0" indent="0" algn="l" rtl="0">
              <a:buNone/>
            </a:pPr>
            <a:endParaRPr lang="fr-CH" dirty="0">
              <a:solidFill>
                <a:schemeClr val="accent1"/>
              </a:solidFill>
              <a:latin typeface="+mj-lt"/>
            </a:endParaRPr>
          </a:p>
          <a:p>
            <a:pPr algn="l" rtl="0"/>
            <a:r>
              <a:rPr lang="fr-CH" sz="2000" b="0" i="0" u="none" baseline="0" dirty="0">
                <a:latin typeface="+mj-lt"/>
              </a:rPr>
              <a:t>Contexte initial</a:t>
            </a:r>
          </a:p>
          <a:p>
            <a:pPr algn="l" rtl="0"/>
            <a:r>
              <a:rPr lang="fr-CH" sz="2000" b="0" i="0" u="none" baseline="0" dirty="0">
                <a:latin typeface="+mj-lt"/>
              </a:rPr>
              <a:t>Focus sur l'admission</a:t>
            </a:r>
          </a:p>
          <a:p>
            <a:pPr algn="l" rtl="0"/>
            <a:r>
              <a:rPr lang="fr-CH" sz="2000" b="0" i="0" u="none" baseline="0" dirty="0">
                <a:latin typeface="+mj-lt"/>
              </a:rPr>
              <a:t>Transferts internes</a:t>
            </a:r>
          </a:p>
          <a:p>
            <a:pPr algn="l" rtl="0"/>
            <a:r>
              <a:rPr lang="fr-CH" sz="2000" b="0" i="0" u="none" baseline="0" dirty="0">
                <a:latin typeface="+mj-lt"/>
              </a:rPr>
              <a:t>Sortie de l'hôpital</a:t>
            </a:r>
          </a:p>
          <a:p>
            <a:pPr algn="l" rtl="0"/>
            <a:r>
              <a:rPr lang="fr-CH" sz="2000" b="0" i="0" u="none" baseline="0" dirty="0" smtClean="0">
                <a:latin typeface="+mj-lt"/>
              </a:rPr>
              <a:t>Résumé</a:t>
            </a:r>
            <a:endParaRPr lang="fr-CH" b="0" dirty="0" smtClean="0"/>
          </a:p>
          <a:p>
            <a:endParaRPr lang="fr-CH" b="0" dirty="0" smtClean="0"/>
          </a:p>
        </p:txBody>
      </p:sp>
    </p:spTree>
    <p:extLst>
      <p:ext uri="{BB962C8B-B14F-4D97-AF65-F5344CB8AC3E}">
        <p14:creationId xmlns:p14="http://schemas.microsoft.com/office/powerpoint/2010/main" val="18760120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Exemple de cas en </a:t>
            </a:r>
            <a:r>
              <a:rPr lang="fr-CH" dirty="0" smtClean="0"/>
              <a:t>Suisse</a:t>
            </a:r>
            <a:endParaRPr lang="fr-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30</a:t>
            </a:fld>
            <a:endParaRPr lang="de-CH"/>
          </a:p>
        </p:txBody>
      </p:sp>
      <p:sp>
        <p:nvSpPr>
          <p:cNvPr id="7" name="Inhaltsplatzhalter 6"/>
          <p:cNvSpPr>
            <a:spLocks noGrp="1"/>
          </p:cNvSpPr>
          <p:nvPr>
            <p:ph sz="quarter" idx="11"/>
          </p:nvPr>
        </p:nvSpPr>
        <p:spPr>
          <a:solidFill>
            <a:schemeClr val="accent6">
              <a:lumMod val="20000"/>
              <a:lumOff val="80000"/>
            </a:schemeClr>
          </a:solidFill>
        </p:spPr>
        <p:txBody>
          <a:bodyPr>
            <a:normAutofit/>
          </a:bodyPr>
          <a:lstStyle/>
          <a:p>
            <a:pPr marL="0" lvl="0" indent="0" algn="l" defTabSz="457200" rtl="0">
              <a:lnSpc>
                <a:spcPct val="150000"/>
              </a:lnSpc>
              <a:spcBef>
                <a:spcPts val="0"/>
              </a:spcBef>
              <a:buClrTx/>
              <a:buSzTx/>
              <a:buNone/>
            </a:pPr>
            <a:endParaRPr lang="fr-CH" sz="2400" b="0" i="1" dirty="0" smtClean="0">
              <a:solidFill>
                <a:prstClr val="black"/>
              </a:solidFill>
            </a:endParaRPr>
          </a:p>
          <a:p>
            <a:pPr marL="0" lvl="0" indent="0" algn="l" defTabSz="457200" rtl="0">
              <a:lnSpc>
                <a:spcPct val="150000"/>
              </a:lnSpc>
              <a:spcBef>
                <a:spcPts val="0"/>
              </a:spcBef>
              <a:buClrTx/>
              <a:buSzTx/>
              <a:buNone/>
            </a:pPr>
            <a:r>
              <a:rPr lang="fr-CH" sz="2400" b="0" i="0" u="none" baseline="0" dirty="0">
                <a:solidFill>
                  <a:prstClr val="black"/>
                </a:solidFill>
              </a:rPr>
              <a:t>«Patient d'orthopédie : présente des diagnostics secondaires, entre autres BPCO. L'anesthésiste prescrit «poursuite des médicaments personnels». Sur la fiche d'anesthésie, en dessous des médicaments, figure l'indication «voir liste». Problème : Il existe </a:t>
            </a:r>
            <a:r>
              <a:rPr lang="fr-CH" sz="2400" i="0" u="none" baseline="0" dirty="0">
                <a:solidFill>
                  <a:prstClr val="black"/>
                </a:solidFill>
              </a:rPr>
              <a:t>deux </a:t>
            </a:r>
            <a:r>
              <a:rPr lang="fr-CH" sz="2400" b="0" i="0" u="none" baseline="0" dirty="0">
                <a:solidFill>
                  <a:prstClr val="black"/>
                </a:solidFill>
              </a:rPr>
              <a:t>listes, et, comme souvent, aucune d'elles n'a été visée par le chirurgien.»</a:t>
            </a:r>
          </a:p>
        </p:txBody>
      </p:sp>
    </p:spTree>
    <p:extLst>
      <p:ext uri="{BB962C8B-B14F-4D97-AF65-F5344CB8AC3E}">
        <p14:creationId xmlns:p14="http://schemas.microsoft.com/office/powerpoint/2010/main" val="6537052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CH"/>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31</a:t>
            </a:fld>
            <a:endParaRPr lang="de-CH"/>
          </a:p>
        </p:txBody>
      </p:sp>
      <p:sp>
        <p:nvSpPr>
          <p:cNvPr id="5" name="Inhaltsplatzhalter 4"/>
          <p:cNvSpPr>
            <a:spLocks noGrp="1"/>
          </p:cNvSpPr>
          <p:nvPr>
            <p:ph sz="quarter" idx="11"/>
          </p:nvPr>
        </p:nvSpPr>
        <p:spPr/>
        <p:txBody>
          <a:bodyPr/>
          <a:lstStyle/>
          <a:p>
            <a:pPr marL="0" indent="0">
              <a:buNone/>
            </a:pPr>
            <a:r>
              <a:rPr lang="fr-CH" sz="2200" dirty="0">
                <a:solidFill>
                  <a:schemeClr val="tx2"/>
                </a:solidFill>
              </a:rPr>
              <a:t>Sommaire</a:t>
            </a:r>
          </a:p>
          <a:p>
            <a:pPr marL="0" indent="0">
              <a:buNone/>
            </a:pPr>
            <a:endParaRPr lang="fr-CH" dirty="0">
              <a:solidFill>
                <a:schemeClr val="accent1"/>
              </a:solidFill>
            </a:endParaRPr>
          </a:p>
          <a:p>
            <a:r>
              <a:rPr lang="fr-CH" sz="2000" b="0" dirty="0"/>
              <a:t>Contexte initial</a:t>
            </a:r>
          </a:p>
          <a:p>
            <a:r>
              <a:rPr lang="fr-CH" sz="2000" b="0" dirty="0"/>
              <a:t>Focus sur l'admission</a:t>
            </a:r>
          </a:p>
          <a:p>
            <a:r>
              <a:rPr lang="fr-CH" sz="2000" b="0" dirty="0"/>
              <a:t>Transferts internes</a:t>
            </a:r>
          </a:p>
          <a:p>
            <a:r>
              <a:rPr lang="fr-CH" sz="2000" b="0" dirty="0">
                <a:solidFill>
                  <a:srgbClr val="FF0000"/>
                </a:solidFill>
              </a:rPr>
              <a:t>Sortie de l'hôpital</a:t>
            </a:r>
          </a:p>
          <a:p>
            <a:r>
              <a:rPr lang="fr-CH" sz="2000" b="0" dirty="0"/>
              <a:t>Résumé</a:t>
            </a:r>
          </a:p>
          <a:p>
            <a:pPr marL="0" indent="0">
              <a:buNone/>
            </a:pPr>
            <a:endParaRPr lang="de-CH" dirty="0"/>
          </a:p>
        </p:txBody>
      </p:sp>
    </p:spTree>
    <p:extLst>
      <p:ext uri="{BB962C8B-B14F-4D97-AF65-F5344CB8AC3E}">
        <p14:creationId xmlns:p14="http://schemas.microsoft.com/office/powerpoint/2010/main" val="6517366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smtClean="0"/>
              <a:t>Juin 2017</a:t>
            </a:r>
            <a:endParaRPr lang="de-CH" dirty="0"/>
          </a:p>
        </p:txBody>
      </p:sp>
      <p:sp>
        <p:nvSpPr>
          <p:cNvPr id="4" name="Foliennummernplatzhalter 3"/>
          <p:cNvSpPr>
            <a:spLocks noGrp="1"/>
          </p:cNvSpPr>
          <p:nvPr>
            <p:ph type="sldNum" sz="quarter" idx="12"/>
          </p:nvPr>
        </p:nvSpPr>
        <p:spPr/>
        <p:txBody>
          <a:bodyPr/>
          <a:lstStyle/>
          <a:p>
            <a:fld id="{A6DC35B0-3101-436D-83E8-2A48940380AD}" type="slidenum">
              <a:rPr lang="de-CH" smtClean="0"/>
              <a:pPr/>
              <a:t>32</a:t>
            </a:fld>
            <a:endParaRPr lang="de-CH"/>
          </a:p>
        </p:txBody>
      </p:sp>
      <p:pic>
        <p:nvPicPr>
          <p:cNvPr id="13" name="Bild 2" descr="copyright-f.png"/>
          <p:cNvPicPr>
            <a:picLocks noChangeAspect="1"/>
          </p:cNvPicPr>
          <p:nvPr/>
        </p:nvPicPr>
        <p:blipFill>
          <a:blip r:embed="rId3" cstate="print"/>
          <a:stretch>
            <a:fillRect/>
          </a:stretch>
        </p:blipFill>
        <p:spPr>
          <a:xfrm>
            <a:off x="7337142" y="6669360"/>
            <a:ext cx="1365504" cy="109728"/>
          </a:xfrm>
          <a:prstGeom prst="rect">
            <a:avLst/>
          </a:prstGeom>
        </p:spPr>
      </p:pic>
      <p:pic>
        <p:nvPicPr>
          <p:cNvPr id="19" name="Bild 7" descr="Haupt-Titel-01-01.png"/>
          <p:cNvPicPr>
            <a:picLocks noChangeAspect="1"/>
          </p:cNvPicPr>
          <p:nvPr/>
        </p:nvPicPr>
        <p:blipFill>
          <a:blip r:embed="rId4" cstate="print"/>
          <a:srcRect b="81751"/>
          <a:stretch>
            <a:fillRect/>
          </a:stretch>
        </p:blipFill>
        <p:spPr>
          <a:xfrm>
            <a:off x="0" y="0"/>
            <a:ext cx="9144000" cy="1251544"/>
          </a:xfrm>
          <a:prstGeom prst="rect">
            <a:avLst/>
          </a:prstGeom>
        </p:spPr>
      </p:pic>
      <p:pic>
        <p:nvPicPr>
          <p:cNvPr id="20" name="Bild 8" descr="avant.png"/>
          <p:cNvPicPr>
            <a:picLocks noChangeAspect="1"/>
          </p:cNvPicPr>
          <p:nvPr/>
        </p:nvPicPr>
        <p:blipFill>
          <a:blip r:embed="rId5" cstate="print"/>
          <a:srcRect t="20277" r="71613"/>
          <a:stretch>
            <a:fillRect/>
          </a:stretch>
        </p:blipFill>
        <p:spPr>
          <a:xfrm>
            <a:off x="0" y="1390605"/>
            <a:ext cx="2595686" cy="5467395"/>
          </a:xfrm>
          <a:prstGeom prst="rect">
            <a:avLst/>
          </a:prstGeom>
        </p:spPr>
      </p:pic>
      <p:pic>
        <p:nvPicPr>
          <p:cNvPr id="21" name="Bild 9" descr="apres.png"/>
          <p:cNvPicPr>
            <a:picLocks noChangeAspect="1"/>
          </p:cNvPicPr>
          <p:nvPr/>
        </p:nvPicPr>
        <p:blipFill>
          <a:blip r:embed="rId6" cstate="print"/>
          <a:srcRect l="75225" t="20277"/>
          <a:stretch>
            <a:fillRect/>
          </a:stretch>
        </p:blipFill>
        <p:spPr>
          <a:xfrm>
            <a:off x="6878568" y="1390605"/>
            <a:ext cx="2265432" cy="5467395"/>
          </a:xfrm>
          <a:prstGeom prst="rect">
            <a:avLst/>
          </a:prstGeom>
        </p:spPr>
      </p:pic>
      <p:pic>
        <p:nvPicPr>
          <p:cNvPr id="22" name="Bild 10" descr="pendant.png"/>
          <p:cNvPicPr>
            <a:picLocks noChangeAspect="1"/>
          </p:cNvPicPr>
          <p:nvPr/>
        </p:nvPicPr>
        <p:blipFill>
          <a:blip r:embed="rId7" cstate="print"/>
          <a:srcRect l="26967" t="20277" r="23558"/>
          <a:stretch>
            <a:fillRect/>
          </a:stretch>
        </p:blipFill>
        <p:spPr>
          <a:xfrm>
            <a:off x="2465902" y="1390605"/>
            <a:ext cx="4523910" cy="5467395"/>
          </a:xfrm>
          <a:prstGeom prst="rect">
            <a:avLst/>
          </a:prstGeom>
        </p:spPr>
      </p:pic>
      <p:sp>
        <p:nvSpPr>
          <p:cNvPr id="23" name="Ellipse 1"/>
          <p:cNvSpPr/>
          <p:nvPr/>
        </p:nvSpPr>
        <p:spPr>
          <a:xfrm>
            <a:off x="3419872" y="4725144"/>
            <a:ext cx="3180303" cy="1225899"/>
          </a:xfrm>
          <a:prstGeom prst="ellipse">
            <a:avLst/>
          </a:prstGeom>
          <a:noFill/>
          <a:ln w="38100" cmpd="sng">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fr-CH">
              <a:solidFill>
                <a:prstClr val="white"/>
              </a:solidFill>
            </a:endParaRPr>
          </a:p>
        </p:txBody>
      </p:sp>
    </p:spTree>
    <p:extLst>
      <p:ext uri="{BB962C8B-B14F-4D97-AF65-F5344CB8AC3E}">
        <p14:creationId xmlns:p14="http://schemas.microsoft.com/office/powerpoint/2010/main" val="92136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33</a:t>
            </a:fld>
            <a:endParaRPr lang="de-CH" dirty="0">
              <a:latin typeface="Arial" panose="020B0604020202020204" pitchFamily="34" charset="0"/>
              <a:cs typeface="Arial" panose="020B0604020202020204" pitchFamily="34" charset="0"/>
            </a:endParaRPr>
          </a:p>
        </p:txBody>
      </p:sp>
      <p:pic>
        <p:nvPicPr>
          <p:cNvPr id="13" name="Bild 2" descr="copyright-f.png"/>
          <p:cNvPicPr>
            <a:picLocks noChangeAspect="1"/>
          </p:cNvPicPr>
          <p:nvPr/>
        </p:nvPicPr>
        <p:blipFill>
          <a:blip r:embed="rId3" cstate="print"/>
          <a:stretch>
            <a:fillRect/>
          </a:stretch>
        </p:blipFill>
        <p:spPr>
          <a:xfrm>
            <a:off x="7360150" y="4005064"/>
            <a:ext cx="1365504" cy="109728"/>
          </a:xfrm>
          <a:prstGeom prst="rect">
            <a:avLst/>
          </a:prstGeom>
        </p:spPr>
      </p:pic>
      <p:pic>
        <p:nvPicPr>
          <p:cNvPr id="10" name="Bild 8" descr="C_f-1-1-01.png"/>
          <p:cNvPicPr>
            <a:picLocks noChangeAspect="1"/>
          </p:cNvPicPr>
          <p:nvPr/>
        </p:nvPicPr>
        <p:blipFill>
          <a:blip r:embed="rId4" cstate="print"/>
          <a:srcRect b="37682"/>
          <a:stretch>
            <a:fillRect/>
          </a:stretch>
        </p:blipFill>
        <p:spPr>
          <a:xfrm>
            <a:off x="0" y="0"/>
            <a:ext cx="9144000" cy="4273792"/>
          </a:xfrm>
          <a:prstGeom prst="rect">
            <a:avLst/>
          </a:prstGeom>
        </p:spPr>
      </p:pic>
      <p:pic>
        <p:nvPicPr>
          <p:cNvPr id="11" name="Bild 9" descr="C_f-1-2-01.png"/>
          <p:cNvPicPr>
            <a:picLocks noChangeAspect="1"/>
          </p:cNvPicPr>
          <p:nvPr/>
        </p:nvPicPr>
        <p:blipFill>
          <a:blip r:embed="rId5" cstate="print"/>
          <a:srcRect l="16424" t="32308" r="47586" b="45252"/>
          <a:stretch>
            <a:fillRect/>
          </a:stretch>
        </p:blipFill>
        <p:spPr>
          <a:xfrm>
            <a:off x="1501790" y="2215697"/>
            <a:ext cx="3290959" cy="1538936"/>
          </a:xfrm>
          <a:prstGeom prst="rect">
            <a:avLst/>
          </a:prstGeom>
        </p:spPr>
      </p:pic>
      <p:pic>
        <p:nvPicPr>
          <p:cNvPr id="12" name="Bild 10" descr="C_f-1-3-01.png"/>
          <p:cNvPicPr>
            <a:picLocks noChangeAspect="1"/>
          </p:cNvPicPr>
          <p:nvPr/>
        </p:nvPicPr>
        <p:blipFill>
          <a:blip r:embed="rId6" cstate="print"/>
          <a:srcRect l="45520" t="34336" r="38563" b="45252"/>
          <a:stretch>
            <a:fillRect/>
          </a:stretch>
        </p:blipFill>
        <p:spPr>
          <a:xfrm>
            <a:off x="4162368" y="2354758"/>
            <a:ext cx="1455439" cy="1399875"/>
          </a:xfrm>
          <a:prstGeom prst="rect">
            <a:avLst/>
          </a:prstGeom>
        </p:spPr>
      </p:pic>
      <p:pic>
        <p:nvPicPr>
          <p:cNvPr id="14" name="Bild 11" descr="C_f-1-4-01.png"/>
          <p:cNvPicPr>
            <a:picLocks noChangeAspect="1"/>
          </p:cNvPicPr>
          <p:nvPr/>
        </p:nvPicPr>
        <p:blipFill>
          <a:blip r:embed="rId7" cstate="print"/>
          <a:srcRect l="58801" t="32308" r="4515" b="43224"/>
          <a:stretch>
            <a:fillRect/>
          </a:stretch>
        </p:blipFill>
        <p:spPr>
          <a:xfrm>
            <a:off x="5376779" y="2215697"/>
            <a:ext cx="3354342" cy="1677997"/>
          </a:xfrm>
          <a:prstGeom prst="rect">
            <a:avLst/>
          </a:prstGeom>
        </p:spPr>
      </p:pic>
    </p:spTree>
    <p:extLst>
      <p:ext uri="{BB962C8B-B14F-4D97-AF65-F5344CB8AC3E}">
        <p14:creationId xmlns:p14="http://schemas.microsoft.com/office/powerpoint/2010/main" val="2036631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34</a:t>
            </a:fld>
            <a:endParaRPr lang="de-CH" dirty="0">
              <a:latin typeface="Arial" panose="020B0604020202020204" pitchFamily="34" charset="0"/>
              <a:cs typeface="Arial" panose="020B0604020202020204" pitchFamily="34" charset="0"/>
            </a:endParaRPr>
          </a:p>
        </p:txBody>
      </p:sp>
      <p:pic>
        <p:nvPicPr>
          <p:cNvPr id="13" name="Bild 2" descr="copyright-f.png"/>
          <p:cNvPicPr>
            <a:picLocks noChangeAspect="1"/>
          </p:cNvPicPr>
          <p:nvPr/>
        </p:nvPicPr>
        <p:blipFill>
          <a:blip r:embed="rId3" cstate="print"/>
          <a:stretch>
            <a:fillRect/>
          </a:stretch>
        </p:blipFill>
        <p:spPr>
          <a:xfrm>
            <a:off x="7365617" y="4221088"/>
            <a:ext cx="1365504" cy="109728"/>
          </a:xfrm>
          <a:prstGeom prst="rect">
            <a:avLst/>
          </a:prstGeom>
        </p:spPr>
      </p:pic>
      <p:pic>
        <p:nvPicPr>
          <p:cNvPr id="10" name="Bild 7" descr="C_f-2-1-01.png"/>
          <p:cNvPicPr>
            <a:picLocks noChangeAspect="1"/>
          </p:cNvPicPr>
          <p:nvPr/>
        </p:nvPicPr>
        <p:blipFill>
          <a:blip r:embed="rId4" cstate="print"/>
          <a:srcRect b="33897"/>
          <a:stretch>
            <a:fillRect/>
          </a:stretch>
        </p:blipFill>
        <p:spPr>
          <a:xfrm>
            <a:off x="0" y="0"/>
            <a:ext cx="9144000" cy="4533372"/>
          </a:xfrm>
          <a:prstGeom prst="rect">
            <a:avLst/>
          </a:prstGeom>
        </p:spPr>
      </p:pic>
      <p:pic>
        <p:nvPicPr>
          <p:cNvPr id="11" name="Bild 8" descr="C_f-2-2-01.png"/>
          <p:cNvPicPr>
            <a:picLocks noChangeAspect="1"/>
          </p:cNvPicPr>
          <p:nvPr/>
        </p:nvPicPr>
        <p:blipFill>
          <a:blip r:embed="rId5" cstate="print"/>
          <a:srcRect l="16221" t="32714" r="51945" b="44170"/>
          <a:stretch>
            <a:fillRect/>
          </a:stretch>
        </p:blipFill>
        <p:spPr>
          <a:xfrm>
            <a:off x="1483249" y="2243509"/>
            <a:ext cx="2910877" cy="1585290"/>
          </a:xfrm>
          <a:prstGeom prst="rect">
            <a:avLst/>
          </a:prstGeom>
        </p:spPr>
      </p:pic>
      <p:pic>
        <p:nvPicPr>
          <p:cNvPr id="12" name="Bild 10" descr="C_f-2-3-01.png"/>
          <p:cNvPicPr>
            <a:picLocks noChangeAspect="1"/>
          </p:cNvPicPr>
          <p:nvPr/>
        </p:nvPicPr>
        <p:blipFill>
          <a:blip r:embed="rId6" cstate="print"/>
          <a:srcRect l="41262" t="35688" r="43632" b="44170"/>
          <a:stretch>
            <a:fillRect/>
          </a:stretch>
        </p:blipFill>
        <p:spPr>
          <a:xfrm>
            <a:off x="3773015" y="2447465"/>
            <a:ext cx="1381276" cy="1381334"/>
          </a:xfrm>
          <a:prstGeom prst="rect">
            <a:avLst/>
          </a:prstGeom>
        </p:spPr>
      </p:pic>
      <p:pic>
        <p:nvPicPr>
          <p:cNvPr id="14" name="Bild 11" descr="C_f-2-4-01.png"/>
          <p:cNvPicPr>
            <a:picLocks noChangeAspect="1"/>
          </p:cNvPicPr>
          <p:nvPr/>
        </p:nvPicPr>
        <p:blipFill>
          <a:blip r:embed="rId7" cstate="print"/>
          <a:srcRect l="51907" t="32714" r="4515" b="40655"/>
          <a:stretch>
            <a:fillRect/>
          </a:stretch>
        </p:blipFill>
        <p:spPr>
          <a:xfrm>
            <a:off x="4746398" y="2243509"/>
            <a:ext cx="3984723" cy="1826328"/>
          </a:xfrm>
          <a:prstGeom prst="rect">
            <a:avLst/>
          </a:prstGeom>
        </p:spPr>
      </p:pic>
    </p:spTree>
    <p:extLst>
      <p:ext uri="{BB962C8B-B14F-4D97-AF65-F5344CB8AC3E}">
        <p14:creationId xmlns:p14="http://schemas.microsoft.com/office/powerpoint/2010/main" val="2416017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35</a:t>
            </a:fld>
            <a:endParaRPr lang="de-CH" dirty="0">
              <a:latin typeface="Arial" panose="020B0604020202020204" pitchFamily="34" charset="0"/>
              <a:cs typeface="Arial" panose="020B0604020202020204" pitchFamily="34" charset="0"/>
            </a:endParaRPr>
          </a:p>
        </p:txBody>
      </p:sp>
      <p:pic>
        <p:nvPicPr>
          <p:cNvPr id="13" name="Bild 2" descr="copyright-f.png"/>
          <p:cNvPicPr>
            <a:picLocks noChangeAspect="1"/>
          </p:cNvPicPr>
          <p:nvPr/>
        </p:nvPicPr>
        <p:blipFill>
          <a:blip r:embed="rId3" cstate="print"/>
          <a:stretch>
            <a:fillRect/>
          </a:stretch>
        </p:blipFill>
        <p:spPr>
          <a:xfrm>
            <a:off x="7365617" y="4077072"/>
            <a:ext cx="1365504" cy="109728"/>
          </a:xfrm>
          <a:prstGeom prst="rect">
            <a:avLst/>
          </a:prstGeom>
        </p:spPr>
      </p:pic>
      <p:pic>
        <p:nvPicPr>
          <p:cNvPr id="17" name="Bild 6" descr="C_f-3-1-01.png"/>
          <p:cNvPicPr>
            <a:picLocks noChangeAspect="1"/>
          </p:cNvPicPr>
          <p:nvPr/>
        </p:nvPicPr>
        <p:blipFill>
          <a:blip r:embed="rId4" cstate="print"/>
          <a:srcRect b="37546"/>
          <a:stretch>
            <a:fillRect/>
          </a:stretch>
        </p:blipFill>
        <p:spPr>
          <a:xfrm>
            <a:off x="0" y="0"/>
            <a:ext cx="9144000" cy="4283063"/>
          </a:xfrm>
          <a:prstGeom prst="rect">
            <a:avLst/>
          </a:prstGeom>
        </p:spPr>
      </p:pic>
      <p:pic>
        <p:nvPicPr>
          <p:cNvPr id="18" name="Bild 7" descr="C_f-3-2-01.png"/>
          <p:cNvPicPr>
            <a:picLocks noChangeAspect="1"/>
          </p:cNvPicPr>
          <p:nvPr/>
        </p:nvPicPr>
        <p:blipFill>
          <a:blip r:embed="rId5" cstate="print"/>
          <a:srcRect l="17640" t="31632" r="36840" b="42954"/>
          <a:stretch>
            <a:fillRect/>
          </a:stretch>
        </p:blipFill>
        <p:spPr>
          <a:xfrm>
            <a:off x="1613034" y="2169344"/>
            <a:ext cx="4162368" cy="1742891"/>
          </a:xfrm>
          <a:prstGeom prst="rect">
            <a:avLst/>
          </a:prstGeom>
        </p:spPr>
      </p:pic>
      <p:pic>
        <p:nvPicPr>
          <p:cNvPr id="19" name="Bild 8" descr="C_f-3-3-01.png"/>
          <p:cNvPicPr>
            <a:picLocks noChangeAspect="1"/>
          </p:cNvPicPr>
          <p:nvPr/>
        </p:nvPicPr>
        <p:blipFill>
          <a:blip r:embed="rId6" cstate="print"/>
          <a:srcRect l="63161" t="31632" r="4515" b="42954"/>
          <a:stretch>
            <a:fillRect/>
          </a:stretch>
        </p:blipFill>
        <p:spPr>
          <a:xfrm>
            <a:off x="5775402" y="2169344"/>
            <a:ext cx="2955719" cy="1742891"/>
          </a:xfrm>
          <a:prstGeom prst="rect">
            <a:avLst/>
          </a:prstGeom>
        </p:spPr>
      </p:pic>
    </p:spTree>
    <p:extLst>
      <p:ext uri="{BB962C8B-B14F-4D97-AF65-F5344CB8AC3E}">
        <p14:creationId xmlns:p14="http://schemas.microsoft.com/office/powerpoint/2010/main" val="76795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dirty="0" smtClean="0">
                <a:latin typeface="Arial" panose="020B0604020202020204" pitchFamily="34" charset="0"/>
                <a:cs typeface="Arial" panose="020B0604020202020204" pitchFamily="34" charset="0"/>
              </a:rPr>
              <a:t>Juin 2017</a:t>
            </a:r>
            <a:endParaRPr lang="de-CH"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A6DC35B0-3101-436D-83E8-2A48940380AD}" type="slidenum">
              <a:rPr lang="de-CH" smtClean="0">
                <a:latin typeface="Arial" panose="020B0604020202020204" pitchFamily="34" charset="0"/>
                <a:cs typeface="Arial" panose="020B0604020202020204" pitchFamily="34" charset="0"/>
              </a:rPr>
              <a:pPr/>
              <a:t>36</a:t>
            </a:fld>
            <a:endParaRPr lang="de-CH" dirty="0">
              <a:latin typeface="Arial" panose="020B0604020202020204" pitchFamily="34" charset="0"/>
              <a:cs typeface="Arial" panose="020B0604020202020204" pitchFamily="34" charset="0"/>
            </a:endParaRPr>
          </a:p>
        </p:txBody>
      </p:sp>
      <p:pic>
        <p:nvPicPr>
          <p:cNvPr id="13" name="Bild 2" descr="copyright-f.png"/>
          <p:cNvPicPr>
            <a:picLocks noChangeAspect="1"/>
          </p:cNvPicPr>
          <p:nvPr/>
        </p:nvPicPr>
        <p:blipFill>
          <a:blip r:embed="rId3" cstate="print"/>
          <a:stretch>
            <a:fillRect/>
          </a:stretch>
        </p:blipFill>
        <p:spPr>
          <a:xfrm>
            <a:off x="7345591" y="3933056"/>
            <a:ext cx="1365504" cy="109728"/>
          </a:xfrm>
          <a:prstGeom prst="rect">
            <a:avLst/>
          </a:prstGeom>
        </p:spPr>
      </p:pic>
      <p:pic>
        <p:nvPicPr>
          <p:cNvPr id="8" name="Bild 10" descr="C_f-4-1-01.png"/>
          <p:cNvPicPr>
            <a:picLocks noChangeAspect="1"/>
          </p:cNvPicPr>
          <p:nvPr/>
        </p:nvPicPr>
        <p:blipFill>
          <a:blip r:embed="rId4" cstate="print"/>
          <a:srcRect b="39304"/>
          <a:stretch>
            <a:fillRect/>
          </a:stretch>
        </p:blipFill>
        <p:spPr>
          <a:xfrm>
            <a:off x="0" y="0"/>
            <a:ext cx="9144000" cy="4162544"/>
          </a:xfrm>
          <a:prstGeom prst="rect">
            <a:avLst/>
          </a:prstGeom>
        </p:spPr>
      </p:pic>
      <p:pic>
        <p:nvPicPr>
          <p:cNvPr id="9" name="Bild 11" descr="C_f-4-2-01.png"/>
          <p:cNvPicPr>
            <a:picLocks noChangeAspect="1"/>
          </p:cNvPicPr>
          <p:nvPr/>
        </p:nvPicPr>
        <p:blipFill>
          <a:blip r:embed="rId5" cstate="print"/>
          <a:srcRect l="18553" t="31903" r="70701" b="44846"/>
          <a:stretch>
            <a:fillRect/>
          </a:stretch>
        </p:blipFill>
        <p:spPr>
          <a:xfrm>
            <a:off x="1696466" y="2187885"/>
            <a:ext cx="982653" cy="1594560"/>
          </a:xfrm>
          <a:prstGeom prst="rect">
            <a:avLst/>
          </a:prstGeom>
        </p:spPr>
      </p:pic>
      <p:pic>
        <p:nvPicPr>
          <p:cNvPr id="10" name="Bild 12" descr="C_f-4-medecin-01.png"/>
          <p:cNvPicPr>
            <a:picLocks noChangeAspect="1"/>
          </p:cNvPicPr>
          <p:nvPr/>
        </p:nvPicPr>
        <p:blipFill>
          <a:blip r:embed="rId6" cstate="print"/>
          <a:srcRect l="30516" t="31903" r="19449" b="62555"/>
          <a:stretch>
            <a:fillRect/>
          </a:stretch>
        </p:blipFill>
        <p:spPr>
          <a:xfrm>
            <a:off x="2790363" y="2187885"/>
            <a:ext cx="4575254" cy="380099"/>
          </a:xfrm>
          <a:prstGeom prst="rect">
            <a:avLst/>
          </a:prstGeom>
        </p:spPr>
      </p:pic>
      <p:pic>
        <p:nvPicPr>
          <p:cNvPr id="11" name="Bild 13" descr="C_f-4-autrehopital-01.png"/>
          <p:cNvPicPr>
            <a:picLocks noChangeAspect="1"/>
          </p:cNvPicPr>
          <p:nvPr/>
        </p:nvPicPr>
        <p:blipFill>
          <a:blip r:embed="rId7" cstate="print"/>
          <a:srcRect l="30516" t="35823" r="15549" b="57959"/>
          <a:stretch>
            <a:fillRect/>
          </a:stretch>
        </p:blipFill>
        <p:spPr>
          <a:xfrm>
            <a:off x="2790363" y="2456735"/>
            <a:ext cx="4931804" cy="426453"/>
          </a:xfrm>
          <a:prstGeom prst="rect">
            <a:avLst/>
          </a:prstGeom>
        </p:spPr>
      </p:pic>
      <p:pic>
        <p:nvPicPr>
          <p:cNvPr id="12" name="Bild 14" descr="C_f-4-medicosocial-01.png"/>
          <p:cNvPicPr>
            <a:picLocks noChangeAspect="1"/>
          </p:cNvPicPr>
          <p:nvPr/>
        </p:nvPicPr>
        <p:blipFill>
          <a:blip r:embed="rId8" cstate="print"/>
          <a:srcRect l="29299" t="40284" r="21531" b="53633"/>
          <a:stretch>
            <a:fillRect/>
          </a:stretch>
        </p:blipFill>
        <p:spPr>
          <a:xfrm>
            <a:off x="2679119" y="2762668"/>
            <a:ext cx="4496099" cy="417182"/>
          </a:xfrm>
          <a:prstGeom prst="rect">
            <a:avLst/>
          </a:prstGeom>
        </p:spPr>
      </p:pic>
      <p:pic>
        <p:nvPicPr>
          <p:cNvPr id="14" name="Bild 15" descr="C_f-4-spitex-01.png"/>
          <p:cNvPicPr>
            <a:picLocks noChangeAspect="1"/>
          </p:cNvPicPr>
          <p:nvPr/>
        </p:nvPicPr>
        <p:blipFill>
          <a:blip r:embed="rId9" cstate="print"/>
          <a:srcRect l="29299" t="44610" r="15549" b="48090"/>
          <a:stretch>
            <a:fillRect/>
          </a:stretch>
        </p:blipFill>
        <p:spPr>
          <a:xfrm>
            <a:off x="2679119" y="3059331"/>
            <a:ext cx="5043048" cy="500618"/>
          </a:xfrm>
          <a:prstGeom prst="rect">
            <a:avLst/>
          </a:prstGeom>
        </p:spPr>
      </p:pic>
      <p:pic>
        <p:nvPicPr>
          <p:cNvPr id="15" name="Bild 16" descr="C_f-4-parmacie-01.png"/>
          <p:cNvPicPr>
            <a:picLocks noChangeAspect="1"/>
          </p:cNvPicPr>
          <p:nvPr/>
        </p:nvPicPr>
        <p:blipFill>
          <a:blip r:embed="rId10" cstate="print"/>
          <a:srcRect l="30516" t="50000" r="21531" b="44846"/>
          <a:stretch>
            <a:fillRect/>
          </a:stretch>
        </p:blipFill>
        <p:spPr>
          <a:xfrm>
            <a:off x="2790363" y="3429000"/>
            <a:ext cx="4384855" cy="353445"/>
          </a:xfrm>
          <a:prstGeom prst="rect">
            <a:avLst/>
          </a:prstGeom>
        </p:spPr>
      </p:pic>
    </p:spTree>
    <p:extLst>
      <p:ext uri="{BB962C8B-B14F-4D97-AF65-F5344CB8AC3E}">
        <p14:creationId xmlns:p14="http://schemas.microsoft.com/office/powerpoint/2010/main" val="2947835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Exemple de cas en </a:t>
            </a:r>
            <a:r>
              <a:rPr lang="fr-CH" dirty="0" smtClean="0"/>
              <a:t>Suisse</a:t>
            </a:r>
            <a:endParaRPr lang="fr-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37</a:t>
            </a:fld>
            <a:endParaRPr lang="de-CH"/>
          </a:p>
        </p:txBody>
      </p:sp>
      <p:sp>
        <p:nvSpPr>
          <p:cNvPr id="7" name="Inhaltsplatzhalter 4"/>
          <p:cNvSpPr>
            <a:spLocks noGrp="1"/>
          </p:cNvSpPr>
          <p:nvPr>
            <p:ph sz="quarter" idx="11"/>
          </p:nvPr>
        </p:nvSpPr>
        <p:spPr>
          <a:xfrm>
            <a:off x="352685" y="982638"/>
            <a:ext cx="8418512" cy="4586187"/>
          </a:xfrm>
          <a:solidFill>
            <a:schemeClr val="accent6">
              <a:lumMod val="20000"/>
              <a:lumOff val="80000"/>
            </a:schemeClr>
          </a:solidFill>
        </p:spPr>
        <p:txBody>
          <a:bodyPr>
            <a:normAutofit fontScale="92500" lnSpcReduction="10000"/>
          </a:bodyPr>
          <a:lstStyle/>
          <a:p>
            <a:pPr algn="l" rtl="0"/>
            <a:r>
              <a:rPr lang="fr-CH" sz="2200" b="0" i="0" u="none" baseline="0" dirty="0"/>
              <a:t>Une patiente de 80 ans atteinte de polyarthrite et de diabète passe </a:t>
            </a:r>
            <a:r>
              <a:rPr lang="fr-CH" sz="2200" b="0" dirty="0"/>
              <a:t/>
            </a:r>
            <a:br>
              <a:rPr lang="fr-CH" sz="2200" b="0" dirty="0"/>
            </a:br>
            <a:r>
              <a:rPr lang="fr-CH" sz="2200" b="0" i="0" u="none" baseline="0" dirty="0"/>
              <a:t>10 jours à l'hôpital pour déterminer la cause d'une toux </a:t>
            </a:r>
            <a:r>
              <a:rPr lang="fr-CH" sz="2200" b="0" i="0" u="none" baseline="0" dirty="0" smtClean="0"/>
              <a:t>chronique.</a:t>
            </a:r>
            <a:endParaRPr lang="fr-CH" sz="2200" b="0" i="0" u="none" baseline="0" dirty="0"/>
          </a:p>
          <a:p>
            <a:endParaRPr lang="fr-CH" sz="1200" b="0" dirty="0" smtClean="0">
              <a:solidFill>
                <a:srgbClr val="FF0000"/>
              </a:solidFill>
            </a:endParaRPr>
          </a:p>
          <a:p>
            <a:pPr algn="l" rtl="0"/>
            <a:r>
              <a:rPr lang="fr-CH" sz="2200" b="0" i="0" u="none" baseline="0" dirty="0"/>
              <a:t>Elle est ensuite transférée dans un </a:t>
            </a:r>
            <a:r>
              <a:rPr lang="fr-CH" sz="2200" b="0" dirty="0" smtClean="0"/>
              <a:t>établissement médico-social pour un </a:t>
            </a:r>
            <a:r>
              <a:rPr lang="fr-CH" sz="2200" b="0" i="0" u="none" baseline="0" dirty="0" smtClean="0"/>
              <a:t>séjour temporaire</a:t>
            </a:r>
            <a:r>
              <a:rPr lang="fr-CH" sz="2200" b="0" dirty="0"/>
              <a:t>.</a:t>
            </a:r>
          </a:p>
          <a:p>
            <a:endParaRPr lang="fr-CH" sz="1200" b="0" dirty="0" smtClean="0">
              <a:solidFill>
                <a:srgbClr val="FF0000"/>
              </a:solidFill>
            </a:endParaRPr>
          </a:p>
          <a:p>
            <a:r>
              <a:rPr lang="fr-CH" sz="2200" b="0" i="0" u="none" baseline="0" dirty="0"/>
              <a:t>Dans </a:t>
            </a:r>
            <a:r>
              <a:rPr lang="fr-CH" sz="2200" b="0" i="0" u="none" baseline="0" dirty="0" smtClean="0"/>
              <a:t>l’EMS, </a:t>
            </a:r>
            <a:r>
              <a:rPr lang="fr-CH" sz="2200" b="0" i="0" u="none" baseline="0" dirty="0"/>
              <a:t>l'état de la patiente empire, </a:t>
            </a:r>
            <a:r>
              <a:rPr lang="fr-FR" sz="2200" b="0" dirty="0"/>
              <a:t>on </a:t>
            </a:r>
            <a:r>
              <a:rPr lang="fr-FR" sz="2200" b="0" dirty="0" smtClean="0"/>
              <a:t>soupçonne </a:t>
            </a:r>
            <a:r>
              <a:rPr lang="fr-FR" sz="2200" b="0" dirty="0"/>
              <a:t>des </a:t>
            </a:r>
            <a:r>
              <a:rPr lang="fr-FR" sz="2200" b="0" dirty="0" smtClean="0"/>
              <a:t>troubles psychiques</a:t>
            </a:r>
            <a:r>
              <a:rPr lang="fr-CH" sz="2200" b="0" i="0" u="none" baseline="0" dirty="0" smtClean="0"/>
              <a:t>, </a:t>
            </a:r>
            <a:r>
              <a:rPr lang="fr-CH" sz="2200" b="0" i="0" u="none" baseline="0" dirty="0"/>
              <a:t>le médecin n'est pas appelé malgré la demande de sa </a:t>
            </a:r>
            <a:r>
              <a:rPr lang="fr-CH" sz="2200" b="0" i="0" u="none" baseline="0" dirty="0" smtClean="0"/>
              <a:t>fille.</a:t>
            </a:r>
            <a:endParaRPr lang="fr-CH" sz="2200" b="0" i="0" u="none" baseline="0" dirty="0"/>
          </a:p>
          <a:p>
            <a:endParaRPr lang="fr-CH" sz="1300" b="0" dirty="0" smtClean="0">
              <a:solidFill>
                <a:srgbClr val="FF0000"/>
              </a:solidFill>
            </a:endParaRPr>
          </a:p>
          <a:p>
            <a:pPr algn="l" rtl="0"/>
            <a:r>
              <a:rPr lang="fr-CH" sz="2200" b="0" i="0" u="none" baseline="0" dirty="0"/>
              <a:t>1 jour après sa sortie </a:t>
            </a:r>
            <a:r>
              <a:rPr lang="fr-CH" sz="2200" b="0" i="0" u="none" baseline="0" dirty="0" smtClean="0"/>
              <a:t>de l’EMS, </a:t>
            </a:r>
            <a:r>
              <a:rPr lang="fr-CH" sz="2200" b="0" i="0" u="none" baseline="0" dirty="0"/>
              <a:t>nouvelle hospitalisation d'urgence en raison d'une grave leucopénie, d'ulcères dans la bouche et le tractus gastro-intestinal, et d'une perte de </a:t>
            </a:r>
            <a:r>
              <a:rPr lang="fr-CH" sz="2200" b="0" i="0" u="none" baseline="0" dirty="0" smtClean="0"/>
              <a:t>cheveux.</a:t>
            </a:r>
            <a:endParaRPr lang="fr-CH" sz="2200" b="0" dirty="0"/>
          </a:p>
          <a:p>
            <a:endParaRPr lang="fr-CH" sz="1300" b="0" dirty="0" smtClean="0">
              <a:solidFill>
                <a:srgbClr val="FF0000"/>
              </a:solidFill>
            </a:endParaRPr>
          </a:p>
          <a:p>
            <a:pPr algn="l" rtl="0"/>
            <a:r>
              <a:rPr lang="fr-CH" sz="2200" b="0" i="0" u="none" baseline="0" dirty="0"/>
              <a:t>La patiente</a:t>
            </a:r>
            <a:r>
              <a:rPr lang="fr-CH" sz="2200" b="0" i="0" u="none" baseline="0" dirty="0">
                <a:solidFill>
                  <a:srgbClr val="FF0000"/>
                </a:solidFill>
              </a:rPr>
              <a:t> </a:t>
            </a:r>
            <a:r>
              <a:rPr lang="fr-CH" sz="2200" b="0" i="0" u="none" baseline="0" dirty="0" smtClean="0"/>
              <a:t>manque </a:t>
            </a:r>
            <a:r>
              <a:rPr lang="fr-CH" sz="2200" b="0" i="0" u="none" baseline="0" dirty="0"/>
              <a:t>de mourir, </a:t>
            </a:r>
            <a:r>
              <a:rPr lang="fr-CH" sz="2200" b="0" i="0" u="none" baseline="0" dirty="0" smtClean="0"/>
              <a:t>et après </a:t>
            </a:r>
            <a:r>
              <a:rPr lang="fr-CH" sz="2200" b="0" i="0" u="none" baseline="0" dirty="0"/>
              <a:t>4 semaines de traitement à l'hôpital (dont 2 en soins intensifs) elle </a:t>
            </a:r>
            <a:r>
              <a:rPr lang="fr-CH" sz="2200" b="0" i="0" u="none" baseline="0" dirty="0" smtClean="0"/>
              <a:t>entre, </a:t>
            </a:r>
            <a:r>
              <a:rPr lang="fr-CH" sz="2200" b="0" i="0" u="none" baseline="0" dirty="0"/>
              <a:t>définitivement cette fois, </a:t>
            </a:r>
            <a:r>
              <a:rPr lang="fr-CH" sz="2200" b="0" i="0" u="none" baseline="0" dirty="0" smtClean="0"/>
              <a:t/>
            </a:r>
            <a:br>
              <a:rPr lang="fr-CH" sz="2200" b="0" i="0" u="none" baseline="0" dirty="0" smtClean="0"/>
            </a:br>
            <a:r>
              <a:rPr lang="fr-CH" sz="2200" b="0" i="0" u="none" baseline="0" dirty="0" smtClean="0"/>
              <a:t>en EMS.</a:t>
            </a:r>
            <a:endParaRPr lang="fr-CH" sz="2400" b="0" dirty="0" smtClean="0"/>
          </a:p>
        </p:txBody>
      </p:sp>
      <p:sp>
        <p:nvSpPr>
          <p:cNvPr id="8" name="Rechteck 7"/>
          <p:cNvSpPr/>
          <p:nvPr/>
        </p:nvSpPr>
        <p:spPr>
          <a:xfrm>
            <a:off x="3082522" y="5717278"/>
            <a:ext cx="2811282" cy="477054"/>
          </a:xfrm>
          <a:prstGeom prst="rect">
            <a:avLst/>
          </a:prstGeom>
        </p:spPr>
        <p:txBody>
          <a:bodyPr wrap="none">
            <a:spAutoFit/>
          </a:bodyPr>
          <a:lstStyle/>
          <a:p>
            <a:pPr algn="ctr" rtl="0"/>
            <a:r>
              <a:rPr lang="fr-CH" sz="2500" b="1" i="0" u="none" baseline="0" dirty="0">
                <a:solidFill>
                  <a:srgbClr val="C00000"/>
                </a:solidFill>
              </a:rPr>
              <a:t>Que s'est-il passé ?</a:t>
            </a:r>
            <a:endParaRPr lang="fr-CH" sz="2500" b="1" dirty="0">
              <a:solidFill>
                <a:srgbClr val="C00000"/>
              </a:solidFill>
            </a:endParaRPr>
          </a:p>
        </p:txBody>
      </p:sp>
    </p:spTree>
    <p:extLst>
      <p:ext uri="{BB962C8B-B14F-4D97-AF65-F5344CB8AC3E}">
        <p14:creationId xmlns:p14="http://schemas.microsoft.com/office/powerpoint/2010/main" val="382437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anim calcmode="lin" valueType="num">
                                      <p:cBhvr>
                                        <p:cTn id="28" dur="750" fill="hold"/>
                                        <p:tgtEl>
                                          <p:spTgt spid="8"/>
                                        </p:tgtEl>
                                        <p:attrNameLst>
                                          <p:attrName>ppt_x</p:attrName>
                                        </p:attrNameLst>
                                      </p:cBhvr>
                                      <p:tavLst>
                                        <p:tav tm="0">
                                          <p:val>
                                            <p:strVal val="#ppt_x"/>
                                          </p:val>
                                        </p:tav>
                                        <p:tav tm="100000">
                                          <p:val>
                                            <p:strVal val="#ppt_x"/>
                                          </p:val>
                                        </p:tav>
                                      </p:tavLst>
                                    </p:anim>
                                    <p:anim calcmode="lin" valueType="num">
                                      <p:cBhvr>
                                        <p:cTn id="29"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Exemple de cas en </a:t>
            </a:r>
            <a:r>
              <a:rPr lang="fr-CH" dirty="0" smtClean="0"/>
              <a:t>Suisse</a:t>
            </a:r>
            <a:endParaRPr lang="fr-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38</a:t>
            </a:fld>
            <a:endParaRPr lang="de-CH"/>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8438" y="1197236"/>
            <a:ext cx="7073742" cy="2187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hteck 7"/>
          <p:cNvSpPr/>
          <p:nvPr/>
        </p:nvSpPr>
        <p:spPr>
          <a:xfrm>
            <a:off x="2195736" y="858682"/>
            <a:ext cx="6740077" cy="338554"/>
          </a:xfrm>
          <a:prstGeom prst="rect">
            <a:avLst/>
          </a:prstGeom>
        </p:spPr>
        <p:txBody>
          <a:bodyPr wrap="square">
            <a:spAutoFit/>
          </a:bodyPr>
          <a:lstStyle/>
          <a:p>
            <a:pPr algn="r" rtl="0"/>
            <a:r>
              <a:rPr lang="fr-CH" sz="1600" b="1" i="0" u="none" baseline="0" dirty="0">
                <a:solidFill>
                  <a:schemeClr val="tx2"/>
                </a:solidFill>
              </a:rPr>
              <a:t>Liste des médicaments </a:t>
            </a:r>
            <a:r>
              <a:rPr lang="fr-CH" sz="1600" b="1" dirty="0" smtClean="0">
                <a:solidFill>
                  <a:schemeClr val="tx2"/>
                </a:solidFill>
              </a:rPr>
              <a:t>de </a:t>
            </a:r>
            <a:r>
              <a:rPr lang="fr-CH" sz="1600" b="1" i="0" u="none" baseline="0" dirty="0" smtClean="0">
                <a:solidFill>
                  <a:schemeClr val="tx2"/>
                </a:solidFill>
              </a:rPr>
              <a:t>sortie </a:t>
            </a:r>
            <a:r>
              <a:rPr lang="fr-CH" sz="1600" b="1" i="0" u="none" baseline="0" dirty="0">
                <a:solidFill>
                  <a:schemeClr val="tx2"/>
                </a:solidFill>
              </a:rPr>
              <a:t>établie par l'hôpital</a:t>
            </a:r>
            <a:endParaRPr lang="fr-CH" sz="1600" b="1" dirty="0">
              <a:solidFill>
                <a:schemeClr val="tx2"/>
              </a:solidFill>
            </a:endParaRPr>
          </a:p>
        </p:txBody>
      </p:sp>
      <p:sp>
        <p:nvSpPr>
          <p:cNvPr id="9" name="Inhaltsplatzhalter 4"/>
          <p:cNvSpPr>
            <a:spLocks noGrp="1"/>
          </p:cNvSpPr>
          <p:nvPr>
            <p:ph sz="quarter" idx="11"/>
          </p:nvPr>
        </p:nvSpPr>
        <p:spPr>
          <a:xfrm>
            <a:off x="5472753" y="4291584"/>
            <a:ext cx="3671247" cy="1297656"/>
          </a:xfrm>
        </p:spPr>
        <p:txBody>
          <a:bodyPr lIns="72000" rIns="36000">
            <a:normAutofit/>
          </a:bodyPr>
          <a:lstStyle/>
          <a:p>
            <a:pPr algn="l" rtl="0">
              <a:buFont typeface="Wingdings"/>
              <a:buChar char="à"/>
            </a:pPr>
            <a:r>
              <a:rPr lang="fr-CH" sz="2000" b="0" i="0" u="none" baseline="0" dirty="0" smtClean="0"/>
              <a:t>L’EMS a </a:t>
            </a:r>
            <a:r>
              <a:rPr lang="fr-CH" sz="2000" b="0" i="0" u="none" baseline="0" dirty="0"/>
              <a:t>administré le méthotrexate 2 fois/jour (matin et midi) au lieu d'1 fois/semaine</a:t>
            </a:r>
            <a:endParaRPr lang="fr-CH" sz="2400" b="0" dirty="0" smtClean="0"/>
          </a:p>
          <a:p>
            <a:pPr marL="0" indent="0" algn="l" rtl="0">
              <a:buNone/>
            </a:pPr>
            <a:endParaRPr lang="fr-CH" sz="2400" b="0" i="1" dirty="0" err="1"/>
          </a:p>
        </p:txBody>
      </p:sp>
      <p:sp>
        <p:nvSpPr>
          <p:cNvPr id="10" name="Rechteck 9"/>
          <p:cNvSpPr/>
          <p:nvPr/>
        </p:nvSpPr>
        <p:spPr>
          <a:xfrm>
            <a:off x="352684" y="6044007"/>
            <a:ext cx="4541483" cy="338554"/>
          </a:xfrm>
          <a:prstGeom prst="rect">
            <a:avLst/>
          </a:prstGeom>
        </p:spPr>
        <p:txBody>
          <a:bodyPr wrap="square">
            <a:spAutoFit/>
          </a:bodyPr>
          <a:lstStyle/>
          <a:p>
            <a:pPr algn="l" rtl="0"/>
            <a:r>
              <a:rPr lang="fr-CH" sz="1600" b="1" i="0" u="none" baseline="0" dirty="0">
                <a:solidFill>
                  <a:schemeClr val="tx2"/>
                </a:solidFill>
              </a:rPr>
              <a:t>Plan de médication des soins à domicile</a:t>
            </a:r>
            <a:endParaRPr lang="fr-CH" sz="1600" b="1" dirty="0">
              <a:solidFill>
                <a:schemeClr val="tx2"/>
              </a:solidFill>
            </a:endParaRPr>
          </a:p>
        </p:txBody>
      </p:sp>
      <p:grpSp>
        <p:nvGrpSpPr>
          <p:cNvPr id="11" name="Gruppieren 10"/>
          <p:cNvGrpSpPr/>
          <p:nvPr/>
        </p:nvGrpSpPr>
        <p:grpSpPr>
          <a:xfrm>
            <a:off x="359531" y="3752575"/>
            <a:ext cx="4534636" cy="2125772"/>
            <a:chOff x="502099" y="3764674"/>
            <a:chExt cx="4534636" cy="2125772"/>
          </a:xfrm>
        </p:grpSpPr>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9024"/>
            <a:stretch/>
          </p:blipFill>
          <p:spPr bwMode="auto">
            <a:xfrm>
              <a:off x="502099" y="3764674"/>
              <a:ext cx="4534636" cy="798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5158"/>
            <a:stretch/>
          </p:blipFill>
          <p:spPr bwMode="auto">
            <a:xfrm>
              <a:off x="502099" y="4563521"/>
              <a:ext cx="4534636" cy="132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4" name="Ellipse 13"/>
          <p:cNvSpPr/>
          <p:nvPr/>
        </p:nvSpPr>
        <p:spPr>
          <a:xfrm>
            <a:off x="1823849" y="2680138"/>
            <a:ext cx="7111963" cy="388883"/>
          </a:xfrm>
          <a:prstGeom prst="ellipse">
            <a:avLst/>
          </a:prstGeom>
          <a:noFill/>
          <a:ln w="41275" cap="flat" cmpd="sng" algn="ctr">
            <a:solidFill>
              <a:schemeClr val="accent6"/>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CH">
              <a:solidFill>
                <a:schemeClr val="accent6"/>
              </a:solidFill>
            </a:endParaRPr>
          </a:p>
        </p:txBody>
      </p:sp>
      <p:sp>
        <p:nvSpPr>
          <p:cNvPr id="15" name="Ellipse 14"/>
          <p:cNvSpPr/>
          <p:nvPr/>
        </p:nvSpPr>
        <p:spPr>
          <a:xfrm>
            <a:off x="206693" y="4875849"/>
            <a:ext cx="4833464" cy="1168158"/>
          </a:xfrm>
          <a:prstGeom prst="ellipse">
            <a:avLst/>
          </a:prstGeom>
          <a:noFill/>
          <a:ln w="41275" cap="flat" cmpd="sng" algn="ctr">
            <a:solidFill>
              <a:schemeClr val="accent6"/>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CH">
              <a:solidFill>
                <a:schemeClr val="accent6"/>
              </a:solidFill>
            </a:endParaRPr>
          </a:p>
        </p:txBody>
      </p:sp>
    </p:spTree>
    <p:extLst>
      <p:ext uri="{BB962C8B-B14F-4D97-AF65-F5344CB8AC3E}">
        <p14:creationId xmlns:p14="http://schemas.microsoft.com/office/powerpoint/2010/main" val="2327330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p:bldP spid="14" grpId="0" animBg="1"/>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CH"/>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39</a:t>
            </a:fld>
            <a:endParaRPr lang="de-CH"/>
          </a:p>
        </p:txBody>
      </p:sp>
      <p:sp>
        <p:nvSpPr>
          <p:cNvPr id="5" name="Inhaltsplatzhalter 4"/>
          <p:cNvSpPr>
            <a:spLocks noGrp="1"/>
          </p:cNvSpPr>
          <p:nvPr>
            <p:ph sz="quarter" idx="11"/>
          </p:nvPr>
        </p:nvSpPr>
        <p:spPr/>
        <p:txBody>
          <a:bodyPr/>
          <a:lstStyle/>
          <a:p>
            <a:pPr marL="0" indent="0">
              <a:buNone/>
            </a:pPr>
            <a:r>
              <a:rPr lang="fr-CH" sz="2200" dirty="0">
                <a:solidFill>
                  <a:schemeClr val="tx2"/>
                </a:solidFill>
              </a:rPr>
              <a:t>Sommaire</a:t>
            </a:r>
          </a:p>
          <a:p>
            <a:pPr marL="0" indent="0">
              <a:buNone/>
            </a:pPr>
            <a:endParaRPr lang="fr-CH" dirty="0">
              <a:solidFill>
                <a:schemeClr val="accent1"/>
              </a:solidFill>
            </a:endParaRPr>
          </a:p>
          <a:p>
            <a:r>
              <a:rPr lang="fr-CH" sz="2000" b="0" dirty="0"/>
              <a:t>Contexte initial</a:t>
            </a:r>
          </a:p>
          <a:p>
            <a:r>
              <a:rPr lang="fr-CH" sz="2000" b="0" dirty="0"/>
              <a:t>Focus sur l'admission</a:t>
            </a:r>
          </a:p>
          <a:p>
            <a:r>
              <a:rPr lang="fr-CH" sz="2000" b="0" dirty="0"/>
              <a:t>Transferts internes</a:t>
            </a:r>
          </a:p>
          <a:p>
            <a:r>
              <a:rPr lang="fr-CH" sz="2000" b="0" dirty="0"/>
              <a:t>Sortie de l'hôpital</a:t>
            </a:r>
          </a:p>
          <a:p>
            <a:r>
              <a:rPr lang="fr-CH" sz="2000" b="0" dirty="0">
                <a:solidFill>
                  <a:srgbClr val="FF0000"/>
                </a:solidFill>
              </a:rPr>
              <a:t>Résumé</a:t>
            </a:r>
          </a:p>
          <a:p>
            <a:pPr marL="0" indent="0">
              <a:buNone/>
            </a:pPr>
            <a:endParaRPr lang="de-CH" dirty="0"/>
          </a:p>
        </p:txBody>
      </p:sp>
      <p:sp>
        <p:nvSpPr>
          <p:cNvPr id="6" name="Textplatzhalter 5"/>
          <p:cNvSpPr>
            <a:spLocks noGrp="1"/>
          </p:cNvSpPr>
          <p:nvPr>
            <p:ph type="body" sz="quarter" idx="12"/>
          </p:nvPr>
        </p:nvSpPr>
        <p:spPr/>
        <p:txBody>
          <a:bodyPr/>
          <a:lstStyle/>
          <a:p>
            <a:endParaRPr lang="de-CH"/>
          </a:p>
        </p:txBody>
      </p:sp>
    </p:spTree>
    <p:extLst>
      <p:ext uri="{BB962C8B-B14F-4D97-AF65-F5344CB8AC3E}">
        <p14:creationId xmlns:p14="http://schemas.microsoft.com/office/powerpoint/2010/main" val="15944070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Sommaire</a:t>
            </a:r>
            <a:endParaRPr lang="de-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4</a:t>
            </a:fld>
            <a:endParaRPr lang="de-CH"/>
          </a:p>
        </p:txBody>
      </p:sp>
      <p:sp>
        <p:nvSpPr>
          <p:cNvPr id="7" name="Inhaltsplatzhalter 4"/>
          <p:cNvSpPr>
            <a:spLocks noGrp="1"/>
          </p:cNvSpPr>
          <p:nvPr>
            <p:ph sz="quarter" idx="11"/>
          </p:nvPr>
        </p:nvSpPr>
        <p:spPr>
          <a:xfrm>
            <a:off x="366713" y="908720"/>
            <a:ext cx="8418512" cy="5436604"/>
          </a:xfrm>
        </p:spPr>
        <p:txBody>
          <a:bodyPr>
            <a:normAutofit/>
          </a:bodyPr>
          <a:lstStyle/>
          <a:p>
            <a:pPr marL="0" indent="0" algn="l" rtl="0">
              <a:buNone/>
            </a:pPr>
            <a:r>
              <a:rPr lang="fr-CH" sz="2200" i="0" u="none" baseline="0" dirty="0">
                <a:solidFill>
                  <a:schemeClr val="tx2"/>
                </a:solidFill>
                <a:latin typeface="+mj-lt"/>
              </a:rPr>
              <a:t>Sommaire</a:t>
            </a:r>
          </a:p>
          <a:p>
            <a:pPr marL="0" indent="0" algn="l" rtl="0">
              <a:buNone/>
            </a:pPr>
            <a:endParaRPr lang="fr-CH" dirty="0">
              <a:solidFill>
                <a:schemeClr val="accent1"/>
              </a:solidFill>
              <a:latin typeface="+mj-lt"/>
            </a:endParaRPr>
          </a:p>
          <a:p>
            <a:pPr algn="l" rtl="0"/>
            <a:r>
              <a:rPr lang="fr-CH" sz="2000" b="0" i="0" u="none" baseline="0" dirty="0">
                <a:solidFill>
                  <a:srgbClr val="FF0000"/>
                </a:solidFill>
                <a:latin typeface="+mj-lt"/>
              </a:rPr>
              <a:t>Contexte initial</a:t>
            </a:r>
          </a:p>
          <a:p>
            <a:pPr algn="l" rtl="0"/>
            <a:r>
              <a:rPr lang="fr-CH" sz="2000" b="0" i="0" u="none" baseline="0" dirty="0">
                <a:latin typeface="+mj-lt"/>
              </a:rPr>
              <a:t>Focus sur l'admission</a:t>
            </a:r>
          </a:p>
          <a:p>
            <a:pPr algn="l" rtl="0"/>
            <a:r>
              <a:rPr lang="fr-CH" sz="2000" b="0" i="0" u="none" baseline="0" dirty="0">
                <a:latin typeface="+mj-lt"/>
              </a:rPr>
              <a:t>Transferts internes</a:t>
            </a:r>
          </a:p>
          <a:p>
            <a:pPr algn="l" rtl="0"/>
            <a:r>
              <a:rPr lang="fr-CH" sz="2000" b="0" i="0" u="none" baseline="0" dirty="0">
                <a:latin typeface="+mj-lt"/>
              </a:rPr>
              <a:t>Sortie de l'hôpital</a:t>
            </a:r>
          </a:p>
          <a:p>
            <a:pPr algn="l" rtl="0"/>
            <a:r>
              <a:rPr lang="fr-CH" sz="2000" b="0" i="0" u="none" baseline="0" dirty="0" smtClean="0">
                <a:latin typeface="+mj-lt"/>
              </a:rPr>
              <a:t>Résumé</a:t>
            </a:r>
            <a:endParaRPr lang="fr-CH" b="0" dirty="0" smtClean="0"/>
          </a:p>
          <a:p>
            <a:endParaRPr lang="fr-CH" b="0" dirty="0" smtClean="0"/>
          </a:p>
        </p:txBody>
      </p:sp>
    </p:spTree>
    <p:extLst>
      <p:ext uri="{BB962C8B-B14F-4D97-AF65-F5344CB8AC3E}">
        <p14:creationId xmlns:p14="http://schemas.microsoft.com/office/powerpoint/2010/main" val="34513358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Vérification systématique de la médication </a:t>
            </a: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40</a:t>
            </a:fld>
            <a:endParaRPr lang="de-CH"/>
          </a:p>
        </p:txBody>
      </p:sp>
      <p:sp>
        <p:nvSpPr>
          <p:cNvPr id="7" name="Inhaltsplatzhalter 3"/>
          <p:cNvSpPr>
            <a:spLocks noGrp="1"/>
          </p:cNvSpPr>
          <p:nvPr>
            <p:ph sz="quarter" idx="11"/>
          </p:nvPr>
        </p:nvSpPr>
        <p:spPr/>
        <p:txBody>
          <a:bodyPr/>
          <a:lstStyle/>
          <a:p>
            <a:pPr marL="0" indent="0" algn="l" rtl="0">
              <a:buNone/>
            </a:pPr>
            <a:r>
              <a:rPr lang="fr-CH" sz="2400" i="0" u="none" baseline="0" dirty="0">
                <a:solidFill>
                  <a:schemeClr val="tx2"/>
                </a:solidFill>
              </a:rPr>
              <a:t>Utilité de la vérification systématique de la médication </a:t>
            </a:r>
          </a:p>
          <a:p>
            <a:pPr marL="0" indent="0" algn="l" rtl="0">
              <a:buNone/>
            </a:pPr>
            <a:endParaRPr lang="fr-CH" dirty="0" smtClean="0"/>
          </a:p>
          <a:p>
            <a:pPr algn="l" rtl="0"/>
            <a:r>
              <a:rPr lang="fr-CH" sz="2000" b="0" i="0" u="none" baseline="0" dirty="0"/>
              <a:t>Vérification de la transmission d'informations précises et fiables concernant la médication à chaque changement de station de soins </a:t>
            </a:r>
          </a:p>
          <a:p>
            <a:endParaRPr lang="fr-CH" sz="2000" b="0" dirty="0" smtClean="0"/>
          </a:p>
          <a:p>
            <a:pPr algn="l" rtl="0"/>
            <a:r>
              <a:rPr lang="fr-CH" sz="2000" b="0" i="0" u="none" baseline="0" dirty="0"/>
              <a:t>Empêcher : </a:t>
            </a:r>
          </a:p>
          <a:p>
            <a:pPr lvl="1" algn="l" rtl="0"/>
            <a:r>
              <a:rPr lang="fr-CH" sz="2000" b="0" i="0" u="none" baseline="0" dirty="0"/>
              <a:t>les omissions</a:t>
            </a:r>
          </a:p>
          <a:p>
            <a:pPr lvl="1" algn="l" rtl="0"/>
            <a:r>
              <a:rPr lang="fr-CH" sz="2000" b="0" i="0" u="none" baseline="0" dirty="0"/>
              <a:t>les ajouts</a:t>
            </a:r>
          </a:p>
          <a:p>
            <a:pPr lvl="1" algn="l" rtl="0"/>
            <a:r>
              <a:rPr lang="fr-CH" sz="2000" b="0" i="0" u="none" baseline="0" dirty="0"/>
              <a:t>les erreurs de dosage</a:t>
            </a:r>
          </a:p>
          <a:p>
            <a:pPr lvl="1" algn="l" rtl="0"/>
            <a:r>
              <a:rPr lang="fr-CH" sz="2000" b="0" i="0" u="none" baseline="0" dirty="0"/>
              <a:t>les interactions </a:t>
            </a:r>
            <a:r>
              <a:rPr lang="fr-CH" sz="2000" b="0" i="0" u="none" baseline="0" dirty="0" smtClean="0"/>
              <a:t/>
            </a:r>
            <a:br>
              <a:rPr lang="fr-CH" sz="2000" b="0" i="0" u="none" baseline="0" dirty="0" smtClean="0"/>
            </a:br>
            <a:r>
              <a:rPr lang="fr-CH" sz="2000" b="0" i="0" u="none" baseline="0" dirty="0" smtClean="0"/>
              <a:t>médicamenteuses</a:t>
            </a:r>
            <a:endParaRPr lang="fr-CH" sz="2000" dirty="0"/>
          </a:p>
        </p:txBody>
      </p:sp>
      <p:sp>
        <p:nvSpPr>
          <p:cNvPr id="8" name="Textplatzhalter 4"/>
          <p:cNvSpPr txBox="1">
            <a:spLocks/>
          </p:cNvSpPr>
          <p:nvPr/>
        </p:nvSpPr>
        <p:spPr>
          <a:xfrm>
            <a:off x="359532" y="6237289"/>
            <a:ext cx="8439150" cy="179387"/>
          </a:xfrm>
          <a:prstGeom prst="rect">
            <a:avLst/>
          </a:prstGeom>
        </p:spPr>
        <p:txBody>
          <a:bodyPr vert="horz" lIns="0" tIns="0" rIns="0" bIns="0" rtlCol="0">
            <a:noAutofit/>
          </a:bodyPr>
          <a:lstStyle>
            <a:lvl1pPr marL="0" indent="0" algn="r" defTabSz="914400" rtl="0" eaLnBrk="1" latinLnBrk="0" hangingPunct="1">
              <a:spcBef>
                <a:spcPct val="20000"/>
              </a:spcBef>
              <a:buClr>
                <a:srgbClr val="006061"/>
              </a:buClr>
              <a:buSzPct val="110000"/>
              <a:buFont typeface="Wingdings" pitchFamily="2" charset="2"/>
              <a:buNone/>
              <a:defRPr sz="1100" b="0"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Arial" panose="020B0604020202020204" pitchFamily="34" charset="0"/>
              <a:buChar char="–"/>
              <a:defRPr sz="11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Arial" panose="020B0604020202020204" pitchFamily="34" charset="0"/>
              <a:buChar char="–"/>
              <a:defRPr sz="1100" kern="1200">
                <a:solidFill>
                  <a:schemeClr val="tx1"/>
                </a:solidFill>
                <a:latin typeface="+mn-lt"/>
                <a:ea typeface="+mn-ea"/>
                <a:cs typeface="+mn-cs"/>
              </a:defRPr>
            </a:lvl3pPr>
            <a:lvl4pPr marL="900113" indent="-182563" algn="l" defTabSz="914400" rtl="0" eaLnBrk="1" latinLnBrk="0" hangingPunct="1">
              <a:spcBef>
                <a:spcPct val="20000"/>
              </a:spcBef>
              <a:buClr>
                <a:srgbClr val="006061"/>
              </a:buClr>
              <a:buFont typeface="Arial" pitchFamily="34" charset="0"/>
              <a:buChar char="–"/>
              <a:defRPr sz="11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CH" dirty="0" smtClean="0"/>
              <a:t>Source : http://www.ulistein.de/cartoons.html</a:t>
            </a:r>
            <a:endParaRPr lang="fr-CH" dirty="0"/>
          </a:p>
        </p:txBody>
      </p:sp>
      <p:pic>
        <p:nvPicPr>
          <p:cNvPr id="11" name="Grafik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7944" y="2634017"/>
            <a:ext cx="4899546" cy="3556300"/>
          </a:xfrm>
          <a:prstGeom prst="rect">
            <a:avLst/>
          </a:prstGeom>
        </p:spPr>
      </p:pic>
      <p:sp>
        <p:nvSpPr>
          <p:cNvPr id="13" name="Ellipse 12"/>
          <p:cNvSpPr/>
          <p:nvPr/>
        </p:nvSpPr>
        <p:spPr>
          <a:xfrm>
            <a:off x="4211961" y="3074224"/>
            <a:ext cx="1800200" cy="103196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CH" sz="1050" i="1" dirty="0" smtClean="0">
                <a:solidFill>
                  <a:prstClr val="black"/>
                </a:solidFill>
              </a:rPr>
              <a:t>PRENEZ 125</a:t>
            </a:r>
            <a:br>
              <a:rPr lang="it-CH" sz="1050" i="1" dirty="0" smtClean="0">
                <a:solidFill>
                  <a:prstClr val="black"/>
                </a:solidFill>
              </a:rPr>
            </a:br>
            <a:r>
              <a:rPr lang="it-CH" sz="1050" i="1" dirty="0" smtClean="0">
                <a:solidFill>
                  <a:prstClr val="black"/>
                </a:solidFill>
              </a:rPr>
              <a:t>COMPRIMÉS MATIN, MIDI ET SOIR…</a:t>
            </a:r>
            <a:endParaRPr lang="it-CH" sz="1050" dirty="0">
              <a:solidFill>
                <a:prstClr val="black"/>
              </a:solidFill>
            </a:endParaRPr>
          </a:p>
        </p:txBody>
      </p:sp>
    </p:spTree>
    <p:extLst>
      <p:ext uri="{BB962C8B-B14F-4D97-AF65-F5344CB8AC3E}">
        <p14:creationId xmlns:p14="http://schemas.microsoft.com/office/powerpoint/2010/main" val="11230997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Autres avantages </a:t>
            </a: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41</a:t>
            </a:fld>
            <a:endParaRPr lang="de-CH"/>
          </a:p>
        </p:txBody>
      </p:sp>
      <p:sp>
        <p:nvSpPr>
          <p:cNvPr id="5" name="Inhaltsplatzhalter 4"/>
          <p:cNvSpPr>
            <a:spLocks noGrp="1"/>
          </p:cNvSpPr>
          <p:nvPr>
            <p:ph sz="quarter" idx="11"/>
          </p:nvPr>
        </p:nvSpPr>
        <p:spPr/>
        <p:txBody>
          <a:bodyPr>
            <a:noAutofit/>
          </a:bodyPr>
          <a:lstStyle/>
          <a:p>
            <a:pPr marL="0" indent="0">
              <a:buNone/>
            </a:pPr>
            <a:r>
              <a:rPr lang="fr-CH" sz="2400" dirty="0">
                <a:solidFill>
                  <a:schemeClr val="tx2"/>
                </a:solidFill>
              </a:rPr>
              <a:t>La vérification systématique de la médication réduit le taux d'erreurs</a:t>
            </a:r>
          </a:p>
          <a:p>
            <a:pPr marL="0" indent="0">
              <a:buNone/>
            </a:pPr>
            <a:endParaRPr lang="fr-CH" sz="2200" dirty="0"/>
          </a:p>
          <a:p>
            <a:pPr marL="0" indent="0">
              <a:buNone/>
            </a:pPr>
            <a:r>
              <a:rPr lang="fr-CH" sz="2000" b="0" dirty="0"/>
              <a:t>Ceci signifie : </a:t>
            </a:r>
          </a:p>
          <a:p>
            <a:r>
              <a:rPr lang="fr-CH" sz="2000" dirty="0"/>
              <a:t>M</a:t>
            </a:r>
            <a:r>
              <a:rPr lang="fr-CH" sz="2000" dirty="0" smtClean="0"/>
              <a:t>oins </a:t>
            </a:r>
            <a:r>
              <a:rPr lang="fr-CH" sz="2000" dirty="0"/>
              <a:t>de préjudices potentiels </a:t>
            </a:r>
            <a:r>
              <a:rPr lang="fr-CH" sz="2000" b="0" dirty="0"/>
              <a:t>pour les patients = </a:t>
            </a:r>
            <a:r>
              <a:rPr lang="fr-CH" sz="2000" dirty="0"/>
              <a:t>réduction des coûts </a:t>
            </a:r>
            <a:r>
              <a:rPr lang="fr-CH" sz="2000" b="0" dirty="0"/>
              <a:t>induits</a:t>
            </a:r>
            <a:r>
              <a:rPr lang="fr-CH" sz="2000" dirty="0"/>
              <a:t> </a:t>
            </a:r>
            <a:r>
              <a:rPr lang="fr-CH" sz="2000" b="0" dirty="0"/>
              <a:t>pour le système de santé </a:t>
            </a:r>
          </a:p>
          <a:p>
            <a:endParaRPr lang="fr-CH" sz="2000" b="0" dirty="0"/>
          </a:p>
          <a:p>
            <a:r>
              <a:rPr lang="fr-CH" sz="2000" dirty="0"/>
              <a:t>Processus plus efficaces </a:t>
            </a:r>
            <a:r>
              <a:rPr lang="fr-CH" sz="2000" b="0" dirty="0"/>
              <a:t>grâce au recensement systématique de la médication = des indications de médication fiables sont centralisées, ce qui permet d'éviter les redondances</a:t>
            </a:r>
          </a:p>
          <a:p>
            <a:endParaRPr lang="fr-CH" sz="2000" b="0" dirty="0"/>
          </a:p>
          <a:p>
            <a:r>
              <a:rPr lang="fr-CH" sz="2000" dirty="0"/>
              <a:t>Meilleure communication </a:t>
            </a:r>
            <a:r>
              <a:rPr lang="fr-CH" sz="2000" b="0" dirty="0"/>
              <a:t>entre les hôpitaux et d'autres prestataires de soins, </a:t>
            </a:r>
            <a:r>
              <a:rPr lang="fr-CH" sz="2000" b="0" dirty="0" smtClean="0"/>
              <a:t>ainsi qu’au </a:t>
            </a:r>
            <a:r>
              <a:rPr lang="fr-CH" sz="2000" b="0" dirty="0"/>
              <a:t>sein de l'équipe interprofessionnelle de l'hôpital (médecins, infirmiers, pharmaciens, etc.)</a:t>
            </a:r>
          </a:p>
          <a:p>
            <a:pPr marL="0" indent="0">
              <a:buNone/>
            </a:pPr>
            <a:endParaRPr lang="de-CH" sz="2000" dirty="0"/>
          </a:p>
        </p:txBody>
      </p:sp>
    </p:spTree>
    <p:extLst>
      <p:ext uri="{BB962C8B-B14F-4D97-AF65-F5344CB8AC3E}">
        <p14:creationId xmlns:p14="http://schemas.microsoft.com/office/powerpoint/2010/main" val="38241614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42</a:t>
            </a:fld>
            <a:endParaRPr lang="de-CH"/>
          </a:p>
        </p:txBody>
      </p:sp>
      <p:sp>
        <p:nvSpPr>
          <p:cNvPr id="7" name="Inhaltsplatzhalter 6"/>
          <p:cNvSpPr txBox="1">
            <a:spLocks/>
          </p:cNvSpPr>
          <p:nvPr/>
        </p:nvSpPr>
        <p:spPr>
          <a:xfrm>
            <a:off x="281603" y="836712"/>
            <a:ext cx="8670540" cy="5220618"/>
          </a:xfrm>
          <a:prstGeom prst="rect">
            <a:avLst/>
          </a:prstGeom>
        </p:spPr>
        <p:txBody>
          <a:bodyPr vert="horz" lIns="0" tIns="0" rIns="0" bIns="0" rtlCol="0">
            <a:normAutofit/>
          </a:bodyPr>
          <a:lstStyle>
            <a:lvl1pPr marL="269875" indent="-269875" algn="l" defTabSz="914400" rtl="0" eaLnBrk="1" latinLnBrk="0" hangingPunct="1">
              <a:spcBef>
                <a:spcPct val="20000"/>
              </a:spcBef>
              <a:buClr>
                <a:srgbClr val="006061"/>
              </a:buClr>
              <a:buSzPct val="110000"/>
              <a:buFont typeface="Wingdings" pitchFamily="2" charset="2"/>
              <a:buChar char="§"/>
              <a:defRPr sz="2500" b="1"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Arial" panose="020B0604020202020204" pitchFamily="34" charset="0"/>
              <a:buChar char="–"/>
              <a:defRPr sz="25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Arial" panose="020B0604020202020204" pitchFamily="34" charset="0"/>
              <a:buChar char="–"/>
              <a:defRPr sz="2000" kern="1200">
                <a:solidFill>
                  <a:schemeClr val="tx1"/>
                </a:solidFill>
                <a:latin typeface="+mn-lt"/>
                <a:ea typeface="+mn-ea"/>
                <a:cs typeface="+mn-cs"/>
              </a:defRPr>
            </a:lvl3pPr>
            <a:lvl4pPr marL="900113" indent="-182563" algn="l" defTabSz="914400" rtl="0" eaLnBrk="1" latinLnBrk="0" hangingPunct="1">
              <a:spcBef>
                <a:spcPct val="20000"/>
              </a:spcBef>
              <a:buClr>
                <a:srgbClr val="006061"/>
              </a:buClr>
              <a:buFont typeface="Arial" pitchFamily="34" charset="0"/>
              <a:buChar char="–"/>
              <a:defRPr sz="20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800"/>
              </a:spcBef>
              <a:buFont typeface="Wingdings" pitchFamily="2" charset="2"/>
              <a:buNone/>
            </a:pPr>
            <a:endParaRPr lang="fr-CH" sz="1100" dirty="0" smtClean="0"/>
          </a:p>
          <a:p>
            <a:pPr marL="0" indent="0" algn="ctr">
              <a:spcBef>
                <a:spcPts val="1800"/>
              </a:spcBef>
              <a:buFont typeface="Wingdings" pitchFamily="2" charset="2"/>
              <a:buNone/>
            </a:pPr>
            <a:r>
              <a:rPr lang="fr-CH" sz="3400" kern="0" spc="-20" dirty="0" smtClean="0">
                <a:solidFill>
                  <a:schemeClr val="tx2"/>
                </a:solidFill>
              </a:rPr>
              <a:t>Nous vous remercions de votre attention !</a:t>
            </a:r>
          </a:p>
          <a:p>
            <a:pPr marL="0" indent="0">
              <a:buFont typeface="Wingdings" pitchFamily="2" charset="2"/>
              <a:buNone/>
            </a:pPr>
            <a:endParaRPr lang="fr-CH" sz="3600" dirty="0" smtClean="0"/>
          </a:p>
          <a:p>
            <a:pPr marL="0" indent="0">
              <a:buFont typeface="Wingdings" pitchFamily="2" charset="2"/>
              <a:buNone/>
            </a:pPr>
            <a:endParaRPr lang="fr-CH" sz="3600" dirty="0" smtClean="0"/>
          </a:p>
          <a:p>
            <a:pPr marL="0" indent="0">
              <a:buFont typeface="Wingdings" pitchFamily="2" charset="2"/>
              <a:buNone/>
            </a:pPr>
            <a:endParaRPr lang="fr-CH"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891" y="2335510"/>
            <a:ext cx="8808432" cy="4117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48563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smtClean="0"/>
              <a:t>Bibliographie</a:t>
            </a:r>
            <a:endParaRPr lang="fr-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43</a:t>
            </a:fld>
            <a:endParaRPr lang="de-CH"/>
          </a:p>
        </p:txBody>
      </p:sp>
      <p:sp>
        <p:nvSpPr>
          <p:cNvPr id="7" name="Inhaltsplatzhalter 3"/>
          <p:cNvSpPr>
            <a:spLocks noGrp="1"/>
          </p:cNvSpPr>
          <p:nvPr>
            <p:ph sz="quarter" idx="11"/>
          </p:nvPr>
        </p:nvSpPr>
        <p:spPr/>
        <p:txBody>
          <a:bodyPr>
            <a:normAutofit fontScale="25000" lnSpcReduction="20000"/>
          </a:bodyPr>
          <a:lstStyle/>
          <a:p>
            <a:pPr marL="0" indent="0" algn="l" rtl="0">
              <a:buNone/>
            </a:pPr>
            <a:r>
              <a:rPr lang="fr-CH" sz="4800" i="0" u="none" baseline="0" dirty="0">
                <a:solidFill>
                  <a:schemeClr val="tx2"/>
                </a:solidFill>
              </a:rPr>
              <a:t>Bibliographie </a:t>
            </a:r>
            <a:endParaRPr lang="fr-CH" sz="4800" dirty="0" smtClean="0">
              <a:solidFill>
                <a:schemeClr val="tx2"/>
              </a:solidFill>
            </a:endParaRPr>
          </a:p>
          <a:p>
            <a:pPr algn="l" rtl="0">
              <a:lnSpc>
                <a:spcPct val="120000"/>
              </a:lnSpc>
              <a:spcBef>
                <a:spcPts val="600"/>
              </a:spcBef>
            </a:pPr>
            <a:r>
              <a:rPr lang="fr-CH" sz="3600" b="0" i="0" u="none" baseline="0" dirty="0" err="1">
                <a:ea typeface="Calibri"/>
              </a:rPr>
              <a:t>Eichenberger</a:t>
            </a:r>
            <a:r>
              <a:rPr lang="fr-CH" sz="3600" b="0" i="0" u="none" baseline="0" dirty="0">
                <a:ea typeface="Calibri"/>
              </a:rPr>
              <a:t> PM, </a:t>
            </a:r>
            <a:r>
              <a:rPr lang="fr-CH" sz="3600" b="0" i="0" u="none" baseline="0" dirty="0" err="1">
                <a:ea typeface="Calibri"/>
              </a:rPr>
              <a:t>Lampert</a:t>
            </a:r>
            <a:r>
              <a:rPr lang="fr-CH" sz="3600" b="0" i="0" u="none" baseline="0" dirty="0">
                <a:ea typeface="Calibri"/>
              </a:rPr>
              <a:t> ML, </a:t>
            </a:r>
            <a:r>
              <a:rPr lang="fr-CH" sz="3600" b="0" i="0" u="none" baseline="0" dirty="0" err="1">
                <a:ea typeface="Calibri"/>
              </a:rPr>
              <a:t>Kahmann</a:t>
            </a:r>
            <a:r>
              <a:rPr lang="fr-CH" sz="3600" b="0" i="0" u="none" baseline="0" dirty="0">
                <a:ea typeface="Calibri"/>
              </a:rPr>
              <a:t> IV, van Mil JW, </a:t>
            </a:r>
            <a:r>
              <a:rPr lang="fr-CH" sz="3600" b="0" i="0" u="none" baseline="0" dirty="0" err="1">
                <a:ea typeface="Calibri"/>
              </a:rPr>
              <a:t>Hersberger</a:t>
            </a:r>
            <a:r>
              <a:rPr lang="fr-CH" sz="3600" b="0" i="0" u="none" baseline="0" dirty="0">
                <a:ea typeface="Calibri"/>
              </a:rPr>
              <a:t> KE. Classification of </a:t>
            </a:r>
            <a:r>
              <a:rPr lang="fr-CH" sz="3600" b="0" i="0" u="none" baseline="0" dirty="0" err="1">
                <a:ea typeface="Calibri"/>
              </a:rPr>
              <a:t>drug-related</a:t>
            </a:r>
            <a:r>
              <a:rPr lang="fr-CH" sz="3600" b="0" i="0" u="none" baseline="0" dirty="0">
                <a:ea typeface="Calibri"/>
              </a:rPr>
              <a:t> </a:t>
            </a:r>
            <a:r>
              <a:rPr lang="fr-CH" sz="3600" b="0" i="0" u="none" baseline="0" dirty="0" err="1">
                <a:ea typeface="Calibri"/>
              </a:rPr>
              <a:t>problems</a:t>
            </a:r>
            <a:r>
              <a:rPr lang="fr-CH" sz="3600" b="0" i="0" u="none" baseline="0" dirty="0">
                <a:ea typeface="Calibri"/>
              </a:rPr>
              <a:t> </a:t>
            </a:r>
            <a:r>
              <a:rPr lang="fr-CH" sz="3600" b="0" i="0" u="none" baseline="0" dirty="0" err="1">
                <a:ea typeface="Calibri"/>
              </a:rPr>
              <a:t>with</a:t>
            </a:r>
            <a:r>
              <a:rPr lang="fr-CH" sz="3600" b="0" i="0" u="none" baseline="0" dirty="0">
                <a:ea typeface="Calibri"/>
              </a:rPr>
              <a:t> new prescriptions </a:t>
            </a:r>
            <a:r>
              <a:rPr lang="fr-CH" sz="3600" b="0" i="0" u="none" baseline="0" dirty="0" err="1">
                <a:ea typeface="Calibri"/>
              </a:rPr>
              <a:t>using</a:t>
            </a:r>
            <a:r>
              <a:rPr lang="fr-CH" sz="3600" b="0" i="0" u="none" baseline="0" dirty="0">
                <a:ea typeface="Calibri"/>
              </a:rPr>
              <a:t> a </a:t>
            </a:r>
            <a:r>
              <a:rPr lang="fr-CH" sz="3600" b="0" i="0" u="none" baseline="0" dirty="0" err="1">
                <a:ea typeface="Calibri"/>
              </a:rPr>
              <a:t>modified</a:t>
            </a:r>
            <a:r>
              <a:rPr lang="fr-CH" sz="3600" b="0" i="0" u="none" baseline="0" dirty="0">
                <a:ea typeface="Calibri"/>
              </a:rPr>
              <a:t> PCNE classification system. </a:t>
            </a:r>
            <a:r>
              <a:rPr lang="fr-CH" sz="3600" b="0" i="0" u="none" baseline="0" dirty="0" err="1">
                <a:ea typeface="Calibri"/>
              </a:rPr>
              <a:t>Pharmacy</a:t>
            </a:r>
            <a:r>
              <a:rPr lang="fr-CH" sz="3600" b="0" i="0" u="none" baseline="0" dirty="0">
                <a:ea typeface="Calibri"/>
              </a:rPr>
              <a:t> World and Science 2010;32(3):362-72.</a:t>
            </a:r>
            <a:endParaRPr lang="fr-CH" sz="3600" b="0" dirty="0"/>
          </a:p>
          <a:p>
            <a:pPr algn="l" rtl="0">
              <a:lnSpc>
                <a:spcPct val="120000"/>
              </a:lnSpc>
              <a:spcBef>
                <a:spcPts val="600"/>
              </a:spcBef>
            </a:pPr>
            <a:r>
              <a:rPr lang="fr-CH" sz="3600" b="0" i="0" u="none" baseline="0" dirty="0" err="1"/>
              <a:t>Fattinger</a:t>
            </a:r>
            <a:r>
              <a:rPr lang="fr-CH" sz="3600" b="0" i="0" u="none" baseline="0" dirty="0"/>
              <a:t> K, </a:t>
            </a:r>
            <a:r>
              <a:rPr lang="fr-CH" sz="3600" b="0" i="0" u="none" baseline="0" dirty="0" err="1"/>
              <a:t>Roos</a:t>
            </a:r>
            <a:r>
              <a:rPr lang="fr-CH" sz="3600" b="0" i="0" u="none" baseline="0" dirty="0"/>
              <a:t> M, </a:t>
            </a:r>
            <a:r>
              <a:rPr lang="fr-CH" sz="3600" b="0" i="0" u="none" baseline="0" dirty="0" err="1"/>
              <a:t>Vergeres</a:t>
            </a:r>
            <a:r>
              <a:rPr lang="fr-CH" sz="3600" b="0" i="0" u="none" baseline="0" dirty="0"/>
              <a:t> P, </a:t>
            </a:r>
            <a:r>
              <a:rPr lang="fr-CH" sz="3600" b="0" i="0" u="none" baseline="0" dirty="0" err="1"/>
              <a:t>Holenstein</a:t>
            </a:r>
            <a:r>
              <a:rPr lang="fr-CH" sz="3600" b="0" i="0" u="none" baseline="0" dirty="0"/>
              <a:t> C, </a:t>
            </a:r>
            <a:r>
              <a:rPr lang="fr-CH" sz="3600" b="0" i="0" u="none" baseline="0" dirty="0" err="1"/>
              <a:t>Kind</a:t>
            </a:r>
            <a:r>
              <a:rPr lang="fr-CH" sz="3600" b="0" i="0" u="none" baseline="0" dirty="0"/>
              <a:t> B, </a:t>
            </a:r>
            <a:r>
              <a:rPr lang="fr-CH" sz="3600" b="0" i="0" u="none" baseline="0" dirty="0" err="1"/>
              <a:t>Masche</a:t>
            </a:r>
            <a:r>
              <a:rPr lang="fr-CH" sz="3600" b="0" i="0" u="none" baseline="0" dirty="0"/>
              <a:t> U, et al. </a:t>
            </a:r>
            <a:r>
              <a:rPr lang="fr-CH" sz="3600" b="0" i="0" u="none" baseline="0" dirty="0" err="1"/>
              <a:t>Epidemiology</a:t>
            </a:r>
            <a:r>
              <a:rPr lang="fr-CH" sz="3600" b="0" i="0" u="none" baseline="0" dirty="0"/>
              <a:t> of </a:t>
            </a:r>
            <a:r>
              <a:rPr lang="fr-CH" sz="3600" b="0" i="0" u="none" baseline="0" dirty="0" err="1"/>
              <a:t>drug</a:t>
            </a:r>
            <a:r>
              <a:rPr lang="fr-CH" sz="3600" b="0" i="0" u="none" baseline="0" dirty="0"/>
              <a:t> </a:t>
            </a:r>
            <a:r>
              <a:rPr lang="fr-CH" sz="3600" b="0" i="0" u="none" baseline="0" dirty="0" err="1"/>
              <a:t>exposure</a:t>
            </a:r>
            <a:r>
              <a:rPr lang="fr-CH" sz="3600" b="0" i="0" u="none" baseline="0" dirty="0"/>
              <a:t> and adverse </a:t>
            </a:r>
            <a:r>
              <a:rPr lang="fr-CH" sz="3600" b="0" i="0" u="none" baseline="0" dirty="0" err="1"/>
              <a:t>drug</a:t>
            </a:r>
            <a:r>
              <a:rPr lang="fr-CH" sz="3600" b="0" i="0" u="none" baseline="0" dirty="0"/>
              <a:t> </a:t>
            </a:r>
            <a:r>
              <a:rPr lang="fr-CH" sz="3600" b="0" i="0" u="none" baseline="0" dirty="0" err="1"/>
              <a:t>reactions</a:t>
            </a:r>
            <a:r>
              <a:rPr lang="fr-CH" sz="3600" b="0" i="0" u="none" baseline="0" dirty="0"/>
              <a:t> in </a:t>
            </a:r>
            <a:r>
              <a:rPr lang="fr-CH" sz="3600" b="0" i="0" u="none" baseline="0" dirty="0" err="1"/>
              <a:t>two</a:t>
            </a:r>
            <a:r>
              <a:rPr lang="fr-CH" sz="3600" b="0" i="0" u="none" baseline="0" dirty="0"/>
              <a:t> </a:t>
            </a:r>
            <a:r>
              <a:rPr lang="fr-CH" sz="3600" b="0" i="0" u="none" baseline="0" dirty="0" err="1"/>
              <a:t>swiss</a:t>
            </a:r>
            <a:r>
              <a:rPr lang="fr-CH" sz="3600" b="0" i="0" u="none" baseline="0" dirty="0"/>
              <a:t> </a:t>
            </a:r>
            <a:r>
              <a:rPr lang="fr-CH" sz="3600" b="0" i="0" u="none" baseline="0" dirty="0" err="1"/>
              <a:t>departments</a:t>
            </a:r>
            <a:r>
              <a:rPr lang="fr-CH" sz="3600" b="0" i="0" u="none" baseline="0" dirty="0"/>
              <a:t> of </a:t>
            </a:r>
            <a:r>
              <a:rPr lang="fr-CH" sz="3600" b="0" i="0" u="none" baseline="0" dirty="0" err="1"/>
              <a:t>internal</a:t>
            </a:r>
            <a:r>
              <a:rPr lang="fr-CH" sz="3600" b="0" i="0" u="none" baseline="0" dirty="0"/>
              <a:t> </a:t>
            </a:r>
            <a:r>
              <a:rPr lang="fr-CH" sz="3600" b="0" i="0" u="none" baseline="0" dirty="0" err="1"/>
              <a:t>medicine</a:t>
            </a:r>
            <a:r>
              <a:rPr lang="fr-CH" sz="3600" b="0" i="0" u="none" baseline="0" dirty="0"/>
              <a:t>. Br J Clin </a:t>
            </a:r>
            <a:r>
              <a:rPr lang="fr-CH" sz="3600" b="0" i="0" u="none" baseline="0" dirty="0" err="1"/>
              <a:t>Pharmacol</a:t>
            </a:r>
            <a:r>
              <a:rPr lang="fr-CH" sz="3600" b="0" i="0" u="none" baseline="0" dirty="0"/>
              <a:t> 2000;49(2):158-67.</a:t>
            </a:r>
          </a:p>
          <a:p>
            <a:pPr algn="l" rtl="0">
              <a:lnSpc>
                <a:spcPct val="120000"/>
              </a:lnSpc>
              <a:spcBef>
                <a:spcPts val="600"/>
              </a:spcBef>
            </a:pPr>
            <a:r>
              <a:rPr lang="fr-CH" sz="3600" b="0" i="0" u="none" baseline="0" dirty="0">
                <a:ea typeface="Calibri"/>
              </a:rPr>
              <a:t>Frei P, Huber LC, Simon RW, </a:t>
            </a:r>
            <a:r>
              <a:rPr lang="fr-CH" sz="3600" b="0" i="0" u="none" baseline="0" dirty="0" err="1">
                <a:ea typeface="Calibri"/>
              </a:rPr>
              <a:t>Bonani</a:t>
            </a:r>
            <a:r>
              <a:rPr lang="fr-CH" sz="3600" b="0" i="0" u="none" baseline="0" dirty="0">
                <a:ea typeface="Calibri"/>
              </a:rPr>
              <a:t> M, </a:t>
            </a:r>
            <a:r>
              <a:rPr lang="fr-CH" sz="3600" b="0" i="0" u="none" baseline="0" dirty="0" err="1">
                <a:ea typeface="Calibri"/>
              </a:rPr>
              <a:t>Luscher</a:t>
            </a:r>
            <a:r>
              <a:rPr lang="fr-CH" sz="3600" b="0" i="0" u="none" baseline="0" dirty="0">
                <a:ea typeface="Calibri"/>
              </a:rPr>
              <a:t> TF. </a:t>
            </a:r>
            <a:r>
              <a:rPr lang="fr-CH" sz="3600" b="0" i="0" u="none" baseline="0" dirty="0" err="1">
                <a:ea typeface="Calibri"/>
              </a:rPr>
              <a:t>Insufficient</a:t>
            </a:r>
            <a:r>
              <a:rPr lang="fr-CH" sz="3600" b="0" i="0" u="none" baseline="0" dirty="0">
                <a:ea typeface="Calibri"/>
              </a:rPr>
              <a:t> </a:t>
            </a:r>
            <a:r>
              <a:rPr lang="fr-CH" sz="3600" b="0" i="0" u="none" baseline="0" dirty="0" err="1">
                <a:ea typeface="Calibri"/>
              </a:rPr>
              <a:t>medication</a:t>
            </a:r>
            <a:r>
              <a:rPr lang="fr-CH" sz="3600" b="0" i="0" u="none" baseline="0" dirty="0">
                <a:ea typeface="Calibri"/>
              </a:rPr>
              <a:t> documentation at </a:t>
            </a:r>
            <a:r>
              <a:rPr lang="fr-CH" sz="3600" b="0" i="0" u="none" baseline="0" dirty="0" err="1">
                <a:ea typeface="Calibri"/>
              </a:rPr>
              <a:t>hospital</a:t>
            </a:r>
            <a:r>
              <a:rPr lang="fr-CH" sz="3600" b="0" i="0" u="none" baseline="0" dirty="0">
                <a:ea typeface="Calibri"/>
              </a:rPr>
              <a:t> admission of </a:t>
            </a:r>
            <a:r>
              <a:rPr lang="fr-CH" sz="3600" b="0" i="0" u="none" baseline="0" dirty="0" err="1">
                <a:ea typeface="Calibri"/>
              </a:rPr>
              <a:t>cardiac</a:t>
            </a:r>
            <a:r>
              <a:rPr lang="fr-CH" sz="3600" b="0" i="0" u="none" baseline="0" dirty="0">
                <a:ea typeface="Calibri"/>
              </a:rPr>
              <a:t> patients: a challenge for </a:t>
            </a:r>
            <a:r>
              <a:rPr lang="fr-CH" sz="3600" b="0" i="0" u="none" baseline="0" dirty="0" err="1">
                <a:ea typeface="Calibri"/>
              </a:rPr>
              <a:t>medication</a:t>
            </a:r>
            <a:r>
              <a:rPr lang="fr-CH" sz="3600" b="0" i="0" u="none" baseline="0" dirty="0">
                <a:ea typeface="Calibri"/>
              </a:rPr>
              <a:t> </a:t>
            </a:r>
            <a:r>
              <a:rPr lang="fr-CH" sz="3600" b="0" i="0" u="none" baseline="0" dirty="0" err="1">
                <a:ea typeface="Calibri"/>
              </a:rPr>
              <a:t>reconciliation</a:t>
            </a:r>
            <a:r>
              <a:rPr lang="fr-CH" sz="3600" b="0" i="0" u="none" baseline="0" dirty="0">
                <a:ea typeface="Calibri"/>
              </a:rPr>
              <a:t>. Journal of </a:t>
            </a:r>
            <a:r>
              <a:rPr lang="fr-CH" sz="3600" b="0" i="0" u="none" baseline="0" dirty="0" err="1">
                <a:ea typeface="Calibri"/>
              </a:rPr>
              <a:t>Cardiovascular</a:t>
            </a:r>
            <a:r>
              <a:rPr lang="fr-CH" sz="3600" b="0" i="0" u="none" baseline="0" dirty="0">
                <a:ea typeface="Calibri"/>
              </a:rPr>
              <a:t> </a:t>
            </a:r>
            <a:r>
              <a:rPr lang="fr-CH" sz="3600" b="0" i="0" u="none" baseline="0" dirty="0" err="1">
                <a:ea typeface="Calibri"/>
              </a:rPr>
              <a:t>Pharmacology</a:t>
            </a:r>
            <a:r>
              <a:rPr lang="fr-CH" sz="3600" b="0" i="0" u="none" baseline="0" dirty="0">
                <a:ea typeface="Calibri"/>
              </a:rPr>
              <a:t> 2009;54(6):497-501.</a:t>
            </a:r>
            <a:endParaRPr lang="fr-CH" sz="3600" b="0" dirty="0">
              <a:solidFill>
                <a:srgbClr val="FF0000"/>
              </a:solidFill>
            </a:endParaRPr>
          </a:p>
          <a:p>
            <a:pPr algn="l" rtl="0">
              <a:lnSpc>
                <a:spcPct val="120000"/>
              </a:lnSpc>
              <a:spcBef>
                <a:spcPts val="600"/>
              </a:spcBef>
            </a:pPr>
            <a:r>
              <a:rPr lang="fr-CH" sz="3600" b="0" i="0" u="none" baseline="0" dirty="0" err="1"/>
              <a:t>Fringeli</a:t>
            </a:r>
            <a:r>
              <a:rPr lang="fr-CH" sz="3600" b="0" i="0" u="none" baseline="0" dirty="0"/>
              <a:t> et al. Congrès de l’Association Suisse des Pharmaciens de l’Administration et des Hôpitaux et de la Société Suisse des Pharmaciens, 2012</a:t>
            </a:r>
            <a:endParaRPr lang="fr-CH" sz="3600" b="0" dirty="0"/>
          </a:p>
          <a:p>
            <a:pPr algn="just" rtl="0">
              <a:lnSpc>
                <a:spcPct val="120000"/>
              </a:lnSpc>
              <a:spcBef>
                <a:spcPts val="600"/>
              </a:spcBef>
              <a:tabLst>
                <a:tab pos="342900" algn="r"/>
                <a:tab pos="457200" algn="l"/>
              </a:tabLst>
            </a:pPr>
            <a:r>
              <a:rPr lang="fr-CH" sz="3600" b="0" i="0" u="none" baseline="0" dirty="0">
                <a:ea typeface="Calibri"/>
                <a:cs typeface="Arial"/>
              </a:rPr>
              <a:t>Grandjean C, </a:t>
            </a:r>
            <a:r>
              <a:rPr lang="fr-CH" sz="3600" b="0" i="0" u="none" baseline="0" dirty="0" err="1">
                <a:ea typeface="Calibri"/>
                <a:cs typeface="Arial"/>
              </a:rPr>
              <a:t>von</a:t>
            </a:r>
            <a:r>
              <a:rPr lang="fr-CH" sz="3600" b="0" i="0" u="none" baseline="0" dirty="0">
                <a:ea typeface="Calibri"/>
                <a:cs typeface="Arial"/>
              </a:rPr>
              <a:t> </a:t>
            </a:r>
            <a:r>
              <a:rPr lang="fr-CH" sz="3600" b="0" i="0" u="none" baseline="0" dirty="0" err="1">
                <a:ea typeface="Calibri"/>
                <a:cs typeface="Arial"/>
              </a:rPr>
              <a:t>Gunten</a:t>
            </a:r>
            <a:r>
              <a:rPr lang="fr-CH" sz="3600" b="0" i="0" u="none" baseline="0" dirty="0">
                <a:ea typeface="Calibri"/>
                <a:cs typeface="Arial"/>
              </a:rPr>
              <a:t> V, Marty S, Meier P, </a:t>
            </a:r>
            <a:r>
              <a:rPr lang="fr-CH" sz="3600" b="0" i="0" u="none" baseline="0" dirty="0" err="1">
                <a:ea typeface="Calibri"/>
                <a:cs typeface="Arial"/>
              </a:rPr>
              <a:t>Beney</a:t>
            </a:r>
            <a:r>
              <a:rPr lang="fr-CH" sz="3600" b="0" i="0" u="none" baseline="0" dirty="0">
                <a:ea typeface="Calibri"/>
                <a:cs typeface="Arial"/>
              </a:rPr>
              <a:t> J. De l'anamnèse d'entrée à l'ordonnance de sortie: continuité des traitements médicamenteux des patients hospitalisés dans un hôpital régional suisse [</a:t>
            </a:r>
            <a:r>
              <a:rPr lang="fr-CH" sz="3600" b="0" i="0" u="none" baseline="0" dirty="0" err="1">
                <a:ea typeface="Calibri"/>
                <a:cs typeface="Arial"/>
              </a:rPr>
              <a:t>Continuity</a:t>
            </a:r>
            <a:r>
              <a:rPr lang="fr-CH" sz="3600" b="0" i="0" u="none" baseline="0" dirty="0">
                <a:ea typeface="Calibri"/>
                <a:cs typeface="Arial"/>
              </a:rPr>
              <a:t> of care of </a:t>
            </a:r>
            <a:r>
              <a:rPr lang="fr-CH" sz="3600" b="0" i="0" u="none" baseline="0" dirty="0" err="1">
                <a:ea typeface="Calibri"/>
                <a:cs typeface="Arial"/>
              </a:rPr>
              <a:t>hospitalised</a:t>
            </a:r>
            <a:r>
              <a:rPr lang="fr-CH" sz="3600" b="0" i="0" u="none" baseline="0" dirty="0">
                <a:ea typeface="Calibri"/>
                <a:cs typeface="Arial"/>
              </a:rPr>
              <a:t> patients in a </a:t>
            </a:r>
            <a:r>
              <a:rPr lang="fr-CH" sz="3600" b="0" i="0" u="none" baseline="0" dirty="0" err="1">
                <a:ea typeface="Calibri"/>
                <a:cs typeface="Arial"/>
              </a:rPr>
              <a:t>Swiss</a:t>
            </a:r>
            <a:r>
              <a:rPr lang="fr-CH" sz="3600" b="0" i="0" u="none" baseline="0" dirty="0">
                <a:ea typeface="Calibri"/>
                <a:cs typeface="Arial"/>
              </a:rPr>
              <a:t> </a:t>
            </a:r>
            <a:r>
              <a:rPr lang="fr-CH" sz="3600" b="0" i="0" u="none" baseline="0" dirty="0" err="1">
                <a:ea typeface="Calibri"/>
                <a:cs typeface="Arial"/>
              </a:rPr>
              <a:t>regional</a:t>
            </a:r>
            <a:r>
              <a:rPr lang="fr-CH" sz="3600" b="0" i="0" u="none" baseline="0" dirty="0">
                <a:ea typeface="Calibri"/>
                <a:cs typeface="Arial"/>
              </a:rPr>
              <a:t> </a:t>
            </a:r>
            <a:r>
              <a:rPr lang="fr-CH" sz="3600" b="0" i="0" u="none" baseline="0" dirty="0" err="1">
                <a:ea typeface="Calibri"/>
                <a:cs typeface="Arial"/>
              </a:rPr>
              <a:t>hospital</a:t>
            </a:r>
            <a:r>
              <a:rPr lang="fr-CH" sz="3600" b="0" i="0" u="none" baseline="0" dirty="0">
                <a:ea typeface="Calibri"/>
                <a:cs typeface="Arial"/>
              </a:rPr>
              <a:t>: </a:t>
            </a:r>
            <a:r>
              <a:rPr lang="fr-CH" sz="3600" b="0" i="0" u="none" baseline="0" dirty="0" err="1">
                <a:ea typeface="Calibri"/>
                <a:cs typeface="Arial"/>
              </a:rPr>
              <a:t>from</a:t>
            </a:r>
            <a:r>
              <a:rPr lang="fr-CH" sz="3600" b="0" i="0" u="none" baseline="0" dirty="0">
                <a:ea typeface="Calibri"/>
                <a:cs typeface="Arial"/>
              </a:rPr>
              <a:t> </a:t>
            </a:r>
            <a:r>
              <a:rPr lang="fr-CH" sz="3600" b="0" i="0" u="none" baseline="0" dirty="0" err="1">
                <a:ea typeface="Calibri"/>
                <a:cs typeface="Arial"/>
              </a:rPr>
              <a:t>medication</a:t>
            </a:r>
            <a:r>
              <a:rPr lang="fr-CH" sz="3600" b="0" i="0" u="none" baseline="0" dirty="0">
                <a:ea typeface="Calibri"/>
                <a:cs typeface="Arial"/>
              </a:rPr>
              <a:t> </a:t>
            </a:r>
            <a:r>
              <a:rPr lang="fr-CH" sz="3600" b="0" i="0" u="none" baseline="0" dirty="0" err="1">
                <a:ea typeface="Calibri"/>
                <a:cs typeface="Arial"/>
              </a:rPr>
              <a:t>history</a:t>
            </a:r>
            <a:r>
              <a:rPr lang="fr-CH" sz="3600" b="0" i="0" u="none" baseline="0" dirty="0">
                <a:ea typeface="Calibri"/>
                <a:cs typeface="Arial"/>
              </a:rPr>
              <a:t> on admission to </a:t>
            </a:r>
            <a:r>
              <a:rPr lang="fr-CH" sz="3600" b="0" i="0" u="none" baseline="0" dirty="0" err="1">
                <a:ea typeface="Calibri"/>
                <a:cs typeface="Arial"/>
              </a:rPr>
              <a:t>discharge</a:t>
            </a:r>
            <a:r>
              <a:rPr lang="fr-CH" sz="3600" b="0" i="0" u="none" baseline="0" dirty="0">
                <a:ea typeface="Calibri"/>
                <a:cs typeface="Arial"/>
              </a:rPr>
              <a:t> </a:t>
            </a:r>
            <a:r>
              <a:rPr lang="fr-CH" sz="3600" b="0" i="0" u="none" baseline="0" dirty="0" err="1">
                <a:ea typeface="Calibri"/>
                <a:cs typeface="Arial"/>
              </a:rPr>
              <a:t>treatment</a:t>
            </a:r>
            <a:r>
              <a:rPr lang="fr-CH" sz="3600" b="0" i="0" u="none" baseline="0" dirty="0">
                <a:ea typeface="Calibri"/>
                <a:cs typeface="Arial"/>
              </a:rPr>
              <a:t>]. Journal de Pharmacie Clinique 2009;28(3):151-6.</a:t>
            </a:r>
          </a:p>
          <a:p>
            <a:pPr algn="just" rtl="0">
              <a:lnSpc>
                <a:spcPct val="120000"/>
              </a:lnSpc>
              <a:spcBef>
                <a:spcPts val="600"/>
              </a:spcBef>
              <a:tabLst>
                <a:tab pos="342900" algn="r"/>
                <a:tab pos="457200" algn="l"/>
              </a:tabLst>
            </a:pPr>
            <a:r>
              <a:rPr lang="fr-CH" sz="3600" b="0" i="0" u="none" baseline="0" dirty="0"/>
              <a:t>Hardmeier B, </a:t>
            </a:r>
            <a:r>
              <a:rPr lang="fr-CH" sz="3600" b="0" i="0" u="none" baseline="0" dirty="0" err="1"/>
              <a:t>Braunschweig</a:t>
            </a:r>
            <a:r>
              <a:rPr lang="fr-CH" sz="3600" b="0" i="0" u="none" baseline="0" dirty="0"/>
              <a:t> S, </a:t>
            </a:r>
            <a:r>
              <a:rPr lang="fr-CH" sz="3600" b="0" i="0" u="none" baseline="0" dirty="0" err="1"/>
              <a:t>Cavallaro</a:t>
            </a:r>
            <a:r>
              <a:rPr lang="fr-CH" sz="3600" b="0" i="0" u="none" baseline="0" dirty="0"/>
              <a:t> M, </a:t>
            </a:r>
            <a:r>
              <a:rPr lang="fr-CH" sz="3600" b="0" i="0" u="none" baseline="0" dirty="0" err="1"/>
              <a:t>Roos</a:t>
            </a:r>
            <a:r>
              <a:rPr lang="fr-CH" sz="3600" b="0" i="0" u="none" baseline="0" dirty="0"/>
              <a:t> M, Pauli-Magnus C, Giger M, et al. Adverse </a:t>
            </a:r>
            <a:r>
              <a:rPr lang="fr-CH" sz="3600" b="0" i="0" u="none" baseline="0" dirty="0" err="1"/>
              <a:t>drug</a:t>
            </a:r>
            <a:r>
              <a:rPr lang="fr-CH" sz="3600" b="0" i="0" u="none" baseline="0" dirty="0"/>
              <a:t> </a:t>
            </a:r>
            <a:r>
              <a:rPr lang="fr-CH" sz="3600" b="0" i="0" u="none" baseline="0" dirty="0" err="1"/>
              <a:t>events</a:t>
            </a:r>
            <a:r>
              <a:rPr lang="fr-CH" sz="3600" b="0" i="0" u="none" baseline="0" dirty="0"/>
              <a:t> </a:t>
            </a:r>
            <a:r>
              <a:rPr lang="fr-CH" sz="3600" b="0" i="0" u="none" baseline="0" dirty="0" err="1"/>
              <a:t>caused</a:t>
            </a:r>
            <a:r>
              <a:rPr lang="fr-CH" sz="3600" b="0" i="0" u="none" baseline="0" dirty="0"/>
              <a:t> by </a:t>
            </a:r>
            <a:r>
              <a:rPr lang="fr-CH" sz="3600" b="0" i="0" u="none" baseline="0" dirty="0" err="1"/>
              <a:t>medication</a:t>
            </a:r>
            <a:r>
              <a:rPr lang="fr-CH" sz="3600" b="0" i="0" u="none" baseline="0" dirty="0"/>
              <a:t> </a:t>
            </a:r>
            <a:r>
              <a:rPr lang="fr-CH" sz="3600" b="0" i="0" u="none" baseline="0" dirty="0" err="1"/>
              <a:t>errors</a:t>
            </a:r>
            <a:r>
              <a:rPr lang="fr-CH" sz="3600" b="0" i="0" u="none" baseline="0" dirty="0"/>
              <a:t> in </a:t>
            </a:r>
            <a:r>
              <a:rPr lang="fr-CH" sz="3600" b="0" i="0" u="none" baseline="0" dirty="0" err="1"/>
              <a:t>medical</a:t>
            </a:r>
            <a:r>
              <a:rPr lang="fr-CH" sz="3600" b="0" i="0" u="none" baseline="0" dirty="0"/>
              <a:t> </a:t>
            </a:r>
            <a:r>
              <a:rPr lang="fr-CH" sz="3600" b="0" i="0" u="none" baseline="0" dirty="0" err="1"/>
              <a:t>inpatients</a:t>
            </a:r>
            <a:r>
              <a:rPr lang="fr-CH" sz="3600" b="0" i="0" u="none" baseline="0" dirty="0"/>
              <a:t>. </a:t>
            </a:r>
            <a:r>
              <a:rPr lang="fr-CH" sz="3600" b="0" i="0" u="none" baseline="0" dirty="0" err="1"/>
              <a:t>Swiss</a:t>
            </a:r>
            <a:r>
              <a:rPr lang="fr-CH" sz="3600" b="0" i="0" u="none" baseline="0" dirty="0"/>
              <a:t> Med </a:t>
            </a:r>
            <a:r>
              <a:rPr lang="fr-CH" sz="3600" b="0" i="0" u="none" baseline="0" dirty="0" err="1"/>
              <a:t>Wkly</a:t>
            </a:r>
            <a:r>
              <a:rPr lang="fr-CH" sz="3600" b="0" i="0" u="none" baseline="0" dirty="0"/>
              <a:t> 2004;134(45-46):664-70.</a:t>
            </a:r>
          </a:p>
          <a:p>
            <a:pPr algn="l" rtl="0">
              <a:lnSpc>
                <a:spcPct val="120000"/>
              </a:lnSpc>
              <a:spcBef>
                <a:spcPts val="600"/>
              </a:spcBef>
            </a:pPr>
            <a:r>
              <a:rPr lang="fr-CH" sz="3600" b="0" i="0" u="none" baseline="0" dirty="0" err="1">
                <a:ea typeface="Calibri"/>
              </a:rPr>
              <a:t>Lepori</a:t>
            </a:r>
            <a:r>
              <a:rPr lang="fr-CH" sz="3600" b="0" i="0" u="none" baseline="0" dirty="0">
                <a:ea typeface="Calibri"/>
              </a:rPr>
              <a:t> V, </a:t>
            </a:r>
            <a:r>
              <a:rPr lang="fr-CH" sz="3600" b="0" i="0" u="none" baseline="0" dirty="0" err="1">
                <a:ea typeface="Calibri"/>
              </a:rPr>
              <a:t>Perren</a:t>
            </a:r>
            <a:r>
              <a:rPr lang="fr-CH" sz="3600" b="0" i="0" u="none" baseline="0" dirty="0">
                <a:ea typeface="Calibri"/>
              </a:rPr>
              <a:t> AF, </a:t>
            </a:r>
            <a:r>
              <a:rPr lang="fr-CH" sz="3600" b="0" i="0" u="none" baseline="0" dirty="0" err="1">
                <a:ea typeface="Calibri"/>
              </a:rPr>
              <a:t>Marone</a:t>
            </a:r>
            <a:r>
              <a:rPr lang="fr-CH" sz="3600" b="0" i="0" u="none" baseline="0" dirty="0">
                <a:ea typeface="Calibri"/>
              </a:rPr>
              <a:t> C. </a:t>
            </a:r>
            <a:r>
              <a:rPr lang="fr-CH" sz="3600" b="0" i="0" u="none" baseline="0" dirty="0" err="1">
                <a:ea typeface="Calibri"/>
              </a:rPr>
              <a:t>Unerwünschte</a:t>
            </a:r>
            <a:r>
              <a:rPr lang="fr-CH" sz="3600" b="0" i="0" u="none" baseline="0" dirty="0">
                <a:ea typeface="Calibri"/>
              </a:rPr>
              <a:t> </a:t>
            </a:r>
            <a:r>
              <a:rPr lang="fr-CH" sz="3600" b="0" i="0" u="none" baseline="0" dirty="0" err="1">
                <a:ea typeface="Calibri"/>
              </a:rPr>
              <a:t>internmedizinische</a:t>
            </a:r>
            <a:r>
              <a:rPr lang="fr-CH" sz="3600" b="0" i="0" u="none" baseline="0" dirty="0">
                <a:ea typeface="Calibri"/>
              </a:rPr>
              <a:t> </a:t>
            </a:r>
            <a:r>
              <a:rPr lang="fr-CH" sz="3600" b="0" i="0" u="none" baseline="0" dirty="0" err="1">
                <a:ea typeface="Calibri"/>
              </a:rPr>
              <a:t>Arzneimittelwirkungen</a:t>
            </a:r>
            <a:r>
              <a:rPr lang="fr-CH" sz="3600" b="0" i="0" u="none" baseline="0" dirty="0">
                <a:ea typeface="Calibri"/>
              </a:rPr>
              <a:t> </a:t>
            </a:r>
            <a:r>
              <a:rPr lang="fr-CH" sz="3600" b="0" i="0" u="none" baseline="0" dirty="0" err="1">
                <a:ea typeface="Calibri"/>
              </a:rPr>
              <a:t>bei</a:t>
            </a:r>
            <a:r>
              <a:rPr lang="fr-CH" sz="3600" b="0" i="0" u="none" baseline="0" dirty="0">
                <a:ea typeface="Calibri"/>
              </a:rPr>
              <a:t> </a:t>
            </a:r>
            <a:r>
              <a:rPr lang="fr-CH" sz="3600" b="0" i="0" u="none" baseline="0" dirty="0" err="1">
                <a:ea typeface="Calibri"/>
              </a:rPr>
              <a:t>Spitaleintritt</a:t>
            </a:r>
            <a:r>
              <a:rPr lang="fr-CH" sz="3600" b="0" i="0" u="none" baseline="0" dirty="0">
                <a:ea typeface="Calibri"/>
              </a:rPr>
              <a:t> [Adverse </a:t>
            </a:r>
            <a:r>
              <a:rPr lang="fr-CH" sz="3600" b="0" i="0" u="none" baseline="0" dirty="0" err="1">
                <a:ea typeface="Calibri"/>
              </a:rPr>
              <a:t>internal</a:t>
            </a:r>
            <a:r>
              <a:rPr lang="fr-CH" sz="3600" b="0" i="0" u="none" baseline="0" dirty="0">
                <a:ea typeface="Calibri"/>
              </a:rPr>
              <a:t> </a:t>
            </a:r>
            <a:r>
              <a:rPr lang="fr-CH" sz="3600" b="0" i="0" u="none" baseline="0" dirty="0" err="1">
                <a:ea typeface="Calibri"/>
              </a:rPr>
              <a:t>medicine</a:t>
            </a:r>
            <a:r>
              <a:rPr lang="fr-CH" sz="3600" b="0" i="0" u="none" baseline="0" dirty="0">
                <a:ea typeface="Calibri"/>
              </a:rPr>
              <a:t> </a:t>
            </a:r>
            <a:r>
              <a:rPr lang="fr-CH" sz="3600" b="0" i="0" u="none" baseline="0" dirty="0" err="1">
                <a:ea typeface="Calibri"/>
              </a:rPr>
              <a:t>drug</a:t>
            </a:r>
            <a:r>
              <a:rPr lang="fr-CH" sz="3600" b="0" i="0" u="none" baseline="0" dirty="0">
                <a:ea typeface="Calibri"/>
              </a:rPr>
              <a:t> </a:t>
            </a:r>
            <a:r>
              <a:rPr lang="fr-CH" sz="3600" b="0" i="0" u="none" baseline="0" dirty="0" err="1">
                <a:ea typeface="Calibri"/>
              </a:rPr>
              <a:t>effects</a:t>
            </a:r>
            <a:r>
              <a:rPr lang="fr-CH" sz="3600" b="0" i="0" u="none" baseline="0" dirty="0">
                <a:ea typeface="Calibri"/>
              </a:rPr>
              <a:t> at </a:t>
            </a:r>
            <a:r>
              <a:rPr lang="fr-CH" sz="3600" b="0" i="0" u="none" baseline="0" dirty="0" err="1">
                <a:ea typeface="Calibri"/>
              </a:rPr>
              <a:t>hospital</a:t>
            </a:r>
            <a:r>
              <a:rPr lang="fr-CH" sz="3600" b="0" i="0" u="none" baseline="0" dirty="0">
                <a:ea typeface="Calibri"/>
              </a:rPr>
              <a:t> admission]. </a:t>
            </a:r>
            <a:r>
              <a:rPr lang="fr-CH" sz="3600" b="0" i="0" u="none" baseline="0" dirty="0" err="1">
                <a:ea typeface="Calibri"/>
              </a:rPr>
              <a:t>Schweizerische</a:t>
            </a:r>
            <a:r>
              <a:rPr lang="fr-CH" sz="3600" b="0" i="0" u="none" baseline="0" dirty="0">
                <a:ea typeface="Calibri"/>
              </a:rPr>
              <a:t> </a:t>
            </a:r>
            <a:r>
              <a:rPr lang="fr-CH" sz="3600" b="0" i="0" u="none" baseline="0" dirty="0" err="1">
                <a:ea typeface="Calibri"/>
              </a:rPr>
              <a:t>Medizinische</a:t>
            </a:r>
            <a:r>
              <a:rPr lang="fr-CH" sz="3600" b="0" i="0" u="none" baseline="0" dirty="0">
                <a:ea typeface="Calibri"/>
              </a:rPr>
              <a:t> </a:t>
            </a:r>
            <a:r>
              <a:rPr lang="fr-CH" sz="3600" b="0" i="0" u="none" baseline="0" dirty="0" err="1">
                <a:ea typeface="Calibri"/>
              </a:rPr>
              <a:t>Wochenschrift</a:t>
            </a:r>
            <a:r>
              <a:rPr lang="fr-CH" sz="3600" b="0" i="0" u="none" baseline="0" dirty="0">
                <a:ea typeface="Calibri"/>
              </a:rPr>
              <a:t> 1999;129(24):915-22.</a:t>
            </a:r>
            <a:endParaRPr lang="fr-CH" sz="3600" b="0" dirty="0">
              <a:solidFill>
                <a:prstClr val="black"/>
              </a:solidFill>
            </a:endParaRPr>
          </a:p>
          <a:p>
            <a:pPr algn="l" rtl="0">
              <a:lnSpc>
                <a:spcPct val="120000"/>
              </a:lnSpc>
              <a:spcBef>
                <a:spcPts val="600"/>
              </a:spcBef>
            </a:pPr>
            <a:r>
              <a:rPr lang="fr-CH" sz="3600" b="0" i="0" u="none" baseline="0" dirty="0"/>
              <a:t>Schwappach DL. </a:t>
            </a:r>
            <a:r>
              <a:rPr lang="fr-CH" sz="3600" b="0" i="0" u="none" baseline="0" dirty="0" err="1"/>
              <a:t>Risk</a:t>
            </a:r>
            <a:r>
              <a:rPr lang="fr-CH" sz="3600" b="0" i="0" u="none" baseline="0" dirty="0"/>
              <a:t> </a:t>
            </a:r>
            <a:r>
              <a:rPr lang="fr-CH" sz="3600" b="0" i="0" u="none" baseline="0" dirty="0" err="1"/>
              <a:t>factors</a:t>
            </a:r>
            <a:r>
              <a:rPr lang="fr-CH" sz="3600" b="0" i="0" u="none" baseline="0" dirty="0"/>
              <a:t> for patient-</a:t>
            </a:r>
            <a:r>
              <a:rPr lang="fr-CH" sz="3600" b="0" i="0" u="none" baseline="0" dirty="0" err="1"/>
              <a:t>reported</a:t>
            </a:r>
            <a:r>
              <a:rPr lang="fr-CH" sz="3600" b="0" i="0" u="none" baseline="0" dirty="0"/>
              <a:t> </a:t>
            </a:r>
            <a:r>
              <a:rPr lang="fr-CH" sz="3600" b="0" i="0" u="none" baseline="0" dirty="0" err="1"/>
              <a:t>medical</a:t>
            </a:r>
            <a:r>
              <a:rPr lang="fr-CH" sz="3600" b="0" i="0" u="none" baseline="0" dirty="0"/>
              <a:t> </a:t>
            </a:r>
            <a:r>
              <a:rPr lang="fr-CH" sz="3600" b="0" i="0" u="none" baseline="0" dirty="0" err="1"/>
              <a:t>errors</a:t>
            </a:r>
            <a:r>
              <a:rPr lang="fr-CH" sz="3600" b="0" i="0" u="none" baseline="0" dirty="0"/>
              <a:t> in </a:t>
            </a:r>
            <a:r>
              <a:rPr lang="fr-CH" sz="3600" b="0" i="0" u="none" baseline="0" dirty="0" err="1"/>
              <a:t>eleven</a:t>
            </a:r>
            <a:r>
              <a:rPr lang="fr-CH" sz="3600" b="0" i="0" u="none" baseline="0" dirty="0"/>
              <a:t> countries. </a:t>
            </a:r>
            <a:r>
              <a:rPr lang="fr-CH" sz="3600" b="0" i="0" u="none" baseline="0" dirty="0" err="1"/>
              <a:t>Health</a:t>
            </a:r>
            <a:r>
              <a:rPr lang="fr-CH" sz="3600" b="0" i="0" u="none" baseline="0" dirty="0"/>
              <a:t> </a:t>
            </a:r>
            <a:r>
              <a:rPr lang="fr-CH" sz="3600" b="0" i="0" u="none" baseline="0" dirty="0" err="1"/>
              <a:t>Expect</a:t>
            </a:r>
            <a:r>
              <a:rPr lang="fr-CH" sz="3600" b="0" i="0" u="none" baseline="0" dirty="0"/>
              <a:t> 2012;17(3):321-31.</a:t>
            </a:r>
            <a:endParaRPr lang="fr-CH" sz="3600" b="0" dirty="0"/>
          </a:p>
          <a:p>
            <a:pPr algn="l" rtl="0">
              <a:lnSpc>
                <a:spcPct val="120000"/>
              </a:lnSpc>
              <a:spcBef>
                <a:spcPts val="600"/>
              </a:spcBef>
            </a:pPr>
            <a:r>
              <a:rPr lang="fr-CH" sz="3600" b="0" i="0" u="none" baseline="0" dirty="0">
                <a:latin typeface="Arial" panose="020B0604020202020204" pitchFamily="34" charset="0"/>
                <a:cs typeface="Arial" panose="020B0604020202020204" pitchFamily="34" charset="0"/>
              </a:rPr>
              <a:t>Fondation Sécurité des patients Suisse. Vérification systématique de la médication dans les hôpitaux de soins aigus. Recommandations dans le cadre du Programme pilote </a:t>
            </a:r>
            <a:r>
              <a:rPr lang="fr-CH" sz="3600" b="0" i="0" u="none" baseline="0" dirty="0" err="1">
                <a:latin typeface="Arial" panose="020B0604020202020204" pitchFamily="34" charset="0"/>
                <a:cs typeface="Arial" panose="020B0604020202020204" pitchFamily="34" charset="0"/>
              </a:rPr>
              <a:t>progress</a:t>
            </a:r>
            <a:r>
              <a:rPr lang="fr-CH" sz="3600" b="0" i="0" u="none" baseline="0" dirty="0">
                <a:latin typeface="Arial" panose="020B0604020202020204" pitchFamily="34" charset="0"/>
                <a:cs typeface="Arial" panose="020B0604020202020204" pitchFamily="34" charset="0"/>
              </a:rPr>
              <a:t> ! La sécurité de la médication aux interfaces. 2015. Disponible à l'adresse : </a:t>
            </a:r>
            <a:r>
              <a:rPr lang="fr-CH" sz="3600" b="0" i="0" u="none" baseline="0" dirty="0">
                <a:latin typeface="Arial" panose="020B0604020202020204" pitchFamily="34" charset="0"/>
                <a:cs typeface="Arial" panose="020B0604020202020204" pitchFamily="34" charset="0"/>
                <a:hlinkClick r:id="rId2"/>
              </a:rPr>
              <a:t>http://www.patientensicherheit.ch/</a:t>
            </a:r>
            <a:r>
              <a:rPr lang="fr-CH" sz="3600" b="0" i="0" u="none" baseline="0" dirty="0" err="1">
                <a:latin typeface="Arial" panose="020B0604020202020204" pitchFamily="34" charset="0"/>
                <a:cs typeface="Arial" panose="020B0604020202020204" pitchFamily="34" charset="0"/>
                <a:hlinkClick r:id="rId2"/>
              </a:rPr>
              <a:t>fr</a:t>
            </a:r>
            <a:r>
              <a:rPr lang="fr-CH" sz="3600" b="0" i="0" u="none" baseline="0" dirty="0">
                <a:latin typeface="Arial" panose="020B0604020202020204" pitchFamily="34" charset="0"/>
                <a:cs typeface="Arial" panose="020B0604020202020204" pitchFamily="34" charset="0"/>
                <a:hlinkClick r:id="rId2"/>
              </a:rPr>
              <a:t>/publications/Matériel-d'information-Publications.html</a:t>
            </a:r>
            <a:endParaRPr lang="fr-CH" sz="3600" b="0" dirty="0">
              <a:latin typeface="Arial" panose="020B0604020202020204" pitchFamily="34" charset="0"/>
              <a:cs typeface="Arial" panose="020B0604020202020204" pitchFamily="34" charset="0"/>
            </a:endParaRPr>
          </a:p>
          <a:p>
            <a:pPr algn="l" rtl="0">
              <a:lnSpc>
                <a:spcPct val="120000"/>
              </a:lnSpc>
              <a:spcBef>
                <a:spcPts val="600"/>
              </a:spcBef>
            </a:pPr>
            <a:r>
              <a:rPr lang="fr-CH" sz="3600" b="0" i="0" u="none" baseline="0" dirty="0">
                <a:ea typeface="Calibri"/>
              </a:rPr>
              <a:t>Tam VC, </a:t>
            </a:r>
            <a:r>
              <a:rPr lang="fr-CH" sz="3600" b="0" i="0" u="none" baseline="0" dirty="0" err="1">
                <a:ea typeface="Calibri"/>
              </a:rPr>
              <a:t>Knowles</a:t>
            </a:r>
            <a:r>
              <a:rPr lang="fr-CH" sz="3600" b="0" i="0" u="none" baseline="0" dirty="0">
                <a:ea typeface="Calibri"/>
              </a:rPr>
              <a:t> SR, </a:t>
            </a:r>
            <a:r>
              <a:rPr lang="fr-CH" sz="3600" b="0" i="0" u="none" baseline="0" dirty="0" err="1">
                <a:ea typeface="Calibri"/>
              </a:rPr>
              <a:t>Cornish</a:t>
            </a:r>
            <a:r>
              <a:rPr lang="fr-CH" sz="3600" b="0" i="0" u="none" baseline="0" dirty="0">
                <a:ea typeface="Calibri"/>
              </a:rPr>
              <a:t> PL, Fine N, </a:t>
            </a:r>
            <a:r>
              <a:rPr lang="fr-CH" sz="3600" b="0" i="0" u="none" baseline="0" dirty="0" err="1">
                <a:ea typeface="Calibri"/>
              </a:rPr>
              <a:t>Marchesano</a:t>
            </a:r>
            <a:r>
              <a:rPr lang="fr-CH" sz="3600" b="0" i="0" u="none" baseline="0" dirty="0">
                <a:ea typeface="Calibri"/>
              </a:rPr>
              <a:t> R, </a:t>
            </a:r>
            <a:r>
              <a:rPr lang="fr-CH" sz="3600" b="0" i="0" u="none" baseline="0" dirty="0" err="1">
                <a:ea typeface="Calibri"/>
              </a:rPr>
              <a:t>Etchells</a:t>
            </a:r>
            <a:r>
              <a:rPr lang="fr-CH" sz="3600" b="0" i="0" u="none" baseline="0" dirty="0">
                <a:ea typeface="Calibri"/>
              </a:rPr>
              <a:t> EE. </a:t>
            </a:r>
            <a:r>
              <a:rPr lang="fr-CH" sz="3600" b="0" i="0" u="none" baseline="0" dirty="0" err="1">
                <a:ea typeface="Calibri"/>
              </a:rPr>
              <a:t>Frequency</a:t>
            </a:r>
            <a:r>
              <a:rPr lang="fr-CH" sz="3600" b="0" i="0" u="none" baseline="0" dirty="0">
                <a:ea typeface="Calibri"/>
              </a:rPr>
              <a:t>, type and </a:t>
            </a:r>
            <a:r>
              <a:rPr lang="fr-CH" sz="3600" b="0" i="0" u="none" baseline="0" dirty="0" err="1">
                <a:ea typeface="Calibri"/>
              </a:rPr>
              <a:t>clinical</a:t>
            </a:r>
            <a:r>
              <a:rPr lang="fr-CH" sz="3600" b="0" i="0" u="none" baseline="0" dirty="0">
                <a:ea typeface="Calibri"/>
              </a:rPr>
              <a:t> importance of </a:t>
            </a:r>
            <a:r>
              <a:rPr lang="fr-CH" sz="3600" b="0" i="0" u="none" baseline="0" dirty="0" err="1">
                <a:ea typeface="Calibri"/>
              </a:rPr>
              <a:t>medication</a:t>
            </a:r>
            <a:r>
              <a:rPr lang="fr-CH" sz="3600" b="0" i="0" u="none" baseline="0" dirty="0">
                <a:ea typeface="Calibri"/>
              </a:rPr>
              <a:t> </a:t>
            </a:r>
            <a:r>
              <a:rPr lang="fr-CH" sz="3600" b="0" i="0" u="none" baseline="0" dirty="0" err="1">
                <a:ea typeface="Calibri"/>
              </a:rPr>
              <a:t>history</a:t>
            </a:r>
            <a:r>
              <a:rPr lang="fr-CH" sz="3600" b="0" i="0" u="none" baseline="0" dirty="0">
                <a:ea typeface="Calibri"/>
              </a:rPr>
              <a:t> </a:t>
            </a:r>
            <a:r>
              <a:rPr lang="fr-CH" sz="3600" b="0" i="0" u="none" baseline="0" dirty="0" err="1">
                <a:ea typeface="Calibri"/>
              </a:rPr>
              <a:t>errors</a:t>
            </a:r>
            <a:r>
              <a:rPr lang="fr-CH" sz="3600" b="0" i="0" u="none" baseline="0" dirty="0">
                <a:ea typeface="Calibri"/>
              </a:rPr>
              <a:t> at admission to </a:t>
            </a:r>
            <a:r>
              <a:rPr lang="fr-CH" sz="3600" b="0" i="0" u="none" baseline="0" dirty="0" err="1">
                <a:ea typeface="Calibri"/>
              </a:rPr>
              <a:t>hospital</a:t>
            </a:r>
            <a:r>
              <a:rPr lang="fr-CH" sz="3600" b="0" i="0" u="none" baseline="0" dirty="0">
                <a:ea typeface="Calibri"/>
              </a:rPr>
              <a:t>: a </a:t>
            </a:r>
            <a:r>
              <a:rPr lang="fr-CH" sz="3600" b="0" i="0" u="none" baseline="0" dirty="0" err="1">
                <a:ea typeface="Calibri"/>
              </a:rPr>
              <a:t>systematic</a:t>
            </a:r>
            <a:r>
              <a:rPr lang="fr-CH" sz="3600" b="0" i="0" u="none" baseline="0" dirty="0">
                <a:ea typeface="Calibri"/>
              </a:rPr>
              <a:t> </a:t>
            </a:r>
            <a:r>
              <a:rPr lang="fr-CH" sz="3600" b="0" i="0" u="none" baseline="0" dirty="0" err="1">
                <a:ea typeface="Calibri"/>
              </a:rPr>
              <a:t>review</a:t>
            </a:r>
            <a:r>
              <a:rPr lang="fr-CH" sz="3600" b="0" i="0" u="none" baseline="0" dirty="0">
                <a:ea typeface="Calibri"/>
              </a:rPr>
              <a:t>. CMAJ 2005 </a:t>
            </a:r>
            <a:r>
              <a:rPr lang="fr-CH" sz="3600" b="0" i="0" u="none" baseline="0" dirty="0" err="1">
                <a:ea typeface="Calibri"/>
              </a:rPr>
              <a:t>Aug</a:t>
            </a:r>
            <a:r>
              <a:rPr lang="fr-CH" sz="3600" b="0" i="0" u="none" baseline="0" dirty="0">
                <a:ea typeface="Calibri"/>
              </a:rPr>
              <a:t> 30;173(5):510-5.</a:t>
            </a:r>
            <a:endParaRPr lang="fr-CH" sz="3600" b="0" dirty="0">
              <a:solidFill>
                <a:prstClr val="black"/>
              </a:solidFill>
            </a:endParaRPr>
          </a:p>
          <a:p>
            <a:pPr algn="l" rtl="0">
              <a:lnSpc>
                <a:spcPct val="120000"/>
              </a:lnSpc>
              <a:spcBef>
                <a:spcPts val="600"/>
              </a:spcBef>
            </a:pPr>
            <a:r>
              <a:rPr lang="fr-CH" sz="3600" b="0" i="0" u="none" baseline="0" dirty="0" err="1">
                <a:ea typeface="Calibri"/>
              </a:rPr>
              <a:t>Wasserfallen</a:t>
            </a:r>
            <a:r>
              <a:rPr lang="fr-CH" sz="3600" b="0" i="0" u="none" baseline="0" dirty="0">
                <a:ea typeface="Calibri"/>
              </a:rPr>
              <a:t> J, </a:t>
            </a:r>
            <a:r>
              <a:rPr lang="fr-CH" sz="3600" b="0" i="0" u="none" baseline="0" dirty="0" err="1">
                <a:ea typeface="Calibri"/>
              </a:rPr>
              <a:t>Livio</a:t>
            </a:r>
            <a:r>
              <a:rPr lang="fr-CH" sz="3600" b="0" i="0" u="none" baseline="0" dirty="0">
                <a:ea typeface="Calibri"/>
              </a:rPr>
              <a:t> F, </a:t>
            </a:r>
            <a:r>
              <a:rPr lang="fr-CH" sz="3600" b="0" i="0" u="none" baseline="0" dirty="0" err="1">
                <a:ea typeface="Calibri"/>
              </a:rPr>
              <a:t>Buclin</a:t>
            </a:r>
            <a:r>
              <a:rPr lang="fr-CH" sz="3600" b="0" i="0" u="none" baseline="0" dirty="0">
                <a:ea typeface="Calibri"/>
              </a:rPr>
              <a:t> T, </a:t>
            </a:r>
            <a:r>
              <a:rPr lang="fr-CH" sz="3600" b="0" i="0" u="none" baseline="0" dirty="0" err="1">
                <a:ea typeface="Calibri"/>
              </a:rPr>
              <a:t>Tillet</a:t>
            </a:r>
            <a:r>
              <a:rPr lang="fr-CH" sz="3600" b="0" i="0" u="none" baseline="0" dirty="0">
                <a:ea typeface="Calibri"/>
              </a:rPr>
              <a:t> L, Yersin B, </a:t>
            </a:r>
            <a:r>
              <a:rPr lang="fr-CH" sz="3600" b="0" i="0" u="none" baseline="0" dirty="0" err="1">
                <a:ea typeface="Calibri"/>
              </a:rPr>
              <a:t>Biollaz</a:t>
            </a:r>
            <a:r>
              <a:rPr lang="fr-CH" sz="3600" b="0" i="0" u="none" baseline="0" dirty="0">
                <a:ea typeface="Calibri"/>
              </a:rPr>
              <a:t> J. Rate, type, and </a:t>
            </a:r>
            <a:r>
              <a:rPr lang="fr-CH" sz="3600" b="0" i="0" u="none" baseline="0" dirty="0" err="1">
                <a:ea typeface="Calibri"/>
              </a:rPr>
              <a:t>cost</a:t>
            </a:r>
            <a:r>
              <a:rPr lang="fr-CH" sz="3600" b="0" i="0" u="none" baseline="0" dirty="0">
                <a:ea typeface="Calibri"/>
              </a:rPr>
              <a:t> of adverse </a:t>
            </a:r>
            <a:r>
              <a:rPr lang="fr-CH" sz="3600" b="0" i="0" u="none" baseline="0" dirty="0" err="1">
                <a:ea typeface="Calibri"/>
              </a:rPr>
              <a:t>drug</a:t>
            </a:r>
            <a:r>
              <a:rPr lang="fr-CH" sz="3600" b="0" i="0" u="none" baseline="0" dirty="0">
                <a:ea typeface="Calibri"/>
              </a:rPr>
              <a:t> </a:t>
            </a:r>
            <a:r>
              <a:rPr lang="fr-CH" sz="3600" b="0" i="0" u="none" baseline="0" dirty="0" err="1">
                <a:ea typeface="Calibri"/>
              </a:rPr>
              <a:t>reactions</a:t>
            </a:r>
            <a:r>
              <a:rPr lang="fr-CH" sz="3600" b="0" i="0" u="none" baseline="0" dirty="0">
                <a:ea typeface="Calibri"/>
              </a:rPr>
              <a:t> in emergency </a:t>
            </a:r>
            <a:r>
              <a:rPr lang="fr-CH" sz="3600" b="0" i="0" u="none" baseline="0" dirty="0" err="1">
                <a:ea typeface="Calibri"/>
              </a:rPr>
              <a:t>department</a:t>
            </a:r>
            <a:r>
              <a:rPr lang="fr-CH" sz="3600" b="0" i="0" u="none" baseline="0" dirty="0">
                <a:ea typeface="Calibri"/>
              </a:rPr>
              <a:t> admissions. </a:t>
            </a:r>
            <a:r>
              <a:rPr lang="fr-CH" sz="3600" b="0" i="0" u="none" baseline="0" dirty="0" err="1">
                <a:ea typeface="Calibri"/>
              </a:rPr>
              <a:t>European</a:t>
            </a:r>
            <a:r>
              <a:rPr lang="fr-CH" sz="3600" b="0" i="0" u="none" baseline="0" dirty="0">
                <a:ea typeface="Calibri"/>
              </a:rPr>
              <a:t> Journal of </a:t>
            </a:r>
            <a:r>
              <a:rPr lang="fr-CH" sz="3600" b="0" i="0" u="none" baseline="0" dirty="0" err="1">
                <a:ea typeface="Calibri"/>
              </a:rPr>
              <a:t>Internal</a:t>
            </a:r>
            <a:r>
              <a:rPr lang="fr-CH" sz="3600" b="0" i="0" u="none" baseline="0" dirty="0">
                <a:ea typeface="Calibri"/>
              </a:rPr>
              <a:t> </a:t>
            </a:r>
            <a:r>
              <a:rPr lang="fr-CH" sz="3600" b="0" i="0" u="none" baseline="0" dirty="0" err="1">
                <a:ea typeface="Calibri"/>
              </a:rPr>
              <a:t>Medicine</a:t>
            </a:r>
            <a:r>
              <a:rPr lang="fr-CH" sz="3600" b="0" i="0" u="none" baseline="0" dirty="0">
                <a:ea typeface="Calibri"/>
              </a:rPr>
              <a:t> 2001;12(5):442-7.</a:t>
            </a:r>
          </a:p>
          <a:p>
            <a:pPr algn="l" rtl="0">
              <a:lnSpc>
                <a:spcPct val="120000"/>
              </a:lnSpc>
              <a:spcBef>
                <a:spcPts val="600"/>
              </a:spcBef>
            </a:pPr>
            <a:endParaRPr lang="fr-CH" sz="4000" dirty="0">
              <a:solidFill>
                <a:schemeClr val="accent5">
                  <a:lumMod val="50000"/>
                </a:schemeClr>
              </a:solidFill>
            </a:endParaRPr>
          </a:p>
          <a:p>
            <a:pPr marL="0" indent="0" algn="l" rtl="0">
              <a:buNone/>
            </a:pPr>
            <a:r>
              <a:rPr lang="fr-CH" sz="4800" i="0" u="none" baseline="0" dirty="0">
                <a:solidFill>
                  <a:schemeClr val="tx2"/>
                </a:solidFill>
              </a:rPr>
              <a:t>Illustrations</a:t>
            </a:r>
            <a:endParaRPr lang="fr-CH" sz="4800" dirty="0">
              <a:solidFill>
                <a:schemeClr val="tx2"/>
              </a:solidFill>
            </a:endParaRPr>
          </a:p>
          <a:p>
            <a:pPr algn="l" rtl="0">
              <a:lnSpc>
                <a:spcPct val="120000"/>
              </a:lnSpc>
              <a:spcBef>
                <a:spcPts val="600"/>
              </a:spcBef>
            </a:pPr>
            <a:r>
              <a:rPr lang="fr-CH" sz="3600" b="0" i="0" u="none" baseline="0" dirty="0"/>
              <a:t>Stein, </a:t>
            </a:r>
            <a:r>
              <a:rPr lang="fr-CH" sz="3600" b="0" i="0" u="none" baseline="0" dirty="0" err="1"/>
              <a:t>Uli</a:t>
            </a:r>
            <a:r>
              <a:rPr lang="fr-CH" sz="3600" b="0" i="0" u="none" baseline="0" dirty="0"/>
              <a:t> «125 </a:t>
            </a:r>
            <a:r>
              <a:rPr lang="fr-CH" sz="3600" b="0" i="0" u="none" baseline="0" dirty="0" err="1"/>
              <a:t>Three</a:t>
            </a:r>
            <a:r>
              <a:rPr lang="fr-CH" sz="3600" b="0" i="0" u="none" baseline="0" dirty="0"/>
              <a:t> Times a Day» </a:t>
            </a:r>
            <a:r>
              <a:rPr lang="fr-CH" sz="3600" b="0" i="0" u="none" baseline="0" dirty="0">
                <a:hlinkClick r:id="rId3"/>
              </a:rPr>
              <a:t>http://www.ulistein.de/cartoons.html</a:t>
            </a:r>
            <a:r>
              <a:rPr lang="fr-CH" sz="3600" b="0" i="0" u="none" baseline="0" dirty="0"/>
              <a:t> </a:t>
            </a:r>
            <a:r>
              <a:rPr lang="fr-CH" sz="3600" b="0" i="0" u="none" baseline="0" dirty="0" smtClean="0">
                <a:solidFill>
                  <a:prstClr val="black"/>
                </a:solidFill>
              </a:rPr>
              <a:t>[</a:t>
            </a:r>
            <a:r>
              <a:rPr lang="fr-CH" sz="3600" b="0" i="0" u="none" baseline="0" dirty="0">
                <a:solidFill>
                  <a:prstClr val="black"/>
                </a:solidFill>
              </a:rPr>
              <a:t>21.05.2015]</a:t>
            </a:r>
            <a:endParaRPr lang="fr-CH" sz="3600" b="0" dirty="0"/>
          </a:p>
          <a:p>
            <a:pPr algn="l" rtl="0">
              <a:lnSpc>
                <a:spcPct val="120000"/>
              </a:lnSpc>
              <a:spcBef>
                <a:spcPts val="600"/>
              </a:spcBef>
            </a:pPr>
            <a:r>
              <a:rPr lang="fr-CH" sz="3600" b="0" i="0" u="none" baseline="0" dirty="0" err="1">
                <a:solidFill>
                  <a:prstClr val="black"/>
                </a:solidFill>
              </a:rPr>
              <a:t>Dreamstime</a:t>
            </a:r>
            <a:r>
              <a:rPr lang="fr-CH" sz="3600" b="0" i="0" u="none" baseline="0" dirty="0">
                <a:solidFill>
                  <a:prstClr val="black"/>
                </a:solidFill>
              </a:rPr>
              <a:t>: </a:t>
            </a:r>
            <a:r>
              <a:rPr lang="fr-CH" sz="3600" b="0" i="0" u="none" baseline="0" dirty="0">
                <a:solidFill>
                  <a:prstClr val="black"/>
                </a:solidFill>
                <a:hlinkClick r:id="rId4"/>
              </a:rPr>
              <a:t>http://de.dreamstime.com/lizenzfreie-stockbilder-sprachbarriere-%C3%BCbersetzung-interpretieren-mitteilungs-bedeutungs-w%C3%B6rter-image37850229</a:t>
            </a:r>
            <a:r>
              <a:rPr lang="fr-CH" sz="3600" b="0" i="0" u="none" baseline="0" dirty="0">
                <a:solidFill>
                  <a:prstClr val="black"/>
                </a:solidFill>
              </a:rPr>
              <a:t> [21.05.2015]</a:t>
            </a:r>
            <a:endParaRPr lang="fr-CH" sz="3600" b="0" dirty="0">
              <a:ea typeface="Calibri"/>
              <a:cs typeface="Arial"/>
            </a:endParaRPr>
          </a:p>
          <a:p>
            <a:pPr algn="l" rtl="0">
              <a:lnSpc>
                <a:spcPct val="120000"/>
              </a:lnSpc>
              <a:spcBef>
                <a:spcPts val="600"/>
              </a:spcBef>
            </a:pPr>
            <a:r>
              <a:rPr lang="fr-CH" sz="3600" b="0" i="0" u="none" baseline="0" dirty="0">
                <a:latin typeface="Arial" panose="020B0604020202020204" pitchFamily="34" charset="0"/>
                <a:cs typeface="Arial" panose="020B0604020202020204" pitchFamily="34" charset="0"/>
              </a:rPr>
              <a:t>Fink </a:t>
            </a:r>
            <a:r>
              <a:rPr lang="fr-CH" sz="3600" b="0" i="0" u="none" baseline="0" dirty="0" err="1">
                <a:latin typeface="Arial" panose="020B0604020202020204" pitchFamily="34" charset="0"/>
                <a:cs typeface="Arial" panose="020B0604020202020204" pitchFamily="34" charset="0"/>
              </a:rPr>
              <a:t>Leistungsmesstechnik</a:t>
            </a:r>
            <a:r>
              <a:rPr lang="fr-CH" sz="3600" b="0" i="0" u="none" baseline="0" dirty="0">
                <a:latin typeface="Arial" panose="020B0604020202020204" pitchFamily="34" charset="0"/>
                <a:cs typeface="Arial" panose="020B0604020202020204" pitchFamily="34" charset="0"/>
              </a:rPr>
              <a:t>:</a:t>
            </a:r>
            <a:r>
              <a:rPr lang="fr-CH" sz="3600" b="0" i="0" u="none" baseline="0" dirty="0">
                <a:solidFill>
                  <a:schemeClr val="accent5">
                    <a:lumMod val="50000"/>
                  </a:schemeClr>
                </a:solidFill>
                <a:latin typeface="Arial" panose="020B0604020202020204" pitchFamily="34" charset="0"/>
                <a:cs typeface="Arial" panose="020B0604020202020204" pitchFamily="34" charset="0"/>
              </a:rPr>
              <a:t> </a:t>
            </a:r>
            <a:r>
              <a:rPr lang="fr-CH" sz="3600" b="0" i="0" u="none" baseline="0" dirty="0">
                <a:solidFill>
                  <a:prstClr val="black"/>
                </a:solidFill>
                <a:hlinkClick r:id="rId5"/>
              </a:rPr>
              <a:t>http://www.leitungsmesstechnik.de/unternehmen/so-arbeiten-wir-leitfaden/</a:t>
            </a:r>
            <a:r>
              <a:rPr lang="fr-CH" sz="3600" b="0" i="0" u="none" baseline="0" dirty="0">
                <a:solidFill>
                  <a:prstClr val="black"/>
                </a:solidFill>
              </a:rPr>
              <a:t> [21.05.2015]</a:t>
            </a:r>
            <a:endParaRPr lang="fr-CH" sz="3600" b="0" dirty="0">
              <a:ea typeface="Calibri"/>
              <a:cs typeface="Arial"/>
            </a:endParaRPr>
          </a:p>
          <a:p>
            <a:pPr algn="l" rtl="0">
              <a:lnSpc>
                <a:spcPct val="120000"/>
              </a:lnSpc>
              <a:spcBef>
                <a:spcPts val="600"/>
              </a:spcBef>
            </a:pPr>
            <a:r>
              <a:rPr lang="fr-CH" sz="3600" b="0" i="0" u="none" baseline="0" dirty="0">
                <a:solidFill>
                  <a:prstClr val="black"/>
                </a:solidFill>
              </a:rPr>
              <a:t>LABBE 100% </a:t>
            </a:r>
            <a:r>
              <a:rPr lang="fr-CH" sz="3600" b="0" i="0" u="none" baseline="0" dirty="0" err="1">
                <a:solidFill>
                  <a:prstClr val="black"/>
                </a:solidFill>
              </a:rPr>
              <a:t>Kreativität</a:t>
            </a:r>
            <a:r>
              <a:rPr lang="fr-CH" sz="3600" b="0" i="0" u="none" baseline="0" dirty="0">
                <a:solidFill>
                  <a:prstClr val="black"/>
                </a:solidFill>
              </a:rPr>
              <a:t>: </a:t>
            </a:r>
            <a:r>
              <a:rPr lang="fr-CH" sz="3600" b="0" i="0" u="none" baseline="0" dirty="0">
                <a:solidFill>
                  <a:prstClr val="black"/>
                </a:solidFill>
                <a:hlinkClick r:id="rId6"/>
              </a:rPr>
              <a:t>http://www.labbe.de/zzzebra/index.asp?themaid=670&amp;titelid=4783&amp;titelkatid=0&amp;move=1</a:t>
            </a:r>
            <a:r>
              <a:rPr lang="fr-CH" sz="3600" b="0" i="0" u="none" baseline="0" dirty="0">
                <a:solidFill>
                  <a:prstClr val="black"/>
                </a:solidFill>
              </a:rPr>
              <a:t> [21.05.2015]</a:t>
            </a:r>
          </a:p>
          <a:p>
            <a:endParaRPr lang="fr-CH" sz="4400" b="0" dirty="0">
              <a:solidFill>
                <a:prstClr val="black"/>
              </a:solidFill>
              <a:ea typeface="Calibri"/>
              <a:cs typeface="Arial"/>
            </a:endParaRPr>
          </a:p>
          <a:p>
            <a:pPr marL="0" indent="0" algn="l" rtl="0">
              <a:buNone/>
            </a:pPr>
            <a:endParaRPr lang="fr-CH" sz="8000" b="0" dirty="0">
              <a:ea typeface="Calibri"/>
              <a:cs typeface="Arial"/>
            </a:endParaRPr>
          </a:p>
          <a:p>
            <a:endParaRPr lang="fr-CH" sz="8000" b="0" dirty="0">
              <a:ea typeface="Calibri"/>
              <a:cs typeface="Arial"/>
            </a:endParaRPr>
          </a:p>
          <a:p>
            <a:pPr marL="0" lvl="0" indent="0" algn="l" rtl="0">
              <a:buNone/>
            </a:pPr>
            <a:endParaRPr lang="fr-CH" sz="8000" b="0" dirty="0"/>
          </a:p>
          <a:p>
            <a:pPr lvl="0" algn="l" rtl="0"/>
            <a:endParaRPr lang="fr-CH" sz="8000" b="0" dirty="0" smtClean="0">
              <a:latin typeface="Arial" panose="020B0604020202020204" pitchFamily="34" charset="0"/>
              <a:cs typeface="Arial" panose="020B0604020202020204" pitchFamily="34" charset="0"/>
            </a:endParaRPr>
          </a:p>
          <a:p>
            <a:pPr lvl="0" algn="l" rtl="0"/>
            <a:endParaRPr lang="fr-CH" sz="8000" b="0" dirty="0">
              <a:solidFill>
                <a:prstClr val="black"/>
              </a:solidFill>
            </a:endParaRPr>
          </a:p>
          <a:p>
            <a:pPr lvl="0" algn="l" rtl="0"/>
            <a:endParaRPr lang="fr-CH" sz="8000" b="0" dirty="0" smtClean="0">
              <a:latin typeface="Arial" panose="020B0604020202020204" pitchFamily="34" charset="0"/>
              <a:cs typeface="Arial" panose="020B0604020202020204" pitchFamily="34" charset="0"/>
            </a:endParaRPr>
          </a:p>
          <a:p>
            <a:pPr marL="0" indent="0" algn="l" rtl="0">
              <a:buNone/>
            </a:pPr>
            <a:endParaRPr lang="fr-CH" sz="8000" b="0" dirty="0">
              <a:latin typeface="Arial" panose="020B0604020202020204" pitchFamily="34" charset="0"/>
              <a:cs typeface="Arial" panose="020B0604020202020204" pitchFamily="34" charset="0"/>
            </a:endParaRPr>
          </a:p>
          <a:p>
            <a:pPr marL="0" indent="0" algn="l" rtl="0">
              <a:buNone/>
            </a:pPr>
            <a:endParaRPr lang="fr-CH" sz="8000" b="0" dirty="0" smtClean="0">
              <a:latin typeface="Arial" panose="020B0604020202020204" pitchFamily="34" charset="0"/>
              <a:cs typeface="Arial" panose="020B0604020202020204" pitchFamily="34" charset="0"/>
            </a:endParaRPr>
          </a:p>
          <a:p>
            <a:pPr marL="0" indent="0" algn="l" rtl="0">
              <a:buNone/>
            </a:pPr>
            <a:endParaRPr lang="fr-CH" sz="1200" b="0" dirty="0">
              <a:latin typeface="Arial" panose="020B0604020202020204" pitchFamily="34" charset="0"/>
              <a:cs typeface="Arial" panose="020B0604020202020204" pitchFamily="34" charset="0"/>
            </a:endParaRPr>
          </a:p>
          <a:p>
            <a:pPr marL="0" indent="0" algn="l" rtl="0">
              <a:buNone/>
            </a:pPr>
            <a:endParaRPr lang="fr-CH" sz="1200" b="0" dirty="0">
              <a:latin typeface="Arial" panose="020B0604020202020204" pitchFamily="34" charset="0"/>
              <a:cs typeface="Arial" panose="020B0604020202020204" pitchFamily="34" charset="0"/>
            </a:endParaRPr>
          </a:p>
          <a:p>
            <a:pPr marL="0" indent="0" algn="l" rtl="0">
              <a:buNone/>
            </a:pPr>
            <a:endParaRPr lang="fr-CH" sz="1200" b="0" dirty="0" smtClean="0">
              <a:latin typeface="Arial" panose="020B0604020202020204" pitchFamily="34" charset="0"/>
              <a:cs typeface="Arial" panose="020B0604020202020204" pitchFamily="34" charset="0"/>
            </a:endParaRPr>
          </a:p>
          <a:p>
            <a:pPr marL="0" indent="0" algn="l" rtl="0">
              <a:buNone/>
            </a:pPr>
            <a:endParaRPr lang="fr-CH" sz="1200" dirty="0"/>
          </a:p>
          <a:p>
            <a:pPr marL="0" indent="0" algn="l" rtl="0">
              <a:buNone/>
            </a:pPr>
            <a:endParaRPr lang="fr-CH" sz="1200" b="0" dirty="0">
              <a:latin typeface="Arial" panose="020B0604020202020204" pitchFamily="34" charset="0"/>
              <a:cs typeface="Arial" panose="020B0604020202020204" pitchFamily="34" charset="0"/>
            </a:endParaRPr>
          </a:p>
          <a:p>
            <a:pPr marL="0" indent="0" algn="l" rtl="0">
              <a:buNone/>
            </a:pPr>
            <a:endParaRPr lang="fr-CH" sz="1200" b="0" dirty="0">
              <a:latin typeface="Arial" panose="020B0604020202020204" pitchFamily="34" charset="0"/>
              <a:cs typeface="Arial" panose="020B0604020202020204" pitchFamily="34" charset="0"/>
            </a:endParaRPr>
          </a:p>
          <a:p>
            <a:pPr marL="0" indent="0" algn="l" rtl="0">
              <a:buNone/>
            </a:pPr>
            <a:r>
              <a:rPr lang="fr-CH" sz="1200" b="0" i="0" u="none" baseline="0" dirty="0">
                <a:latin typeface="Arial" panose="020B0604020202020204" pitchFamily="34" charset="0"/>
                <a:cs typeface="Arial" panose="020B0604020202020204" pitchFamily="34" charset="0"/>
              </a:rPr>
              <a:t>	</a:t>
            </a:r>
            <a:endParaRPr lang="fr-CH" sz="1200" dirty="0">
              <a:latin typeface="Arial" panose="020B0604020202020204" pitchFamily="34" charset="0"/>
              <a:cs typeface="Arial" panose="020B0604020202020204" pitchFamily="34" charset="0"/>
            </a:endParaRPr>
          </a:p>
          <a:p>
            <a:endParaRPr lang="fr-CH" dirty="0"/>
          </a:p>
        </p:txBody>
      </p:sp>
    </p:spTree>
    <p:extLst>
      <p:ext uri="{BB962C8B-B14F-4D97-AF65-F5344CB8AC3E}">
        <p14:creationId xmlns:p14="http://schemas.microsoft.com/office/powerpoint/2010/main" val="36985738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Exemple de cas en </a:t>
            </a:r>
            <a:r>
              <a:rPr lang="fr-CH" dirty="0" smtClean="0"/>
              <a:t>Suisse</a:t>
            </a:r>
            <a:endParaRPr lang="fr-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5</a:t>
            </a:fld>
            <a:endParaRPr lang="de-CH"/>
          </a:p>
        </p:txBody>
      </p:sp>
      <p:sp>
        <p:nvSpPr>
          <p:cNvPr id="7" name="Inhaltsplatzhalter 4"/>
          <p:cNvSpPr>
            <a:spLocks noGrp="1"/>
          </p:cNvSpPr>
          <p:nvPr>
            <p:ph sz="quarter" idx="11"/>
          </p:nvPr>
        </p:nvSpPr>
        <p:spPr>
          <a:xfrm>
            <a:off x="366713" y="1013495"/>
            <a:ext cx="8418512" cy="5220618"/>
          </a:xfrm>
          <a:solidFill>
            <a:schemeClr val="accent6">
              <a:lumMod val="20000"/>
              <a:lumOff val="80000"/>
            </a:schemeClr>
          </a:solidFill>
        </p:spPr>
        <p:txBody>
          <a:bodyPr>
            <a:normAutofit fontScale="85000" lnSpcReduction="20000"/>
          </a:bodyPr>
          <a:lstStyle/>
          <a:p>
            <a:pPr algn="l" rtl="0">
              <a:lnSpc>
                <a:spcPct val="120000"/>
              </a:lnSpc>
            </a:pPr>
            <a:r>
              <a:rPr lang="fr-CH" sz="2400" b="0" i="0" u="none" baseline="0" dirty="0"/>
              <a:t>Une patiente arrive à l'hôpital en état de décompensation cardiaque. </a:t>
            </a:r>
          </a:p>
          <a:p>
            <a:pPr algn="l" rtl="0">
              <a:lnSpc>
                <a:spcPct val="120000"/>
              </a:lnSpc>
            </a:pPr>
            <a:endParaRPr lang="fr-CH" sz="1200" b="0" dirty="0" smtClean="0"/>
          </a:p>
          <a:p>
            <a:pPr algn="l" rtl="0">
              <a:lnSpc>
                <a:spcPct val="120000"/>
              </a:lnSpc>
            </a:pPr>
            <a:r>
              <a:rPr lang="fr-CH" sz="2400" b="0" i="0" u="none" baseline="0" dirty="0"/>
              <a:t>Ses proches indiquent que le traitement de longue durée qu'elle prenait depuis des années (10 mg de </a:t>
            </a:r>
            <a:r>
              <a:rPr lang="fr-CH" sz="2400" b="0" i="0" u="none" baseline="0" dirty="0" err="1"/>
              <a:t>torasémide</a:t>
            </a:r>
            <a:r>
              <a:rPr lang="fr-CH" sz="2400" b="0" i="0" u="none" baseline="0" dirty="0"/>
              <a:t>) a été interrompu lors de son hospitalisation précédente.</a:t>
            </a:r>
          </a:p>
          <a:p>
            <a:pPr algn="l" rtl="0">
              <a:lnSpc>
                <a:spcPct val="120000"/>
              </a:lnSpc>
            </a:pPr>
            <a:endParaRPr lang="fr-CH" sz="1300" b="0" dirty="0" smtClean="0"/>
          </a:p>
          <a:p>
            <a:pPr algn="l" rtl="0">
              <a:lnSpc>
                <a:spcPct val="120000"/>
              </a:lnSpc>
            </a:pPr>
            <a:r>
              <a:rPr lang="fr-CH" sz="2400" b="0" i="0" u="none" baseline="0" dirty="0"/>
              <a:t>Une recherche dans les archives permet de comprendre qu'une erreur de transcription </a:t>
            </a:r>
            <a:r>
              <a:rPr lang="fr-CH" sz="2400" b="0" i="0" u="none" baseline="0" dirty="0" smtClean="0"/>
              <a:t>s‘</a:t>
            </a:r>
            <a:r>
              <a:rPr lang="fr-CH" sz="2400" b="0" dirty="0" smtClean="0"/>
              <a:t>est</a:t>
            </a:r>
            <a:r>
              <a:rPr lang="fr-CH" sz="2400" b="0" i="0" u="none" baseline="0" dirty="0" smtClean="0"/>
              <a:t> </a:t>
            </a:r>
            <a:r>
              <a:rPr lang="fr-CH" sz="2400" b="0" i="0" u="none" baseline="0" dirty="0"/>
              <a:t>produite lors de son admission précédente en urgence.</a:t>
            </a:r>
          </a:p>
          <a:p>
            <a:pPr algn="l" rtl="0">
              <a:lnSpc>
                <a:spcPct val="120000"/>
              </a:lnSpc>
            </a:pPr>
            <a:endParaRPr lang="fr-CH" sz="1300" b="0" dirty="0" smtClean="0"/>
          </a:p>
          <a:p>
            <a:pPr algn="l" rtl="0">
              <a:lnSpc>
                <a:spcPct val="120000"/>
              </a:lnSpc>
            </a:pPr>
            <a:r>
              <a:rPr lang="fr-CH" sz="2400" b="0" i="0" u="none" baseline="0" dirty="0"/>
              <a:t>Le médecin assistant en question n'a pas transcrit le </a:t>
            </a:r>
            <a:r>
              <a:rPr lang="fr-CH" sz="2400" b="0" i="0" u="none" baseline="0" dirty="0" err="1"/>
              <a:t>torasémide</a:t>
            </a:r>
            <a:r>
              <a:rPr lang="fr-CH" sz="2400" b="0" i="0" u="none" baseline="0" dirty="0"/>
              <a:t> dans la médication d'entrée en raison d'une «lettre de recommandation </a:t>
            </a:r>
            <a:r>
              <a:rPr lang="fr-CH" sz="2400" b="0" i="0" u="none" baseline="0" dirty="0" smtClean="0"/>
              <a:t>manuscrite pas </a:t>
            </a:r>
            <a:r>
              <a:rPr lang="fr-CH" sz="2400" b="0" i="0" u="none" baseline="0" dirty="0"/>
              <a:t>très compréhensible» </a:t>
            </a:r>
            <a:r>
              <a:rPr lang="fr-CH" sz="2400" b="0" i="0" u="none" baseline="0" dirty="0" smtClean="0"/>
              <a:t>du </a:t>
            </a:r>
            <a:r>
              <a:rPr lang="fr-CH" sz="2400" b="0" i="0" u="none" baseline="0" dirty="0"/>
              <a:t>médecin de famille. </a:t>
            </a:r>
            <a:endParaRPr lang="fr-CH" sz="2400" b="0" dirty="0" smtClean="0"/>
          </a:p>
          <a:p>
            <a:pPr algn="l" rtl="0">
              <a:lnSpc>
                <a:spcPct val="120000"/>
              </a:lnSpc>
            </a:pPr>
            <a:endParaRPr lang="fr-CH" sz="1300" b="0" dirty="0" smtClean="0"/>
          </a:p>
          <a:p>
            <a:pPr algn="l" rtl="0">
              <a:lnSpc>
                <a:spcPct val="120000"/>
              </a:lnSpc>
            </a:pPr>
            <a:r>
              <a:rPr lang="fr-CH" sz="2400" b="0" i="0" u="none" baseline="0" dirty="0"/>
              <a:t>La patiente n'a cependant pas présenté de décompensation lors de son bref séjour à l'hôpital, mais au cours du mois suivant, de sorte que cette erreur a causé une nouvelle hospitalisation.</a:t>
            </a:r>
            <a:endParaRPr lang="fr-CH" sz="1300" b="0" dirty="0" smtClean="0"/>
          </a:p>
          <a:p>
            <a:endParaRPr lang="fr-CH" dirty="0"/>
          </a:p>
        </p:txBody>
      </p:sp>
    </p:spTree>
    <p:extLst>
      <p:ext uri="{BB962C8B-B14F-4D97-AF65-F5344CB8AC3E}">
        <p14:creationId xmlns:p14="http://schemas.microsoft.com/office/powerpoint/2010/main" val="374589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Contexte initial</a:t>
            </a: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6</a:t>
            </a:fld>
            <a:endParaRPr lang="de-CH"/>
          </a:p>
        </p:txBody>
      </p:sp>
      <p:sp>
        <p:nvSpPr>
          <p:cNvPr id="6" name="Textplatzhalter 5"/>
          <p:cNvSpPr>
            <a:spLocks noGrp="1"/>
          </p:cNvSpPr>
          <p:nvPr>
            <p:ph type="body" sz="quarter" idx="12"/>
          </p:nvPr>
        </p:nvSpPr>
        <p:spPr/>
        <p:txBody>
          <a:bodyPr/>
          <a:lstStyle/>
          <a:p>
            <a:endParaRPr lang="de-CH"/>
          </a:p>
        </p:txBody>
      </p:sp>
      <p:sp>
        <p:nvSpPr>
          <p:cNvPr id="7" name="Inhaltsplatzhalter 4"/>
          <p:cNvSpPr>
            <a:spLocks noGrp="1"/>
          </p:cNvSpPr>
          <p:nvPr>
            <p:ph sz="quarter" idx="11"/>
          </p:nvPr>
        </p:nvSpPr>
        <p:spPr>
          <a:xfrm>
            <a:off x="366713" y="908720"/>
            <a:ext cx="8418512" cy="4814163"/>
          </a:xfrm>
        </p:spPr>
        <p:txBody>
          <a:bodyPr>
            <a:normAutofit/>
          </a:bodyPr>
          <a:lstStyle/>
          <a:p>
            <a:pPr marL="0" indent="0" algn="l" rtl="0">
              <a:buNone/>
            </a:pPr>
            <a:r>
              <a:rPr lang="fr-CH" sz="2200" i="0" u="none" baseline="0" dirty="0">
                <a:solidFill>
                  <a:schemeClr val="tx2"/>
                </a:solidFill>
              </a:rPr>
              <a:t>La médication est un point névralgique pour la sécurité des patients</a:t>
            </a:r>
          </a:p>
          <a:p>
            <a:pPr marL="0" indent="0" algn="l" rtl="0">
              <a:buNone/>
            </a:pPr>
            <a:endParaRPr lang="fr-CH" sz="1200" b="0" dirty="0" smtClean="0">
              <a:solidFill>
                <a:schemeClr val="tx2"/>
              </a:solidFill>
            </a:endParaRPr>
          </a:p>
          <a:p>
            <a:pPr marL="0" indent="0" algn="l" rtl="0">
              <a:buNone/>
            </a:pPr>
            <a:r>
              <a:rPr lang="fr-CH" sz="1800" b="0" i="0" u="none" baseline="0" dirty="0"/>
              <a:t>Données pour la Suisse :</a:t>
            </a:r>
          </a:p>
          <a:p>
            <a:pPr marL="0" indent="0" algn="l" rtl="0">
              <a:buNone/>
            </a:pPr>
            <a:endParaRPr lang="fr-CH" sz="1800" dirty="0" smtClean="0">
              <a:solidFill>
                <a:schemeClr val="tx2"/>
              </a:solidFill>
            </a:endParaRPr>
          </a:p>
          <a:p>
            <a:pPr algn="l" rtl="0"/>
            <a:r>
              <a:rPr lang="fr-CH" sz="1800" b="0" i="0" u="none" baseline="0" dirty="0"/>
              <a:t>4 à 7 % des admissions à l'hôpital sont dues à des problèmes médicamenteux. Environ 20 000 hospitalisations par an. </a:t>
            </a:r>
            <a:r>
              <a:rPr lang="fr-CH" sz="1800" b="0" i="0" u="none" baseline="0" dirty="0" smtClean="0"/>
              <a:t>1/3 </a:t>
            </a:r>
            <a:r>
              <a:rPr lang="fr-CH" sz="1800" b="0" i="0" u="none" baseline="0" dirty="0"/>
              <a:t>d'entre elles pourraient être </a:t>
            </a:r>
            <a:r>
              <a:rPr lang="fr-CH" sz="1800" b="0" i="0" u="none" baseline="0" dirty="0" smtClean="0"/>
              <a:t/>
            </a:r>
            <a:br>
              <a:rPr lang="fr-CH" sz="1800" b="0" i="0" u="none" baseline="0" dirty="0" smtClean="0"/>
            </a:br>
            <a:r>
              <a:rPr lang="fr-CH" sz="1800" b="0" i="0" u="none" baseline="0" dirty="0" smtClean="0"/>
              <a:t>évitées </a:t>
            </a:r>
            <a:r>
              <a:rPr lang="fr-CH" sz="1800" b="0" i="0" u="none" baseline="30000" dirty="0"/>
              <a:t>Hardmeier, </a:t>
            </a:r>
            <a:r>
              <a:rPr lang="fr-CH" sz="1800" b="0" i="0" u="none" baseline="30000" dirty="0" err="1"/>
              <a:t>Lepori</a:t>
            </a:r>
            <a:r>
              <a:rPr lang="fr-CH" sz="1800" b="0" i="0" u="none" baseline="30000" dirty="0"/>
              <a:t>, Wasserfallen</a:t>
            </a:r>
            <a:r>
              <a:rPr lang="fr-CH" sz="1800" b="0" i="0" u="none" baseline="0" dirty="0"/>
              <a:t> </a:t>
            </a:r>
            <a:endParaRPr lang="fr-CH" sz="1800" b="0" baseline="30000" dirty="0"/>
          </a:p>
          <a:p>
            <a:endParaRPr lang="fr-CH" sz="1800" b="0" baseline="30000" dirty="0" smtClean="0"/>
          </a:p>
          <a:p>
            <a:r>
              <a:rPr lang="fr-CH" sz="1800" b="0" i="0" u="none" baseline="0" dirty="0"/>
              <a:t>8 % de tous les patients sont concernés par un événement </a:t>
            </a:r>
            <a:r>
              <a:rPr lang="fr-CH" sz="1800" b="0" dirty="0" smtClean="0"/>
              <a:t>indésirable médicamenteux </a:t>
            </a:r>
            <a:r>
              <a:rPr lang="fr-CH" sz="1800" b="0" dirty="0"/>
              <a:t>pendant </a:t>
            </a:r>
            <a:r>
              <a:rPr lang="fr-CH" sz="1800" b="0" i="0" u="none" baseline="0" dirty="0"/>
              <a:t>leur séjour à l'hôpital </a:t>
            </a:r>
            <a:r>
              <a:rPr lang="fr-CH" sz="1800" b="0" i="0" u="none" baseline="30000" dirty="0"/>
              <a:t>Hardmeier, Fattinger</a:t>
            </a:r>
            <a:endParaRPr lang="fr-CH" sz="1800" b="0" baseline="30000" dirty="0"/>
          </a:p>
          <a:p>
            <a:endParaRPr lang="fr-CH" sz="1800" b="0" baseline="30000" dirty="0" smtClean="0"/>
          </a:p>
          <a:p>
            <a:pPr algn="l" rtl="0"/>
            <a:r>
              <a:rPr lang="fr-CH" sz="1800" b="0" i="0" u="none" baseline="0" dirty="0"/>
              <a:t>5 % de la population suisse a rapporté une erreur de médication au cours des deux dernières années (</a:t>
            </a:r>
            <a:r>
              <a:rPr lang="fr-CH" sz="1800" b="0" i="1" u="none" baseline="0" dirty="0"/>
              <a:t>«erreur de médicament ou de dosage»</a:t>
            </a:r>
            <a:r>
              <a:rPr lang="fr-CH" sz="1800" b="0" i="0" u="none" baseline="0" dirty="0"/>
              <a:t>) </a:t>
            </a:r>
            <a:r>
              <a:rPr lang="fr-CH" sz="1800" b="0" i="0" u="none" baseline="30000" dirty="0"/>
              <a:t>Schwappach</a:t>
            </a:r>
            <a:endParaRPr lang="fr-CH" sz="1800" b="0" baseline="30000" dirty="0"/>
          </a:p>
          <a:p>
            <a:endParaRPr lang="fr-CH" sz="1800" b="0" dirty="0" smtClean="0"/>
          </a:p>
          <a:p>
            <a:endParaRPr lang="fr-CH" sz="1800" b="0" dirty="0" smtClean="0"/>
          </a:p>
          <a:p>
            <a:endParaRPr lang="fr-CH" sz="2000" b="0" baseline="30000" dirty="0"/>
          </a:p>
          <a:p>
            <a:endParaRPr lang="fr-CH" sz="1400" b="0" baseline="30000" dirty="0" smtClean="0"/>
          </a:p>
          <a:p>
            <a:pPr marL="0" indent="0" algn="l" rtl="0">
              <a:buNone/>
            </a:pPr>
            <a:endParaRPr lang="fr-CH" dirty="0">
              <a:solidFill>
                <a:srgbClr val="002060"/>
              </a:solidFill>
            </a:endParaRPr>
          </a:p>
          <a:p>
            <a:pPr marL="0" indent="0" algn="l" rtl="0">
              <a:buNone/>
            </a:pPr>
            <a:endParaRPr lang="fr-CH" dirty="0" smtClean="0">
              <a:solidFill>
                <a:srgbClr val="002060"/>
              </a:solidFill>
            </a:endParaRPr>
          </a:p>
          <a:p>
            <a:pPr marL="0" indent="0" algn="l" rtl="0">
              <a:buNone/>
            </a:pPr>
            <a:endParaRPr lang="fr-CH" dirty="0" smtClean="0">
              <a:solidFill>
                <a:schemeClr val="tx2"/>
              </a:solidFill>
            </a:endParaRPr>
          </a:p>
        </p:txBody>
      </p:sp>
      <p:sp>
        <p:nvSpPr>
          <p:cNvPr id="8" name="Inhaltsplatzhalter 4"/>
          <p:cNvSpPr txBox="1">
            <a:spLocks/>
          </p:cNvSpPr>
          <p:nvPr/>
        </p:nvSpPr>
        <p:spPr>
          <a:xfrm>
            <a:off x="352685" y="6129338"/>
            <a:ext cx="8550243" cy="286490"/>
          </a:xfrm>
          <a:prstGeom prst="rect">
            <a:avLst/>
          </a:prstGeom>
          <a:solidFill>
            <a:schemeClr val="bg1"/>
          </a:solidFill>
        </p:spPr>
        <p:txBody>
          <a:bodyPr vert="horz" lIns="0" tIns="0" rIns="0" bIns="0" rtlCol="0">
            <a:normAutofit lnSpcReduction="10000"/>
          </a:bodyPr>
          <a:lstStyle>
            <a:lvl1pPr marL="269843" indent="-269843" algn="l" defTabSz="914290" rtl="0" eaLnBrk="1" latinLnBrk="0" hangingPunct="1">
              <a:spcBef>
                <a:spcPct val="20000"/>
              </a:spcBef>
              <a:buClr>
                <a:srgbClr val="006061"/>
              </a:buClr>
              <a:buSzPct val="110000"/>
              <a:buFont typeface="Wingdings" pitchFamily="2" charset="2"/>
              <a:buChar char="§"/>
              <a:defRPr sz="2500" b="1" kern="1200">
                <a:solidFill>
                  <a:schemeClr val="tx1"/>
                </a:solidFill>
                <a:latin typeface="+mn-lt"/>
                <a:ea typeface="+mn-ea"/>
                <a:cs typeface="+mn-cs"/>
              </a:defRPr>
            </a:lvl1pPr>
            <a:lvl2pPr marL="541273" indent="-271430" algn="l" defTabSz="914290" rtl="0" eaLnBrk="1" latinLnBrk="0" hangingPunct="1">
              <a:spcBef>
                <a:spcPct val="20000"/>
              </a:spcBef>
              <a:buClr>
                <a:srgbClr val="006061"/>
              </a:buClr>
              <a:buSzPct val="110000"/>
              <a:buFont typeface="Arial" panose="020B0604020202020204" pitchFamily="34" charset="0"/>
              <a:buChar char="–"/>
              <a:defRPr sz="2500" kern="1200">
                <a:solidFill>
                  <a:schemeClr val="tx1"/>
                </a:solidFill>
                <a:latin typeface="+mn-lt"/>
                <a:ea typeface="+mn-ea"/>
                <a:cs typeface="+mn-cs"/>
              </a:defRPr>
            </a:lvl2pPr>
            <a:lvl3pPr marL="717464" indent="-176192" algn="l" defTabSz="914290" rtl="0" eaLnBrk="1" latinLnBrk="0" hangingPunct="1">
              <a:spcBef>
                <a:spcPct val="20000"/>
              </a:spcBef>
              <a:buClr>
                <a:srgbClr val="006061"/>
              </a:buClr>
              <a:buFont typeface="Arial" panose="020B0604020202020204" pitchFamily="34" charset="0"/>
              <a:buChar char="–"/>
              <a:defRPr sz="2000" kern="1200">
                <a:solidFill>
                  <a:schemeClr val="tx1"/>
                </a:solidFill>
                <a:latin typeface="+mn-lt"/>
                <a:ea typeface="+mn-ea"/>
                <a:cs typeface="+mn-cs"/>
              </a:defRPr>
            </a:lvl3pPr>
            <a:lvl4pPr marL="900005" indent="-182541" algn="l" defTabSz="914290" rtl="0" eaLnBrk="1" latinLnBrk="0" hangingPunct="1">
              <a:spcBef>
                <a:spcPct val="20000"/>
              </a:spcBef>
              <a:buClr>
                <a:srgbClr val="006061"/>
              </a:buClr>
              <a:buFont typeface="Arial" pitchFamily="34" charset="0"/>
              <a:buChar char="–"/>
              <a:defRPr sz="2000" kern="1200">
                <a:solidFill>
                  <a:schemeClr val="tx1"/>
                </a:solidFill>
                <a:latin typeface="+mn-lt"/>
                <a:ea typeface="+mn-ea"/>
                <a:cs typeface="+mn-cs"/>
              </a:defRPr>
            </a:lvl4pPr>
            <a:lvl5pPr marL="1074609" indent="-174604" algn="l" defTabSz="91429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298" indent="-228573" algn="l" defTabSz="91429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43" indent="-228573" algn="l" defTabSz="91429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89" indent="-228573" algn="l" defTabSz="91429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34" indent="-228573" algn="l" defTabSz="91429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a:buFont typeface="Wingdings" pitchFamily="2" charset="2"/>
              <a:buNone/>
            </a:pPr>
            <a:r>
              <a:rPr lang="fr-CH" sz="1000" b="0" i="0" u="none" baseline="0" dirty="0">
                <a:solidFill>
                  <a:prstClr val="black"/>
                </a:solidFill>
              </a:rPr>
              <a:t>Sources : Hardmeier et al. </a:t>
            </a:r>
            <a:r>
              <a:rPr lang="fr-CH" sz="1000" b="0" i="0" u="none" baseline="0" dirty="0" err="1">
                <a:solidFill>
                  <a:prstClr val="black"/>
                </a:solidFill>
              </a:rPr>
              <a:t>Swiss</a:t>
            </a:r>
            <a:r>
              <a:rPr lang="fr-CH" sz="1000" b="0" i="0" u="none" baseline="0" dirty="0">
                <a:solidFill>
                  <a:prstClr val="black"/>
                </a:solidFill>
              </a:rPr>
              <a:t> Med </a:t>
            </a:r>
            <a:r>
              <a:rPr lang="fr-CH" sz="1000" b="0" i="0" u="none" baseline="0" dirty="0" err="1">
                <a:solidFill>
                  <a:prstClr val="black"/>
                </a:solidFill>
              </a:rPr>
              <a:t>Wkly</a:t>
            </a:r>
            <a:r>
              <a:rPr lang="fr-CH" sz="1000" b="0" i="0" u="none" baseline="0" dirty="0">
                <a:solidFill>
                  <a:prstClr val="black"/>
                </a:solidFill>
              </a:rPr>
              <a:t> 2004, 664-70; </a:t>
            </a:r>
            <a:r>
              <a:rPr lang="fr-CH" sz="1000" b="0" i="0" u="none" baseline="0" dirty="0" err="1">
                <a:solidFill>
                  <a:prstClr val="black"/>
                </a:solidFill>
              </a:rPr>
              <a:t>Lepori</a:t>
            </a:r>
            <a:r>
              <a:rPr lang="fr-CH" sz="1000" b="0" i="0" u="none" baseline="0" dirty="0">
                <a:solidFill>
                  <a:prstClr val="black"/>
                </a:solidFill>
              </a:rPr>
              <a:t> et al. </a:t>
            </a:r>
            <a:r>
              <a:rPr lang="fr-CH" sz="1000" b="0" i="0" u="none" baseline="0" dirty="0" err="1">
                <a:solidFill>
                  <a:prstClr val="black"/>
                </a:solidFill>
              </a:rPr>
              <a:t>Swiss</a:t>
            </a:r>
            <a:r>
              <a:rPr lang="fr-CH" sz="1000" b="0" i="0" u="none" baseline="0" dirty="0">
                <a:solidFill>
                  <a:prstClr val="black"/>
                </a:solidFill>
              </a:rPr>
              <a:t> Med </a:t>
            </a:r>
            <a:r>
              <a:rPr lang="fr-CH" sz="1000" b="0" i="0" u="none" baseline="0" dirty="0" err="1">
                <a:solidFill>
                  <a:prstClr val="black"/>
                </a:solidFill>
              </a:rPr>
              <a:t>Wkly</a:t>
            </a:r>
            <a:r>
              <a:rPr lang="fr-CH" sz="1000" b="0" i="0" u="none" baseline="0" dirty="0">
                <a:solidFill>
                  <a:prstClr val="black"/>
                </a:solidFill>
              </a:rPr>
              <a:t> 1999, 915-22; </a:t>
            </a:r>
            <a:r>
              <a:rPr lang="fr-CH" sz="1000" b="0" i="0" u="none" baseline="0" dirty="0" err="1">
                <a:solidFill>
                  <a:prstClr val="black"/>
                </a:solidFill>
              </a:rPr>
              <a:t>Wasserfallen</a:t>
            </a:r>
            <a:r>
              <a:rPr lang="fr-CH" sz="1000" b="0" i="0" u="none" baseline="0" dirty="0">
                <a:solidFill>
                  <a:prstClr val="black"/>
                </a:solidFill>
              </a:rPr>
              <a:t> et al. JIM 2001, 442-7; </a:t>
            </a:r>
            <a:r>
              <a:rPr lang="fr-CH" sz="1000" b="0" i="0" u="none" baseline="0" dirty="0" err="1">
                <a:solidFill>
                  <a:prstClr val="black"/>
                </a:solidFill>
              </a:rPr>
              <a:t>Fattinger</a:t>
            </a:r>
            <a:r>
              <a:rPr lang="fr-CH" sz="1000" b="0" i="0" u="none" baseline="0" dirty="0">
                <a:solidFill>
                  <a:prstClr val="black"/>
                </a:solidFill>
              </a:rPr>
              <a:t> et al. Br J Clin </a:t>
            </a:r>
            <a:r>
              <a:rPr lang="fr-CH" sz="1000" b="0" i="0" u="none" baseline="0" dirty="0" err="1">
                <a:solidFill>
                  <a:prstClr val="black"/>
                </a:solidFill>
              </a:rPr>
              <a:t>Pharmacol</a:t>
            </a:r>
            <a:r>
              <a:rPr lang="fr-CH" sz="1000" b="0" i="0" u="none" baseline="0" dirty="0">
                <a:solidFill>
                  <a:prstClr val="black"/>
                </a:solidFill>
              </a:rPr>
              <a:t> 2000, 158-67; Schwappach. </a:t>
            </a:r>
            <a:r>
              <a:rPr lang="fr-CH" sz="1000" b="0" i="0" u="none" baseline="0" dirty="0" err="1">
                <a:solidFill>
                  <a:prstClr val="black"/>
                </a:solidFill>
              </a:rPr>
              <a:t>Health</a:t>
            </a:r>
            <a:r>
              <a:rPr lang="fr-CH" sz="1000" b="0" i="0" u="none" baseline="0" dirty="0">
                <a:solidFill>
                  <a:prstClr val="black"/>
                </a:solidFill>
              </a:rPr>
              <a:t> </a:t>
            </a:r>
            <a:r>
              <a:rPr lang="fr-CH" sz="1000" b="0" i="0" u="none" baseline="0" dirty="0" err="1">
                <a:solidFill>
                  <a:prstClr val="black"/>
                </a:solidFill>
              </a:rPr>
              <a:t>Expect</a:t>
            </a:r>
            <a:r>
              <a:rPr lang="fr-CH" sz="1000" b="0" i="0" u="none" baseline="0" dirty="0">
                <a:solidFill>
                  <a:prstClr val="black"/>
                </a:solidFill>
              </a:rPr>
              <a:t> 2012, 321-31</a:t>
            </a:r>
            <a:endParaRPr lang="fr-CH" sz="1000" dirty="0">
              <a:solidFill>
                <a:prstClr val="black"/>
              </a:solidFill>
            </a:endParaRPr>
          </a:p>
        </p:txBody>
      </p:sp>
    </p:spTree>
    <p:extLst>
      <p:ext uri="{BB962C8B-B14F-4D97-AF65-F5344CB8AC3E}">
        <p14:creationId xmlns:p14="http://schemas.microsoft.com/office/powerpoint/2010/main" val="19002844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Contexte initial</a:t>
            </a:r>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7</a:t>
            </a:fld>
            <a:endParaRPr lang="de-CH"/>
          </a:p>
        </p:txBody>
      </p:sp>
      <p:sp>
        <p:nvSpPr>
          <p:cNvPr id="6" name="Textplatzhalter 5"/>
          <p:cNvSpPr>
            <a:spLocks noGrp="1"/>
          </p:cNvSpPr>
          <p:nvPr>
            <p:ph type="body" sz="quarter" idx="12"/>
          </p:nvPr>
        </p:nvSpPr>
        <p:spPr/>
        <p:txBody>
          <a:bodyPr/>
          <a:lstStyle/>
          <a:p>
            <a:endParaRPr lang="de-CH"/>
          </a:p>
        </p:txBody>
      </p:sp>
      <p:sp>
        <p:nvSpPr>
          <p:cNvPr id="7" name="Inhaltsplatzhalter 4"/>
          <p:cNvSpPr>
            <a:spLocks noGrp="1"/>
          </p:cNvSpPr>
          <p:nvPr>
            <p:ph sz="quarter" idx="11"/>
          </p:nvPr>
        </p:nvSpPr>
        <p:spPr>
          <a:xfrm>
            <a:off x="366713" y="908720"/>
            <a:ext cx="8418512" cy="5220618"/>
          </a:xfrm>
        </p:spPr>
        <p:txBody>
          <a:bodyPr>
            <a:normAutofit/>
          </a:bodyPr>
          <a:lstStyle/>
          <a:p>
            <a:pPr marL="0" indent="0" algn="l" rtl="0">
              <a:buNone/>
            </a:pPr>
            <a:r>
              <a:rPr lang="fr-CH" sz="2200" i="0" u="none" baseline="0" dirty="0">
                <a:solidFill>
                  <a:schemeClr val="tx2"/>
                </a:solidFill>
              </a:rPr>
              <a:t>Les transitions aux interfaces sont un risque pour les patients</a:t>
            </a:r>
          </a:p>
          <a:p>
            <a:pPr marL="0" indent="0" algn="l" rtl="0">
              <a:buNone/>
            </a:pPr>
            <a:endParaRPr lang="fr-CH" sz="1200" dirty="0" smtClean="0">
              <a:solidFill>
                <a:srgbClr val="002060"/>
              </a:solidFill>
            </a:endParaRPr>
          </a:p>
          <a:p>
            <a:pPr algn="l" rtl="0">
              <a:lnSpc>
                <a:spcPct val="110000"/>
              </a:lnSpc>
            </a:pPr>
            <a:r>
              <a:rPr lang="fr-CH" sz="1800" b="0" i="0" u="none" baseline="0" dirty="0"/>
              <a:t>Des données internationales montrent que l'anamnèse médicamenteuse hospitalière de 27 à 54 % des patients présente au moins une erreur </a:t>
            </a:r>
            <a:r>
              <a:rPr lang="fr-CH" sz="1800" b="0" i="0" u="none" baseline="30000" dirty="0"/>
              <a:t>Tam</a:t>
            </a:r>
            <a:endParaRPr lang="fr-CH" sz="1800" b="0" baseline="30000" dirty="0"/>
          </a:p>
          <a:p>
            <a:pPr marL="0" indent="0" algn="l" rtl="0">
              <a:lnSpc>
                <a:spcPct val="110000"/>
              </a:lnSpc>
              <a:buNone/>
            </a:pPr>
            <a:endParaRPr lang="fr-CH" sz="1800" b="0" baseline="30000" dirty="0" smtClean="0"/>
          </a:p>
          <a:p>
            <a:pPr algn="l" rtl="0">
              <a:lnSpc>
                <a:spcPct val="110000"/>
              </a:lnSpc>
            </a:pPr>
            <a:r>
              <a:rPr lang="fr-CH" sz="1800" b="0" i="0" u="none" baseline="0" dirty="0"/>
              <a:t>CH : 9 % des médicaments pris à domicile ont été identifiés uniquement grâce à une anamnèse systématique (aucune indication sur des lettres de recommandation ou les listes de médication personnelles). 1/3 des patients était concerné. </a:t>
            </a:r>
            <a:r>
              <a:rPr lang="fr-CH" sz="1800" b="0" i="0" u="none" baseline="30000" dirty="0"/>
              <a:t>Frei</a:t>
            </a:r>
            <a:endParaRPr lang="fr-CH" sz="1800" b="0" baseline="30000" dirty="0"/>
          </a:p>
          <a:p>
            <a:pPr algn="l" rtl="0">
              <a:lnSpc>
                <a:spcPct val="110000"/>
              </a:lnSpc>
            </a:pPr>
            <a:endParaRPr lang="fr-CH" sz="1800" b="0" baseline="30000" dirty="0" smtClean="0"/>
          </a:p>
          <a:p>
            <a:pPr algn="l" rtl="0">
              <a:lnSpc>
                <a:spcPct val="110000"/>
              </a:lnSpc>
            </a:pPr>
            <a:r>
              <a:rPr lang="fr-CH" sz="1800" b="0" i="0" u="none" baseline="0" dirty="0"/>
              <a:t>CH : Entre l'admission et la sortie de l'hôpital :</a:t>
            </a:r>
          </a:p>
          <a:p>
            <a:pPr algn="l" rtl="0">
              <a:lnSpc>
                <a:spcPct val="110000"/>
              </a:lnSpc>
              <a:buFont typeface="Symbol" panose="05050102010706020507" pitchFamily="18" charset="2"/>
              <a:buChar char="-"/>
            </a:pPr>
            <a:r>
              <a:rPr lang="fr-CH" sz="1600" b="0" i="0" u="none" baseline="0" dirty="0"/>
              <a:t>~ 2 modifications non intentionnelles de la médication/patient </a:t>
            </a:r>
            <a:r>
              <a:rPr lang="fr-CH" sz="1800" b="0" i="0" u="none" baseline="30000" dirty="0"/>
              <a:t>Grandjean</a:t>
            </a:r>
          </a:p>
          <a:p>
            <a:pPr algn="l" rtl="0">
              <a:lnSpc>
                <a:spcPct val="110000"/>
              </a:lnSpc>
              <a:buFont typeface="Symbol" panose="05050102010706020507" pitchFamily="18" charset="2"/>
              <a:buChar char="-"/>
            </a:pPr>
            <a:r>
              <a:rPr lang="fr-CH" sz="1600" b="0" i="0" u="none" baseline="0" dirty="0"/>
              <a:t>La majeure partie des patients est concernée (69-96 %) </a:t>
            </a:r>
            <a:r>
              <a:rPr lang="fr-CH" sz="1800" b="0" i="0" u="none" baseline="30000" dirty="0"/>
              <a:t>Grandjean, </a:t>
            </a:r>
            <a:r>
              <a:rPr lang="fr-CH" sz="1800" b="0" i="0" u="none" baseline="30000" dirty="0" err="1"/>
              <a:t>Fringeli</a:t>
            </a:r>
            <a:endParaRPr lang="fr-CH" sz="1800" b="0" baseline="30000" dirty="0" smtClean="0"/>
          </a:p>
          <a:p>
            <a:pPr algn="l" rtl="0">
              <a:lnSpc>
                <a:spcPct val="110000"/>
              </a:lnSpc>
            </a:pPr>
            <a:endParaRPr lang="fr-CH" sz="1800" b="0" baseline="30000" dirty="0"/>
          </a:p>
          <a:p>
            <a:pPr algn="l" rtl="0">
              <a:lnSpc>
                <a:spcPct val="110000"/>
              </a:lnSpc>
            </a:pPr>
            <a:r>
              <a:rPr lang="fr-CH" sz="1800" b="0" i="0" u="none" baseline="0" dirty="0"/>
              <a:t>CH : 55 % des ordonnances de sortie contenaient des imprécisions, des erreurs de prescription ou d'autres problèmes médicamenteux </a:t>
            </a:r>
            <a:r>
              <a:rPr lang="fr-CH" sz="1800" b="0" i="0" u="none" baseline="30000" dirty="0" err="1"/>
              <a:t>Eichenberger</a:t>
            </a:r>
            <a:endParaRPr lang="fr-CH" sz="1800" b="0" baseline="30000" dirty="0"/>
          </a:p>
          <a:p>
            <a:pPr algn="l" rtl="0">
              <a:lnSpc>
                <a:spcPct val="110000"/>
              </a:lnSpc>
            </a:pPr>
            <a:endParaRPr lang="fr-CH" sz="1800" b="0" dirty="0" smtClean="0"/>
          </a:p>
          <a:p>
            <a:endParaRPr lang="fr-CH" sz="1800" b="0" dirty="0" smtClean="0"/>
          </a:p>
          <a:p>
            <a:endParaRPr lang="fr-CH" sz="2000" b="0" baseline="30000" dirty="0"/>
          </a:p>
          <a:p>
            <a:endParaRPr lang="fr-CH" sz="1400" b="0" baseline="30000" dirty="0" smtClean="0"/>
          </a:p>
          <a:p>
            <a:pPr marL="0" indent="0" algn="l" rtl="0">
              <a:buNone/>
            </a:pPr>
            <a:endParaRPr lang="fr-CH" dirty="0">
              <a:solidFill>
                <a:srgbClr val="002060"/>
              </a:solidFill>
            </a:endParaRPr>
          </a:p>
          <a:p>
            <a:pPr marL="0" indent="0" algn="l" rtl="0">
              <a:buNone/>
            </a:pPr>
            <a:endParaRPr lang="fr-CH" dirty="0" smtClean="0">
              <a:solidFill>
                <a:srgbClr val="002060"/>
              </a:solidFill>
            </a:endParaRPr>
          </a:p>
          <a:p>
            <a:pPr marL="0" indent="0" algn="l" rtl="0">
              <a:buNone/>
            </a:pPr>
            <a:endParaRPr lang="fr-CH" dirty="0" smtClean="0">
              <a:solidFill>
                <a:schemeClr val="tx2"/>
              </a:solidFill>
            </a:endParaRPr>
          </a:p>
        </p:txBody>
      </p:sp>
      <p:sp>
        <p:nvSpPr>
          <p:cNvPr id="8" name="Inhaltsplatzhalter 4"/>
          <p:cNvSpPr txBox="1">
            <a:spLocks/>
          </p:cNvSpPr>
          <p:nvPr/>
        </p:nvSpPr>
        <p:spPr>
          <a:xfrm>
            <a:off x="189186" y="5880538"/>
            <a:ext cx="8792078" cy="604363"/>
          </a:xfrm>
          <a:prstGeom prst="rect">
            <a:avLst/>
          </a:prstGeom>
          <a:solidFill>
            <a:schemeClr val="bg1"/>
          </a:solidFill>
        </p:spPr>
        <p:txBody>
          <a:bodyPr vert="horz" lIns="0" tIns="0" rIns="0" bIns="0" rtlCol="0">
            <a:normAutofit/>
          </a:bodyPr>
          <a:lstStyle>
            <a:lvl1pPr marL="269843" indent="-269843" algn="l" defTabSz="914290" rtl="0" eaLnBrk="1" latinLnBrk="0" hangingPunct="1">
              <a:spcBef>
                <a:spcPct val="20000"/>
              </a:spcBef>
              <a:buClr>
                <a:srgbClr val="006061"/>
              </a:buClr>
              <a:buSzPct val="110000"/>
              <a:buFont typeface="Wingdings" pitchFamily="2" charset="2"/>
              <a:buChar char="§"/>
              <a:defRPr sz="2500" b="1" kern="1200">
                <a:solidFill>
                  <a:schemeClr val="tx1"/>
                </a:solidFill>
                <a:latin typeface="+mn-lt"/>
                <a:ea typeface="+mn-ea"/>
                <a:cs typeface="+mn-cs"/>
              </a:defRPr>
            </a:lvl1pPr>
            <a:lvl2pPr marL="541273" indent="-271430" algn="l" defTabSz="914290" rtl="0" eaLnBrk="1" latinLnBrk="0" hangingPunct="1">
              <a:spcBef>
                <a:spcPct val="20000"/>
              </a:spcBef>
              <a:buClr>
                <a:srgbClr val="006061"/>
              </a:buClr>
              <a:buSzPct val="110000"/>
              <a:buFont typeface="Arial" panose="020B0604020202020204" pitchFamily="34" charset="0"/>
              <a:buChar char="–"/>
              <a:defRPr sz="2500" kern="1200">
                <a:solidFill>
                  <a:schemeClr val="tx1"/>
                </a:solidFill>
                <a:latin typeface="+mn-lt"/>
                <a:ea typeface="+mn-ea"/>
                <a:cs typeface="+mn-cs"/>
              </a:defRPr>
            </a:lvl2pPr>
            <a:lvl3pPr marL="717464" indent="-176192" algn="l" defTabSz="914290" rtl="0" eaLnBrk="1" latinLnBrk="0" hangingPunct="1">
              <a:spcBef>
                <a:spcPct val="20000"/>
              </a:spcBef>
              <a:buClr>
                <a:srgbClr val="006061"/>
              </a:buClr>
              <a:buFont typeface="Arial" panose="020B0604020202020204" pitchFamily="34" charset="0"/>
              <a:buChar char="–"/>
              <a:defRPr sz="2000" kern="1200">
                <a:solidFill>
                  <a:schemeClr val="tx1"/>
                </a:solidFill>
                <a:latin typeface="+mn-lt"/>
                <a:ea typeface="+mn-ea"/>
                <a:cs typeface="+mn-cs"/>
              </a:defRPr>
            </a:lvl3pPr>
            <a:lvl4pPr marL="900005" indent="-182541" algn="l" defTabSz="914290" rtl="0" eaLnBrk="1" latinLnBrk="0" hangingPunct="1">
              <a:spcBef>
                <a:spcPct val="20000"/>
              </a:spcBef>
              <a:buClr>
                <a:srgbClr val="006061"/>
              </a:buClr>
              <a:buFont typeface="Arial" pitchFamily="34" charset="0"/>
              <a:buChar char="–"/>
              <a:defRPr sz="2000" kern="1200">
                <a:solidFill>
                  <a:schemeClr val="tx1"/>
                </a:solidFill>
                <a:latin typeface="+mn-lt"/>
                <a:ea typeface="+mn-ea"/>
                <a:cs typeface="+mn-cs"/>
              </a:defRPr>
            </a:lvl4pPr>
            <a:lvl5pPr marL="1074609" indent="-174604" algn="l" defTabSz="91429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298" indent="-228573" algn="l" defTabSz="91429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43" indent="-228573" algn="l" defTabSz="91429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89" indent="-228573" algn="l" defTabSz="91429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34" indent="-228573" algn="l" defTabSz="91429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a:lnSpc>
                <a:spcPct val="120000"/>
              </a:lnSpc>
              <a:buNone/>
            </a:pPr>
            <a:r>
              <a:rPr lang="fr-CH" sz="1000" b="0" i="0" u="none" baseline="0" dirty="0"/>
              <a:t>Sources : Tam et al. CMAJ 2005, 510-515; Frei et al. J Cardio </a:t>
            </a:r>
            <a:r>
              <a:rPr lang="fr-CH" sz="1000" b="0" i="0" u="none" baseline="0" dirty="0" err="1"/>
              <a:t>Pharm</a:t>
            </a:r>
            <a:r>
              <a:rPr lang="fr-CH" sz="1000" b="0" i="0" u="none" baseline="0" dirty="0"/>
              <a:t> 2009, 497-501; Grandjean et al. J </a:t>
            </a:r>
            <a:r>
              <a:rPr lang="fr-CH" sz="1000" b="0" i="0" u="none" baseline="0" dirty="0" err="1"/>
              <a:t>Pharm</a:t>
            </a:r>
            <a:r>
              <a:rPr lang="fr-CH" sz="1000" b="0" i="0" u="none" baseline="0" dirty="0"/>
              <a:t> Clin 2009, 151-6; </a:t>
            </a:r>
            <a:r>
              <a:rPr lang="fr-CH" sz="1000" b="0" i="0" u="none" baseline="0" dirty="0" err="1"/>
              <a:t>Fringeli</a:t>
            </a:r>
            <a:r>
              <a:rPr lang="fr-CH" sz="1000" b="0" i="0" u="none" baseline="0" dirty="0"/>
              <a:t> et al. Congrès de l’Association Suisse des Pharmaciens de l’Administration et des Hôpitaux et de la Société Suisse des Pharmaciens, 2012; </a:t>
            </a:r>
            <a:r>
              <a:rPr lang="fr-CH" sz="1000" b="0" i="0" u="none" baseline="0" dirty="0" err="1"/>
              <a:t>Eichenberger</a:t>
            </a:r>
            <a:r>
              <a:rPr lang="fr-CH" sz="1000" b="0" i="0" u="none" baseline="0" dirty="0"/>
              <a:t> et al. </a:t>
            </a:r>
            <a:r>
              <a:rPr lang="fr-CH" sz="1000" b="0" i="0" u="none" baseline="0" dirty="0" err="1"/>
              <a:t>Pharm</a:t>
            </a:r>
            <a:r>
              <a:rPr lang="fr-CH" sz="1000" b="0" i="0" u="none" baseline="0" dirty="0"/>
              <a:t> World </a:t>
            </a:r>
            <a:r>
              <a:rPr lang="fr-CH" sz="1000" b="0" i="0" u="none" baseline="0" dirty="0" err="1"/>
              <a:t>Sci</a:t>
            </a:r>
            <a:r>
              <a:rPr lang="fr-CH" sz="1000" b="0" i="0" u="none" baseline="0" dirty="0"/>
              <a:t> 2010, 362-72</a:t>
            </a:r>
          </a:p>
          <a:p>
            <a:endParaRPr lang="fr-CH" dirty="0"/>
          </a:p>
        </p:txBody>
      </p:sp>
    </p:spTree>
    <p:extLst>
      <p:ext uri="{BB962C8B-B14F-4D97-AF65-F5344CB8AC3E}">
        <p14:creationId xmlns:p14="http://schemas.microsoft.com/office/powerpoint/2010/main" val="26603424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Points névralgiques pour les erreurs </a:t>
            </a:r>
            <a:br>
              <a:rPr lang="fr-CH" dirty="0"/>
            </a:br>
            <a:r>
              <a:rPr lang="fr-CH" dirty="0"/>
              <a:t>de </a:t>
            </a:r>
            <a:r>
              <a:rPr lang="fr-CH" dirty="0" smtClean="0"/>
              <a:t>médication</a:t>
            </a:r>
            <a:endParaRPr lang="fr-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8</a:t>
            </a:fld>
            <a:endParaRPr lang="de-CH"/>
          </a:p>
        </p:txBody>
      </p:sp>
      <p:pic>
        <p:nvPicPr>
          <p:cNvPr id="7" name="Bild 8" descr="avant.png"/>
          <p:cNvPicPr>
            <a:picLocks noChangeAspect="1"/>
          </p:cNvPicPr>
          <p:nvPr/>
        </p:nvPicPr>
        <p:blipFill>
          <a:blip r:embed="rId3" cstate="print"/>
          <a:srcRect t="20277" r="71613"/>
          <a:stretch>
            <a:fillRect/>
          </a:stretch>
        </p:blipFill>
        <p:spPr>
          <a:xfrm>
            <a:off x="0" y="905720"/>
            <a:ext cx="2595686" cy="5467395"/>
          </a:xfrm>
          <a:prstGeom prst="rect">
            <a:avLst/>
          </a:prstGeom>
        </p:spPr>
      </p:pic>
      <p:pic>
        <p:nvPicPr>
          <p:cNvPr id="8" name="Bild 10" descr="pendant.png"/>
          <p:cNvPicPr>
            <a:picLocks noChangeAspect="1"/>
          </p:cNvPicPr>
          <p:nvPr/>
        </p:nvPicPr>
        <p:blipFill>
          <a:blip r:embed="rId4" cstate="print"/>
          <a:srcRect l="26967" t="20277" r="23558"/>
          <a:stretch>
            <a:fillRect/>
          </a:stretch>
        </p:blipFill>
        <p:spPr>
          <a:xfrm>
            <a:off x="2465902" y="905720"/>
            <a:ext cx="4523910" cy="5467395"/>
          </a:xfrm>
          <a:prstGeom prst="rect">
            <a:avLst/>
          </a:prstGeom>
        </p:spPr>
      </p:pic>
      <p:pic>
        <p:nvPicPr>
          <p:cNvPr id="9" name="Bild 9" descr="apres.png"/>
          <p:cNvPicPr>
            <a:picLocks noChangeAspect="1"/>
          </p:cNvPicPr>
          <p:nvPr/>
        </p:nvPicPr>
        <p:blipFill>
          <a:blip r:embed="rId5" cstate="print"/>
          <a:srcRect l="75225" t="20277"/>
          <a:stretch>
            <a:fillRect/>
          </a:stretch>
        </p:blipFill>
        <p:spPr>
          <a:xfrm>
            <a:off x="6878568" y="905720"/>
            <a:ext cx="2265432" cy="5467395"/>
          </a:xfrm>
          <a:prstGeom prst="rect">
            <a:avLst/>
          </a:prstGeom>
        </p:spPr>
      </p:pic>
      <p:pic>
        <p:nvPicPr>
          <p:cNvPr id="10" name="Bild 2" descr="copyright-f.png"/>
          <p:cNvPicPr>
            <a:picLocks noChangeAspect="1"/>
          </p:cNvPicPr>
          <p:nvPr/>
        </p:nvPicPr>
        <p:blipFill>
          <a:blip r:embed="rId6" cstate="print"/>
          <a:stretch>
            <a:fillRect/>
          </a:stretch>
        </p:blipFill>
        <p:spPr>
          <a:xfrm>
            <a:off x="7328520" y="6178617"/>
            <a:ext cx="1365504" cy="109728"/>
          </a:xfrm>
          <a:prstGeom prst="rect">
            <a:avLst/>
          </a:prstGeom>
        </p:spPr>
      </p:pic>
    </p:spTree>
    <p:extLst>
      <p:ext uri="{BB962C8B-B14F-4D97-AF65-F5344CB8AC3E}">
        <p14:creationId xmlns:p14="http://schemas.microsoft.com/office/powerpoint/2010/main" val="3587233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fr-CH" dirty="0"/>
              <a:t>Vérification systématique de la </a:t>
            </a:r>
            <a:r>
              <a:rPr lang="fr-CH" dirty="0" smtClean="0"/>
              <a:t>médication</a:t>
            </a:r>
            <a:endParaRPr lang="fr-CH" dirty="0"/>
          </a:p>
        </p:txBody>
      </p:sp>
      <p:sp>
        <p:nvSpPr>
          <p:cNvPr id="3" name="Datumsplatzhalter 2"/>
          <p:cNvSpPr>
            <a:spLocks noGrp="1"/>
          </p:cNvSpPr>
          <p:nvPr>
            <p:ph type="dt" sz="half" idx="2"/>
          </p:nvPr>
        </p:nvSpPr>
        <p:spPr/>
        <p:txBody>
          <a:bodyPr/>
          <a:lstStyle/>
          <a:p>
            <a:r>
              <a:rPr lang="de-DE" smtClean="0"/>
              <a:t>Juin 2017</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9</a:t>
            </a:fld>
            <a:endParaRPr lang="de-CH"/>
          </a:p>
        </p:txBody>
      </p:sp>
      <p:sp>
        <p:nvSpPr>
          <p:cNvPr id="9" name="Inhaltsplatzhalter 4"/>
          <p:cNvSpPr>
            <a:spLocks noGrp="1"/>
          </p:cNvSpPr>
          <p:nvPr>
            <p:ph sz="quarter" idx="11"/>
          </p:nvPr>
        </p:nvSpPr>
        <p:spPr/>
        <p:txBody>
          <a:bodyPr>
            <a:normAutofit/>
          </a:bodyPr>
          <a:lstStyle/>
          <a:p>
            <a:pPr marL="0" indent="0" algn="l" rtl="0">
              <a:buNone/>
            </a:pPr>
            <a:r>
              <a:rPr lang="fr-CH" sz="2200" i="0" u="none" baseline="0" dirty="0">
                <a:solidFill>
                  <a:schemeClr val="tx2"/>
                </a:solidFill>
              </a:rPr>
              <a:t>Définition</a:t>
            </a:r>
          </a:p>
          <a:p>
            <a:pPr marL="0" indent="0" algn="l" rtl="0">
              <a:buNone/>
            </a:pPr>
            <a:endParaRPr lang="fr-CH" sz="2300" dirty="0">
              <a:solidFill>
                <a:schemeClr val="tx2"/>
              </a:solidFill>
            </a:endParaRPr>
          </a:p>
          <a:p>
            <a:pPr marL="0" indent="0" algn="l" rtl="0">
              <a:lnSpc>
                <a:spcPct val="110000"/>
              </a:lnSpc>
              <a:buNone/>
            </a:pPr>
            <a:r>
              <a:rPr lang="fr-CH" sz="2000" b="0" i="0" u="none" baseline="0" dirty="0"/>
              <a:t>La </a:t>
            </a:r>
            <a:r>
              <a:rPr lang="fr-CH" sz="2000" i="0" u="none" baseline="0" dirty="0"/>
              <a:t>vérification systématique de la médication (conciliation médicamenteuse) </a:t>
            </a:r>
            <a:r>
              <a:rPr lang="fr-CH" sz="2000" b="0" i="0" u="none" baseline="0" dirty="0"/>
              <a:t>vise à</a:t>
            </a:r>
            <a:endParaRPr lang="fr-CH" sz="2000" b="0" dirty="0"/>
          </a:p>
          <a:p>
            <a:pPr algn="l" rtl="0">
              <a:lnSpc>
                <a:spcPct val="110000"/>
              </a:lnSpc>
            </a:pPr>
            <a:r>
              <a:rPr lang="fr-CH" sz="2000" i="0" u="none" baseline="0" dirty="0"/>
              <a:t>établir systématiquement une liste exhaustive </a:t>
            </a:r>
            <a:r>
              <a:rPr lang="fr-CH" sz="2000" b="0" i="0" u="none" baseline="0" dirty="0"/>
              <a:t>des médicaments et préparations pris par le patient,</a:t>
            </a:r>
            <a:endParaRPr lang="fr-CH" sz="2000" b="0" dirty="0"/>
          </a:p>
          <a:p>
            <a:pPr marL="0" indent="0" algn="l" rtl="0">
              <a:lnSpc>
                <a:spcPct val="110000"/>
              </a:lnSpc>
              <a:buNone/>
            </a:pPr>
            <a:r>
              <a:rPr lang="fr-CH" sz="2000" b="0" i="0" u="none" baseline="0" dirty="0"/>
              <a:t>et à</a:t>
            </a:r>
            <a:endParaRPr lang="fr-CH" sz="2000" b="0" dirty="0"/>
          </a:p>
          <a:p>
            <a:pPr algn="l" rtl="0">
              <a:lnSpc>
                <a:spcPct val="110000"/>
              </a:lnSpc>
            </a:pPr>
            <a:r>
              <a:rPr lang="fr-CH" sz="2000" i="0" u="none" baseline="0" dirty="0"/>
              <a:t>utiliser méthodiquement cette liste </a:t>
            </a:r>
            <a:r>
              <a:rPr lang="fr-CH" sz="2000" b="0" i="0" u="none" baseline="0" dirty="0"/>
              <a:t>lors de </a:t>
            </a:r>
            <a:r>
              <a:rPr lang="fr-CH" sz="2000" b="0" dirty="0"/>
              <a:t/>
            </a:r>
            <a:br>
              <a:rPr lang="fr-CH" sz="2000" b="0" dirty="0"/>
            </a:br>
            <a:r>
              <a:rPr lang="fr-CH" sz="2000" b="0" i="0" u="none" baseline="0" dirty="0"/>
              <a:t>chaque prescription de médicaments. </a:t>
            </a:r>
            <a:endParaRPr lang="fr-CH" sz="2000" b="0" dirty="0" smtClean="0"/>
          </a:p>
          <a:p>
            <a:pPr algn="l" rtl="0">
              <a:lnSpc>
                <a:spcPct val="110000"/>
              </a:lnSpc>
            </a:pPr>
            <a:endParaRPr lang="fr-CH" sz="2000" b="0" dirty="0"/>
          </a:p>
          <a:p>
            <a:pPr marL="0" indent="0" algn="l" rtl="0">
              <a:lnSpc>
                <a:spcPct val="110000"/>
              </a:lnSpc>
              <a:buNone/>
            </a:pPr>
            <a:r>
              <a:rPr lang="fr-CH" sz="2000" b="0" i="0" u="none" baseline="0" dirty="0"/>
              <a:t>La liste des médicaments doit, dans la mesure du possible, être établie sur la base d’un entretien structuré avec le patient ou avec ses proches. </a:t>
            </a:r>
            <a:endParaRPr lang="fr-CH" sz="2000" dirty="0"/>
          </a:p>
        </p:txBody>
      </p:sp>
      <p:pic>
        <p:nvPicPr>
          <p:cNvPr id="10" name="Grafik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3284984"/>
            <a:ext cx="1048514" cy="1051562"/>
          </a:xfrm>
          <a:prstGeom prst="rect">
            <a:avLst/>
          </a:prstGeom>
        </p:spPr>
      </p:pic>
    </p:spTree>
    <p:extLst>
      <p:ext uri="{BB962C8B-B14F-4D97-AF65-F5344CB8AC3E}">
        <p14:creationId xmlns:p14="http://schemas.microsoft.com/office/powerpoint/2010/main" val="1988147406"/>
      </p:ext>
    </p:extLst>
  </p:cSld>
  <p:clrMapOvr>
    <a:masterClrMapping/>
  </p:clrMapOvr>
  <p:timing>
    <p:tnLst>
      <p:par>
        <p:cTn id="1" dur="indefinite" restart="never" nodeType="tmRoot"/>
      </p:par>
    </p:tnLst>
  </p:timing>
</p:sld>
</file>

<file path=ppt/theme/theme1.xml><?xml version="1.0" encoding="utf-8"?>
<a:theme xmlns:a="http://schemas.openxmlformats.org/drawingml/2006/main" name="Präsentationsvorlage_progress_SM_f">
  <a:themeElements>
    <a:clrScheme name="Patientensicherheit">
      <a:dk1>
        <a:sysClr val="windowText" lastClr="000000"/>
      </a:dk1>
      <a:lt1>
        <a:sysClr val="window" lastClr="FFFFFF"/>
      </a:lt1>
      <a:dk2>
        <a:srgbClr val="1F497D"/>
      </a:dk2>
      <a:lt2>
        <a:srgbClr val="EEECE1"/>
      </a:lt2>
      <a:accent1>
        <a:srgbClr val="006061"/>
      </a:accent1>
      <a:accent2>
        <a:srgbClr val="6CA09B"/>
      </a:accent2>
      <a:accent3>
        <a:srgbClr val="B2CECB"/>
      </a:accent3>
      <a:accent4>
        <a:srgbClr val="8064A2"/>
      </a:accent4>
      <a:accent5>
        <a:srgbClr val="4BACC6"/>
      </a:accent5>
      <a:accent6>
        <a:srgbClr val="F79646"/>
      </a:accent6>
      <a:hlink>
        <a:srgbClr val="0000FF"/>
      </a:hlink>
      <a:folHlink>
        <a:srgbClr val="800080"/>
      </a:folHlink>
    </a:clrScheme>
    <a:fontScheme name="Patientensicherhei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Präsentationsvorlage_progress_SM_f</Template>
  <TotalTime>0</TotalTime>
  <Words>1489</Words>
  <Application>Microsoft Office PowerPoint</Application>
  <PresentationFormat>Bildschirmpräsentation (4:3)</PresentationFormat>
  <Paragraphs>692</Paragraphs>
  <Slides>43</Slides>
  <Notes>25</Notes>
  <HiddenSlides>0</HiddenSlides>
  <MMClips>0</MMClips>
  <ScaleCrop>false</ScaleCrop>
  <HeadingPairs>
    <vt:vector size="4" baseType="variant">
      <vt:variant>
        <vt:lpstr>Design</vt:lpstr>
      </vt:variant>
      <vt:variant>
        <vt:i4>2</vt:i4>
      </vt:variant>
      <vt:variant>
        <vt:lpstr>Folientitel</vt:lpstr>
      </vt:variant>
      <vt:variant>
        <vt:i4>43</vt:i4>
      </vt:variant>
    </vt:vector>
  </HeadingPairs>
  <TitlesOfParts>
    <vt:vector size="45" baseType="lpstr">
      <vt:lpstr>Präsentationsvorlage_progress_SM_f</vt:lpstr>
      <vt:lpstr>Office-Design</vt:lpstr>
      <vt:lpstr>PowerPoint-Präsentation</vt:lpstr>
      <vt:lpstr>Vérification systématique de la médication dans les hôpitaux de soins aigus – Focus sur l'admission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Liat Fishman</dc:creator>
  <cp:lastModifiedBy>Liat Fishman</cp:lastModifiedBy>
  <cp:revision>134</cp:revision>
  <dcterms:created xsi:type="dcterms:W3CDTF">2017-06-14T08:56:21Z</dcterms:created>
  <dcterms:modified xsi:type="dcterms:W3CDTF">2017-06-18T14:07:17Z</dcterms:modified>
</cp:coreProperties>
</file>