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323" r:id="rId2"/>
    <p:sldId id="352" r:id="rId3"/>
    <p:sldId id="325" r:id="rId4"/>
    <p:sldId id="363" r:id="rId5"/>
    <p:sldId id="329" r:id="rId6"/>
    <p:sldId id="330" r:id="rId7"/>
    <p:sldId id="331" r:id="rId8"/>
    <p:sldId id="332" r:id="rId9"/>
    <p:sldId id="333" r:id="rId10"/>
    <p:sldId id="334" r:id="rId11"/>
    <p:sldId id="335" r:id="rId12"/>
    <p:sldId id="336" r:id="rId13"/>
    <p:sldId id="337" r:id="rId14"/>
    <p:sldId id="338" r:id="rId15"/>
    <p:sldId id="353" r:id="rId16"/>
    <p:sldId id="356" r:id="rId17"/>
    <p:sldId id="341" r:id="rId18"/>
    <p:sldId id="342" r:id="rId19"/>
    <p:sldId id="343" r:id="rId20"/>
    <p:sldId id="344" r:id="rId21"/>
    <p:sldId id="345" r:id="rId22"/>
    <p:sldId id="357" r:id="rId23"/>
    <p:sldId id="347" r:id="rId24"/>
    <p:sldId id="348" r:id="rId25"/>
    <p:sldId id="349" r:id="rId26"/>
    <p:sldId id="361" r:id="rId27"/>
  </p:sldIdLst>
  <p:sldSz cx="9144000" cy="6858000" type="screen4x3"/>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rene Kobler" initials="IK" lastIdx="8" clrIdx="0"/>
  <p:cmAuthor id="1" name="Anna Mascherek" initials="AM" lastIdx="5" clrIdx="1"/>
  <p:cmAuthor id="2" name="Paula Bezzola" initials="PB" lastIdx="9" clrIdx="2"/>
  <p:cmAuthor id="3" name="Françoise de Coulon" initials="fdc" lastIdx="0" clrIdx="3"/>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A24C07"/>
    <a:srgbClr val="AD5207"/>
    <a:srgbClr val="006061"/>
    <a:srgbClr val="9BBFBC"/>
    <a:srgbClr val="009B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0314" autoAdjust="0"/>
    <p:restoredTop sz="72343" autoAdjust="0"/>
  </p:normalViewPr>
  <p:slideViewPr>
    <p:cSldViewPr>
      <p:cViewPr>
        <p:scale>
          <a:sx n="66" d="100"/>
          <a:sy n="66" d="100"/>
        </p:scale>
        <p:origin x="-2850" y="-396"/>
      </p:cViewPr>
      <p:guideLst>
        <p:guide orient="horz" pos="459"/>
        <p:guide orient="horz" pos="4097"/>
        <p:guide orient="horz" pos="1434"/>
        <p:guide orient="horz" pos="3861"/>
        <p:guide pos="231"/>
        <p:guide pos="5547"/>
        <p:guide pos="2880"/>
        <p:guide pos="5304"/>
        <p:guide pos="2767"/>
        <p:guide pos="29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50" d="100"/>
          <a:sy n="150" d="100"/>
        </p:scale>
        <p:origin x="-2416" y="1320"/>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0708" tIns="45354" rIns="90708" bIns="45354" rtlCol="0"/>
          <a:lstStyle>
            <a:lvl1pPr algn="l">
              <a:defRPr sz="1200"/>
            </a:lvl1pPr>
          </a:lstStyle>
          <a:p>
            <a:endParaRPr lang="de-CH"/>
          </a:p>
        </p:txBody>
      </p:sp>
      <p:sp>
        <p:nvSpPr>
          <p:cNvPr id="3" name="Datumsplatzhalter 2"/>
          <p:cNvSpPr>
            <a:spLocks noGrp="1"/>
          </p:cNvSpPr>
          <p:nvPr>
            <p:ph type="dt" sz="quarter" idx="1"/>
          </p:nvPr>
        </p:nvSpPr>
        <p:spPr>
          <a:xfrm>
            <a:off x="3850443" y="0"/>
            <a:ext cx="2945659" cy="493713"/>
          </a:xfrm>
          <a:prstGeom prst="rect">
            <a:avLst/>
          </a:prstGeom>
        </p:spPr>
        <p:txBody>
          <a:bodyPr vert="horz" lIns="90708" tIns="45354" rIns="90708" bIns="45354" rtlCol="0"/>
          <a:lstStyle>
            <a:lvl1pPr algn="r">
              <a:defRPr sz="1200"/>
            </a:lvl1pPr>
          </a:lstStyle>
          <a:p>
            <a:fld id="{E1E90704-3F8F-4891-B54B-FB38602B02A0}" type="datetimeFigureOut">
              <a:rPr lang="de-CH" smtClean="0"/>
              <a:t>11.12.2015</a:t>
            </a:fld>
            <a:endParaRPr lang="de-CH"/>
          </a:p>
        </p:txBody>
      </p:sp>
      <p:sp>
        <p:nvSpPr>
          <p:cNvPr id="4" name="Fußzeilenplatzhalter 3"/>
          <p:cNvSpPr>
            <a:spLocks noGrp="1"/>
          </p:cNvSpPr>
          <p:nvPr>
            <p:ph type="ftr" sz="quarter" idx="2"/>
          </p:nvPr>
        </p:nvSpPr>
        <p:spPr>
          <a:xfrm>
            <a:off x="0" y="9378824"/>
            <a:ext cx="2945659" cy="493713"/>
          </a:xfrm>
          <a:prstGeom prst="rect">
            <a:avLst/>
          </a:prstGeom>
        </p:spPr>
        <p:txBody>
          <a:bodyPr vert="horz" lIns="90708" tIns="45354" rIns="90708" bIns="45354" rtlCol="0" anchor="b"/>
          <a:lstStyle>
            <a:lvl1pPr algn="l">
              <a:defRPr sz="1200"/>
            </a:lvl1pPr>
          </a:lstStyle>
          <a:p>
            <a:endParaRPr lang="de-CH"/>
          </a:p>
        </p:txBody>
      </p:sp>
      <p:sp>
        <p:nvSpPr>
          <p:cNvPr id="5" name="Foliennummernplatzhalter 4"/>
          <p:cNvSpPr>
            <a:spLocks noGrp="1"/>
          </p:cNvSpPr>
          <p:nvPr>
            <p:ph type="sldNum" sz="quarter" idx="3"/>
          </p:nvPr>
        </p:nvSpPr>
        <p:spPr>
          <a:xfrm>
            <a:off x="3850443" y="9378824"/>
            <a:ext cx="2945659" cy="493713"/>
          </a:xfrm>
          <a:prstGeom prst="rect">
            <a:avLst/>
          </a:prstGeom>
        </p:spPr>
        <p:txBody>
          <a:bodyPr vert="horz" lIns="90708" tIns="45354" rIns="90708" bIns="45354" rtlCol="0" anchor="b"/>
          <a:lstStyle>
            <a:lvl1pPr algn="r">
              <a:defRPr sz="1200"/>
            </a:lvl1pPr>
          </a:lstStyle>
          <a:p>
            <a:fld id="{5B733214-4EED-437F-8C98-3FE1B90F0A30}" type="slidenum">
              <a:rPr lang="de-CH" smtClean="0"/>
              <a:t>‹Nr.›</a:t>
            </a:fld>
            <a:endParaRPr lang="de-CH"/>
          </a:p>
        </p:txBody>
      </p:sp>
    </p:spTree>
    <p:extLst>
      <p:ext uri="{BB962C8B-B14F-4D97-AF65-F5344CB8AC3E}">
        <p14:creationId xmlns:p14="http://schemas.microsoft.com/office/powerpoint/2010/main" val="943370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0708" tIns="45354" rIns="90708" bIns="45354" rtlCol="0"/>
          <a:lstStyle>
            <a:lvl1pPr algn="l">
              <a:defRPr sz="1200"/>
            </a:lvl1pPr>
          </a:lstStyle>
          <a:p>
            <a:endParaRPr lang="de-CH"/>
          </a:p>
        </p:txBody>
      </p:sp>
      <p:sp>
        <p:nvSpPr>
          <p:cNvPr id="3" name="Datumsplatzhalter 2"/>
          <p:cNvSpPr>
            <a:spLocks noGrp="1"/>
          </p:cNvSpPr>
          <p:nvPr>
            <p:ph type="dt" idx="1"/>
          </p:nvPr>
        </p:nvSpPr>
        <p:spPr>
          <a:xfrm>
            <a:off x="3850443" y="0"/>
            <a:ext cx="2945659" cy="493713"/>
          </a:xfrm>
          <a:prstGeom prst="rect">
            <a:avLst/>
          </a:prstGeom>
        </p:spPr>
        <p:txBody>
          <a:bodyPr vert="horz" lIns="90708" tIns="45354" rIns="90708" bIns="45354" rtlCol="0"/>
          <a:lstStyle>
            <a:lvl1pPr algn="r">
              <a:defRPr sz="1200"/>
            </a:lvl1pPr>
          </a:lstStyle>
          <a:p>
            <a:fld id="{264A1FCE-4CA3-4EFB-A06C-B9E651992A79}" type="datetimeFigureOut">
              <a:rPr lang="de-CH" smtClean="0"/>
              <a:t>11.12.2015</a:t>
            </a:fld>
            <a:endParaRPr lang="de-CH"/>
          </a:p>
        </p:txBody>
      </p:sp>
      <p:sp>
        <p:nvSpPr>
          <p:cNvPr id="4" name="Folienbildplatzhalt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0708" tIns="45354" rIns="90708" bIns="45354" rtlCol="0" anchor="ctr"/>
          <a:lstStyle/>
          <a:p>
            <a:endParaRPr lang="de-CH"/>
          </a:p>
        </p:txBody>
      </p:sp>
      <p:sp>
        <p:nvSpPr>
          <p:cNvPr id="5" name="Notizenplatzhalter 4"/>
          <p:cNvSpPr>
            <a:spLocks noGrp="1"/>
          </p:cNvSpPr>
          <p:nvPr>
            <p:ph type="body" sz="quarter" idx="3"/>
          </p:nvPr>
        </p:nvSpPr>
        <p:spPr>
          <a:xfrm>
            <a:off x="679768" y="4690269"/>
            <a:ext cx="5438140" cy="4443413"/>
          </a:xfrm>
          <a:prstGeom prst="rect">
            <a:avLst/>
          </a:prstGeom>
        </p:spPr>
        <p:txBody>
          <a:bodyPr vert="horz" lIns="90708" tIns="45354" rIns="90708" bIns="45354"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9378824"/>
            <a:ext cx="2945659" cy="493713"/>
          </a:xfrm>
          <a:prstGeom prst="rect">
            <a:avLst/>
          </a:prstGeom>
        </p:spPr>
        <p:txBody>
          <a:bodyPr vert="horz" lIns="90708" tIns="45354" rIns="90708" bIns="45354" rtlCol="0" anchor="b"/>
          <a:lstStyle>
            <a:lvl1pPr algn="l">
              <a:defRPr sz="1200"/>
            </a:lvl1pPr>
          </a:lstStyle>
          <a:p>
            <a:endParaRPr lang="de-CH"/>
          </a:p>
        </p:txBody>
      </p:sp>
      <p:sp>
        <p:nvSpPr>
          <p:cNvPr id="7" name="Foliennummernplatzhalter 6"/>
          <p:cNvSpPr>
            <a:spLocks noGrp="1"/>
          </p:cNvSpPr>
          <p:nvPr>
            <p:ph type="sldNum" sz="quarter" idx="5"/>
          </p:nvPr>
        </p:nvSpPr>
        <p:spPr>
          <a:xfrm>
            <a:off x="3850443" y="9378824"/>
            <a:ext cx="2945659" cy="493713"/>
          </a:xfrm>
          <a:prstGeom prst="rect">
            <a:avLst/>
          </a:prstGeom>
        </p:spPr>
        <p:txBody>
          <a:bodyPr vert="horz" lIns="90708" tIns="45354" rIns="90708" bIns="45354" rtlCol="0" anchor="b"/>
          <a:lstStyle>
            <a:lvl1pPr algn="r">
              <a:defRPr sz="1200"/>
            </a:lvl1pPr>
          </a:lstStyle>
          <a:p>
            <a:fld id="{E6B5BAC9-FAD2-4512-8165-CA0494811BE3}" type="slidenum">
              <a:rPr lang="de-CH" smtClean="0"/>
              <a:t>‹Nr.›</a:t>
            </a:fld>
            <a:endParaRPr lang="de-CH"/>
          </a:p>
        </p:txBody>
      </p:sp>
    </p:spTree>
    <p:extLst>
      <p:ext uri="{BB962C8B-B14F-4D97-AF65-F5344CB8AC3E}">
        <p14:creationId xmlns:p14="http://schemas.microsoft.com/office/powerpoint/2010/main" val="2845329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1</a:t>
            </a:fld>
            <a:endParaRPr lang="de-CH"/>
          </a:p>
        </p:txBody>
      </p:sp>
    </p:spTree>
    <p:extLst>
      <p:ext uri="{BB962C8B-B14F-4D97-AF65-F5344CB8AC3E}">
        <p14:creationId xmlns:p14="http://schemas.microsoft.com/office/powerpoint/2010/main" val="3588003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de-CH" altLang="de-DE" dirty="0" smtClean="0"/>
              <a:t>L</a:t>
            </a:r>
            <a:r>
              <a:rPr lang="fr-FR" altLang="de-DE" dirty="0" smtClean="0"/>
              <a:t>’</a:t>
            </a:r>
            <a:r>
              <a:rPr lang="de-CH" altLang="de-DE" dirty="0" smtClean="0"/>
              <a:t>événement indésirable évitable est caractérisé essentiellement par trois critères</a:t>
            </a:r>
            <a:r>
              <a:rPr lang="de-CH" altLang="de-DE" baseline="0" dirty="0" smtClean="0"/>
              <a:t>.</a:t>
            </a:r>
          </a:p>
          <a:p>
            <a:endParaRPr lang="de-CH" altLang="de-DE" baseline="0" dirty="0" smtClean="0"/>
          </a:p>
          <a:p>
            <a:r>
              <a:rPr lang="de-CH" altLang="de-DE" baseline="0" dirty="0" smtClean="0"/>
              <a:t>Il a entraîné un préjudice (1) qui est dû à une erreur (2) de gestion </a:t>
            </a:r>
            <a:r>
              <a:rPr lang="fr-CH" altLang="de-DE" baseline="0" dirty="0" smtClean="0"/>
              <a:t>médicale </a:t>
            </a:r>
            <a:r>
              <a:rPr lang="de-CH" altLang="de-DE" baseline="0" dirty="0" smtClean="0"/>
              <a:t>(3). On n‘est en revanche pas en présence d‘un EIE s‘il se produit après </a:t>
            </a:r>
            <a:r>
              <a:rPr lang="de-CH" altLang="de-DE" dirty="0" smtClean="0"/>
              <a:t>un traitement juste et approprié, </a:t>
            </a:r>
            <a:r>
              <a:rPr lang="de-CH" altLang="de-DE" baseline="0" dirty="0" smtClean="0"/>
              <a:t>par exemple en raison des effets secondaires d</a:t>
            </a:r>
            <a:r>
              <a:rPr lang="fr-FR" altLang="de-DE" baseline="0" dirty="0" smtClean="0"/>
              <a:t>’</a:t>
            </a:r>
            <a:r>
              <a:rPr lang="de-CH" altLang="de-DE" baseline="0" dirty="0" smtClean="0"/>
              <a:t>un médicament administré conformément à son usage. La sécurité</a:t>
            </a:r>
            <a:r>
              <a:rPr lang="de-CH" altLang="de-DE" dirty="0" smtClean="0"/>
              <a:t> des patients</a:t>
            </a:r>
            <a:r>
              <a:rPr lang="de-CH" altLang="de-DE" baseline="0" dirty="0" smtClean="0"/>
              <a:t> a pour objectif premier </a:t>
            </a:r>
            <a:r>
              <a:rPr lang="de-CH" altLang="de-DE" dirty="0" smtClean="0"/>
              <a:t>de réduire les événements indésirables évitables</a:t>
            </a:r>
            <a:r>
              <a:rPr lang="de-CH" altLang="de-DE" baseline="0" dirty="0" smtClean="0"/>
              <a:t>. </a:t>
            </a:r>
          </a:p>
          <a:p>
            <a:endParaRPr lang="de-CH" altLang="de-DE" baseline="0" dirty="0" smtClean="0"/>
          </a:p>
          <a:p>
            <a:r>
              <a:rPr lang="de-CH" altLang="de-DE" baseline="0" dirty="0" smtClean="0"/>
              <a:t>(D. Schwappach 2012)</a:t>
            </a:r>
          </a:p>
          <a:p>
            <a:endParaRPr lang="de-CH" altLang="de-DE" baseline="0" dirty="0" smtClean="0"/>
          </a:p>
        </p:txBody>
      </p:sp>
      <p:sp>
        <p:nvSpPr>
          <p:cNvPr id="30724" name="Foliennummernplatzhalter 3"/>
          <p:cNvSpPr txBox="1">
            <a:spLocks noGrp="1"/>
          </p:cNvSpPr>
          <p:nvPr/>
        </p:nvSpPr>
        <p:spPr bwMode="auto">
          <a:xfrm>
            <a:off x="3849690" y="9378486"/>
            <a:ext cx="2946400" cy="494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08" tIns="45354" rIns="90708" bIns="45354" anchor="b"/>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r" eaLnBrk="1" hangingPunct="1"/>
            <a:fld id="{76E7BE60-5E08-4566-A035-830A71EC9B4F}" type="slidenum">
              <a:rPr lang="de-DE" altLang="de-DE" sz="1200"/>
              <a:pPr algn="r" eaLnBrk="1" hangingPunct="1"/>
              <a:t>10</a:t>
            </a:fld>
            <a:endParaRPr lang="de-DE" altLang="de-DE" sz="1200"/>
          </a:p>
        </p:txBody>
      </p:sp>
      <p:sp>
        <p:nvSpPr>
          <p:cNvPr id="30722" name="Folienbildplatzhalter 1"/>
          <p:cNvSpPr>
            <a:spLocks noGrp="1" noRot="1" noChangeAspect="1" noTextEdit="1"/>
          </p:cNvSpPr>
          <p:nvPr>
            <p:ph type="sldImg"/>
          </p:nvPr>
        </p:nvSpPr>
        <p:spPr>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solidFill>
                  <a:schemeClr val="tx1"/>
                </a:solidFill>
              </a:rPr>
              <a:t>Une revue systématique récente de la littérature scientifique portant sur 14 études confirme les chiffres existants sur les événements indésirables en chirurgie.</a:t>
            </a:r>
            <a:endParaRPr lang="de-CH" baseline="0" dirty="0" smtClean="0">
              <a:solidFill>
                <a:schemeClr val="tx1"/>
              </a:solidFill>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11</a:t>
            </a:fld>
            <a:endParaRPr lang="de-CH"/>
          </a:p>
        </p:txBody>
      </p:sp>
    </p:spTree>
    <p:extLst>
      <p:ext uri="{BB962C8B-B14F-4D97-AF65-F5344CB8AC3E}">
        <p14:creationId xmlns:p14="http://schemas.microsoft.com/office/powerpoint/2010/main" val="40679827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12</a:t>
            </a:fld>
            <a:endParaRPr lang="de-CH"/>
          </a:p>
        </p:txBody>
      </p:sp>
    </p:spTree>
    <p:extLst>
      <p:ext uri="{BB962C8B-B14F-4D97-AF65-F5344CB8AC3E}">
        <p14:creationId xmlns:p14="http://schemas.microsoft.com/office/powerpoint/2010/main" val="22592113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13</a:t>
            </a:fld>
            <a:endParaRPr lang="de-CH"/>
          </a:p>
        </p:txBody>
      </p:sp>
    </p:spTree>
    <p:extLst>
      <p:ext uri="{BB962C8B-B14F-4D97-AF65-F5344CB8AC3E}">
        <p14:creationId xmlns:p14="http://schemas.microsoft.com/office/powerpoint/2010/main" val="5687912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dirty="0"/>
              <a:t>Comment les choses peuvent-elles mal se passer ? Comment les événements indésirables évitables surviennent-ils ?</a:t>
            </a:r>
            <a:endParaRPr lang="de-CH" b="1" dirty="0" smtClean="0"/>
          </a:p>
          <a:p>
            <a:endParaRPr lang="de-CH" b="1" dirty="0" smtClean="0"/>
          </a:p>
          <a:p>
            <a:r>
              <a:rPr lang="de-CH" b="1" dirty="0" smtClean="0"/>
              <a:t>Que peut-on faire ? Comment ces incidents peuvent-ils être évités ? </a:t>
            </a:r>
          </a:p>
          <a:p>
            <a:endParaRPr lang="de-CH" dirty="0" smtClean="0"/>
          </a:p>
          <a:p>
            <a:endParaRPr lang="de-CH" dirty="0" smtClean="0">
              <a:solidFill>
                <a:srgbClr val="006061"/>
              </a:solidFill>
            </a:endParaRPr>
          </a:p>
          <a:p>
            <a:endParaRPr lang="de-CH" dirty="0">
              <a:solidFill>
                <a:srgbClr val="006061"/>
              </a:solidFill>
            </a:endParaRPr>
          </a:p>
          <a:p>
            <a:r>
              <a:rPr lang="de-CH" dirty="0" smtClean="0">
                <a:solidFill>
                  <a:srgbClr val="006061"/>
                </a:solidFill>
              </a:rPr>
              <a:t>Consignes </a:t>
            </a:r>
            <a:r>
              <a:rPr lang="de-CH" baseline="0" dirty="0" smtClean="0">
                <a:solidFill>
                  <a:srgbClr val="006061"/>
                </a:solidFill>
              </a:rPr>
              <a:t>aux participant-e-s pour un échange à deux :</a:t>
            </a:r>
          </a:p>
          <a:p>
            <a:endParaRPr lang="de-CH" baseline="0" dirty="0" smtClean="0"/>
          </a:p>
          <a:p>
            <a:r>
              <a:rPr lang="fr-CH" baseline="0" dirty="0" smtClean="0"/>
              <a:t>Remémorez-vous </a:t>
            </a:r>
            <a:r>
              <a:rPr lang="de-CH" baseline="0" dirty="0" smtClean="0"/>
              <a:t>un événement indésirable évitable ou un presqu</a:t>
            </a:r>
            <a:r>
              <a:rPr lang="fr-FR" baseline="0" dirty="0" smtClean="0"/>
              <a:t>’</a:t>
            </a:r>
            <a:r>
              <a:rPr lang="de-CH" baseline="0" dirty="0" smtClean="0"/>
              <a:t>accident. Comment s</a:t>
            </a:r>
            <a:r>
              <a:rPr lang="fr-FR" baseline="0" dirty="0" smtClean="0"/>
              <a:t>’</a:t>
            </a:r>
            <a:r>
              <a:rPr lang="de-CH" baseline="0" dirty="0" smtClean="0"/>
              <a:t>est-il produit ?  Comment en avez-vous parlé ? </a:t>
            </a:r>
          </a:p>
          <a:p>
            <a:endParaRPr lang="de-CH" baseline="0" dirty="0" smtClean="0"/>
          </a:p>
          <a:p>
            <a:r>
              <a:rPr lang="de-CH" baseline="0" dirty="0" smtClean="0"/>
              <a:t>Prenez cinq minutes pour en parler avec un-e de vos voisin-e-s.</a:t>
            </a:r>
            <a:endParaRPr lang="de-CH" dirty="0" smtClean="0"/>
          </a:p>
          <a:p>
            <a:endParaRPr lang="de-CH" dirty="0"/>
          </a:p>
          <a:p>
            <a:endParaRPr lang="de-CH" dirty="0" smtClean="0"/>
          </a:p>
          <a:p>
            <a:r>
              <a:rPr lang="de-CH" dirty="0" smtClean="0"/>
              <a:t>Au terme de l</a:t>
            </a:r>
            <a:r>
              <a:rPr lang="fr-FR" dirty="0" smtClean="0"/>
              <a:t>’</a:t>
            </a:r>
            <a:r>
              <a:rPr lang="de-CH" dirty="0" smtClean="0"/>
              <a:t>échange, reposer les deux premières questions : </a:t>
            </a:r>
          </a:p>
          <a:p>
            <a:r>
              <a:rPr lang="de-CH" b="1" dirty="0"/>
              <a:t>Comment les choses peuvent-elles mal se passer ? Comment les événements indésirables évitables surviennent-ils ? </a:t>
            </a:r>
          </a:p>
          <a:p>
            <a:endParaRPr lang="de-CH" b="1" dirty="0"/>
          </a:p>
          <a:p>
            <a:endParaRPr lang="de-CH" dirty="0"/>
          </a:p>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14</a:t>
            </a:fld>
            <a:endParaRPr lang="de-CH"/>
          </a:p>
        </p:txBody>
      </p:sp>
    </p:spTree>
    <p:extLst>
      <p:ext uri="{BB962C8B-B14F-4D97-AF65-F5344CB8AC3E}">
        <p14:creationId xmlns:p14="http://schemas.microsoft.com/office/powerpoint/2010/main" val="25120214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933450" y="742950"/>
            <a:ext cx="4932363" cy="3700463"/>
          </a:xfrm>
          <a:ln/>
        </p:spPr>
      </p:sp>
      <p:sp>
        <p:nvSpPr>
          <p:cNvPr id="54275" name="Rectangle 3"/>
          <p:cNvSpPr>
            <a:spLocks noGrp="1" noChangeArrowheads="1"/>
          </p:cNvSpPr>
          <p:nvPr>
            <p:ph type="body" idx="1"/>
          </p:nvPr>
        </p:nvSpPr>
        <p:spPr>
          <a:xfrm>
            <a:off x="679452" y="4689244"/>
            <a:ext cx="5438775" cy="44429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ormAutofit/>
          </a:bodyPr>
          <a:lstStyle/>
          <a:p>
            <a:pPr>
              <a:lnSpc>
                <a:spcPct val="80000"/>
              </a:lnSpc>
            </a:pPr>
            <a:endParaRPr lang="de-CH" dirty="0">
              <a:latin typeface="Arial" pitchFamily="34" charset="0"/>
              <a:cs typeface="Arial" pitchFamily="34" charset="0"/>
            </a:endParaRPr>
          </a:p>
          <a:p>
            <a:pPr>
              <a:lnSpc>
                <a:spcPct val="80000"/>
              </a:lnSpc>
            </a:pPr>
            <a:endParaRPr lang="de-CH" sz="1200" b="1" dirty="0">
              <a:latin typeface="Arial" pitchFamily="34" charset="0"/>
              <a:cs typeface="Arial" pitchFamily="34" charset="0"/>
            </a:endParaRPr>
          </a:p>
          <a:p>
            <a:pPr>
              <a:lnSpc>
                <a:spcPct val="80000"/>
              </a:lnSpc>
            </a:pPr>
            <a:r>
              <a:rPr lang="de-CH" sz="1200" b="1" dirty="0" smtClean="0">
                <a:cs typeface="Arial" pitchFamily="34" charset="0"/>
              </a:rPr>
              <a:t>Tout le monde commet des erreurs.</a:t>
            </a:r>
            <a:endParaRPr lang="fr-FR" sz="1200" kern="1200">
              <a:solidFill>
                <a:schemeClr val="tx1"/>
              </a:solidFill>
              <a:effectLst/>
            </a:endParaRPr>
          </a:p>
          <a:p>
            <a:endParaRPr lang="fr-FR" sz="1200" kern="1200">
              <a:solidFill>
                <a:schemeClr val="tx1"/>
              </a:solidFill>
              <a:effectLst/>
            </a:endParaRPr>
          </a:p>
          <a:p>
            <a:r>
              <a:rPr lang="fr-FR" sz="1200" kern="1200">
                <a:solidFill>
                  <a:schemeClr val="tx1"/>
                </a:solidFill>
                <a:effectLst/>
              </a:rPr>
              <a:t>En </a:t>
            </a:r>
            <a:r>
              <a:rPr lang="fr-FR" sz="1200" b="1" kern="1200">
                <a:solidFill>
                  <a:schemeClr val="tx1"/>
                </a:solidFill>
                <a:effectLst/>
              </a:rPr>
              <a:t>salle d’opération </a:t>
            </a:r>
            <a:r>
              <a:rPr lang="fr-FR" sz="1200" kern="1200">
                <a:solidFill>
                  <a:schemeClr val="tx1"/>
                </a:solidFill>
                <a:effectLst/>
              </a:rPr>
              <a:t>aussi :</a:t>
            </a:r>
          </a:p>
          <a:p>
            <a:endParaRPr lang="fr-FR" sz="1200" kern="1200">
              <a:solidFill>
                <a:schemeClr val="tx1"/>
              </a:solidFill>
              <a:effectLst/>
            </a:endParaRPr>
          </a:p>
          <a:p>
            <a:r>
              <a:rPr lang="fr-FR" sz="1200" kern="1200">
                <a:solidFill>
                  <a:schemeClr val="tx1"/>
                </a:solidFill>
                <a:effectLst/>
              </a:rPr>
              <a:t>personne n’est à l’abri des erreurs,</a:t>
            </a:r>
          </a:p>
          <a:p>
            <a:endParaRPr lang="fr-FR" sz="1200" kern="1200">
              <a:solidFill>
                <a:schemeClr val="tx1"/>
              </a:solidFill>
              <a:effectLst/>
            </a:endParaRPr>
          </a:p>
          <a:p>
            <a:r>
              <a:rPr lang="fr-FR" sz="1200" kern="1200">
                <a:solidFill>
                  <a:schemeClr val="tx1"/>
                </a:solidFill>
                <a:effectLst/>
              </a:rPr>
              <a:t>… pas même les professionnels les mieux formés et les plus motivés.</a:t>
            </a:r>
          </a:p>
          <a:p>
            <a:endParaRPr lang="fr-FR" sz="1200" kern="1200">
              <a:solidFill>
                <a:schemeClr val="tx1"/>
              </a:solidFill>
              <a:effectLst/>
            </a:endParaRPr>
          </a:p>
          <a:p>
            <a:endParaRPr lang="fr-FR" sz="1200" kern="1200">
              <a:solidFill>
                <a:schemeClr val="tx1"/>
              </a:solidFill>
              <a:effectLst/>
            </a:endParaRPr>
          </a:p>
          <a:p>
            <a:r>
              <a:rPr lang="fr-FR" sz="1200" b="1" kern="1200">
                <a:solidFill>
                  <a:schemeClr val="tx1"/>
                </a:solidFill>
                <a:effectLst/>
              </a:rPr>
              <a:t>Comment gérer cette réalité ? La réponse est…</a:t>
            </a:r>
            <a:r>
              <a:rPr lang="fr-FR">
                <a:effectLst/>
              </a:rPr>
              <a:t> </a:t>
            </a:r>
            <a:endParaRPr lang="fr-FR" b="1" dirty="0" smtClean="0">
              <a:cs typeface="Arial" pitchFamily="34" charset="0"/>
            </a:endParaRPr>
          </a:p>
          <a:p>
            <a:pPr>
              <a:lnSpc>
                <a:spcPct val="75000"/>
              </a:lnSpc>
            </a:pPr>
            <a:endParaRPr lang="de-CH" dirty="0">
              <a:latin typeface="Arial" pitchFamily="34" charset="0"/>
              <a:cs typeface="Arial" pitchFamily="34" charset="0"/>
            </a:endParaRPr>
          </a:p>
          <a:p>
            <a:pPr>
              <a:lnSpc>
                <a:spcPct val="75000"/>
              </a:lnSpc>
            </a:pPr>
            <a:endParaRPr lang="de-CH" dirty="0">
              <a:solidFill>
                <a:srgbClr val="FF0000"/>
              </a:solidFill>
              <a:latin typeface="Arial" pitchFamily="34" charset="0"/>
              <a:cs typeface="Arial" pitchFamily="34" charset="0"/>
            </a:endParaRPr>
          </a:p>
          <a:p>
            <a:pPr>
              <a:lnSpc>
                <a:spcPct val="80000"/>
              </a:lnSpc>
            </a:pPr>
            <a:endParaRPr lang="de-CH" dirty="0">
              <a:latin typeface="Arial" pitchFamily="34" charset="0"/>
              <a:cs typeface="Arial" pitchFamily="34" charset="0"/>
            </a:endParaRPr>
          </a:p>
          <a:p>
            <a:pPr>
              <a:lnSpc>
                <a:spcPct val="80000"/>
              </a:lnSpc>
            </a:pPr>
            <a:endParaRPr lang="de-CH" dirty="0">
              <a:latin typeface="Arial" pitchFamily="34" charset="0"/>
              <a:cs typeface="Arial" pitchFamily="34" charset="0"/>
            </a:endParaRPr>
          </a:p>
          <a:p>
            <a:pPr>
              <a:lnSpc>
                <a:spcPct val="80000"/>
              </a:lnSpc>
            </a:pPr>
            <a:endParaRPr lang="de-CH" dirty="0">
              <a:latin typeface="Arial" pitchFamily="34" charset="0"/>
              <a:cs typeface="Arial" pitchFamily="34" charset="0"/>
            </a:endParaRPr>
          </a:p>
          <a:p>
            <a:pPr>
              <a:lnSpc>
                <a:spcPct val="80000"/>
              </a:lnSpc>
            </a:pPr>
            <a:endParaRPr lang="de-CH" dirty="0">
              <a:latin typeface="Arial" pitchFamily="34" charset="0"/>
              <a:cs typeface="Arial" pitchFamily="34" charset="0"/>
            </a:endParaRPr>
          </a:p>
          <a:p>
            <a:pPr>
              <a:lnSpc>
                <a:spcPct val="80000"/>
              </a:lnSpc>
            </a:pPr>
            <a:endParaRPr lang="de-DE" dirty="0">
              <a:latin typeface="Arial" pitchFamily="34"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933450" y="742950"/>
            <a:ext cx="4933950" cy="3700463"/>
          </a:xfrm>
          <a:ln/>
        </p:spPr>
      </p:sp>
      <p:sp>
        <p:nvSpPr>
          <p:cNvPr id="55299" name="Rectangle 3"/>
          <p:cNvSpPr>
            <a:spLocks noGrp="1" noChangeArrowheads="1"/>
          </p:cNvSpPr>
          <p:nvPr>
            <p:ph type="body" idx="1"/>
          </p:nvPr>
        </p:nvSpPr>
        <p:spPr>
          <a:xfrm>
            <a:off x="679452" y="4689244"/>
            <a:ext cx="5438775" cy="44429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02" tIns="45351" rIns="90702" bIns="45351">
            <a:normAutofit/>
          </a:bodyPr>
          <a:lstStyle/>
          <a:p>
            <a:r>
              <a:rPr lang="fr-FR" sz="1200" kern="1200">
                <a:solidFill>
                  <a:schemeClr val="tx1"/>
                </a:solidFill>
                <a:effectLst/>
                <a:latin typeface="+mn-lt"/>
                <a:ea typeface="+mn-ea"/>
                <a:cs typeface="+mn-cs"/>
              </a:rPr>
              <a:t>La réponse est : adopter une approche systémique.</a:t>
            </a:r>
          </a:p>
          <a:p>
            <a:endParaRPr lang="fr-FR" sz="1200" kern="1200">
              <a:solidFill>
                <a:schemeClr val="tx1"/>
              </a:solidFill>
              <a:effectLst/>
              <a:latin typeface="+mn-lt"/>
              <a:ea typeface="+mn-ea"/>
              <a:cs typeface="+mn-cs"/>
            </a:endParaRPr>
          </a:p>
          <a:p>
            <a:r>
              <a:rPr lang="fr-FR" sz="1200" kern="1200">
                <a:solidFill>
                  <a:schemeClr val="tx1"/>
                </a:solidFill>
                <a:effectLst/>
                <a:latin typeface="+mn-lt"/>
                <a:ea typeface="+mn-ea"/>
                <a:cs typeface="+mn-cs"/>
              </a:rPr>
              <a:t>« Nous ne pouvons pas changer la condition humaine, mais nous pouvons changer les conditions dans lesquelles les hommes travaillent. » James Reason, pionnier de la gestion de la sécurité, illustre ce postulat en recourant à la métaphore du fromage suisse. </a:t>
            </a:r>
          </a:p>
          <a:p>
            <a:endParaRPr lang="fr-FR" sz="1200" kern="1200">
              <a:solidFill>
                <a:schemeClr val="tx1"/>
              </a:solidFill>
              <a:effectLst/>
              <a:latin typeface="+mn-lt"/>
              <a:ea typeface="+mn-ea"/>
              <a:cs typeface="+mn-cs"/>
            </a:endParaRPr>
          </a:p>
          <a:p>
            <a:r>
              <a:rPr lang="fr-FR" sz="1200" kern="1200">
                <a:solidFill>
                  <a:schemeClr val="tx1"/>
                </a:solidFill>
                <a:effectLst/>
                <a:latin typeface="+mn-lt"/>
                <a:ea typeface="+mn-ea"/>
                <a:cs typeface="+mn-cs"/>
              </a:rPr>
              <a:t>Dans des systèmes très complexes tels que les hôpitaux, les erreurs ne sont pas le fait d’une seule personne : elles sont le résultat de plusieurs omissions mineures d’ordre à la fois individuel, organisationnel, concret et latent qui n’ont pas été décelées en temps voulu par le biais de vérifications de sécurité et qui, souvent, ne sont découvertes qu’au moment où survient un incident.</a:t>
            </a:r>
            <a:r>
              <a:rPr lang="fr-FR">
                <a:effectLst/>
              </a:rPr>
              <a:t> </a:t>
            </a:r>
          </a:p>
          <a:p>
            <a:r>
              <a:rPr lang="fr-FR" sz="1200" kern="1200">
                <a:solidFill>
                  <a:schemeClr val="tx1"/>
                </a:solidFill>
                <a:effectLst/>
                <a:latin typeface="+mn-lt"/>
                <a:ea typeface="+mn-ea"/>
                <a:cs typeface="+mn-cs"/>
              </a:rPr>
              <a:t>Seules les améliorations et mesures apportées à l’ensemble du système sont pertinentes et efficaces pour la sécurité des patients. La culture de la sécurité joue à cet égard un rôle primordial.</a:t>
            </a:r>
          </a:p>
          <a:p>
            <a:endParaRPr lang="fr-FR" sz="1200" kern="1200">
              <a:solidFill>
                <a:schemeClr val="tx1"/>
              </a:solidFill>
              <a:effectLst/>
              <a:latin typeface="+mn-lt"/>
              <a:ea typeface="+mn-ea"/>
              <a:cs typeface="+mn-cs"/>
            </a:endParaRPr>
          </a:p>
          <a:p>
            <a:r>
              <a:rPr lang="fr-FR" sz="1200" kern="1200">
                <a:solidFill>
                  <a:schemeClr val="tx1"/>
                </a:solidFill>
                <a:effectLst/>
                <a:latin typeface="+mn-lt"/>
                <a:ea typeface="+mn-ea"/>
                <a:cs typeface="+mn-cs"/>
              </a:rPr>
              <a:t>La check-list permet d’optimiser les conditions de travail au sein de l’équipe chirurgicale.</a:t>
            </a:r>
            <a:r>
              <a:rPr lang="fr-FR">
                <a:effectLst/>
              </a:rPr>
              <a:t> </a:t>
            </a:r>
            <a:endParaRPr lang="de-DE" dirty="0">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smtClean="0"/>
          </a:p>
          <a:p>
            <a:r>
              <a:rPr lang="de-CH" dirty="0" smtClean="0">
                <a:solidFill>
                  <a:srgbClr val="000000"/>
                </a:solidFill>
              </a:rPr>
              <a:t>Le fait de catégoriser les principaux facteurs d</a:t>
            </a:r>
            <a:r>
              <a:rPr lang="fr-FR" dirty="0" smtClean="0">
                <a:solidFill>
                  <a:srgbClr val="000000"/>
                </a:solidFill>
              </a:rPr>
              <a:t>’</a:t>
            </a:r>
            <a:r>
              <a:rPr lang="de-CH" dirty="0" smtClean="0">
                <a:solidFill>
                  <a:srgbClr val="000000"/>
                </a:solidFill>
              </a:rPr>
              <a:t>influence dans sept domaines a fait ses preuves dans le domaine de la santé</a:t>
            </a:r>
            <a:r>
              <a:rPr lang="de-CH" baseline="0" dirty="0" smtClean="0">
                <a:solidFill>
                  <a:srgbClr val="000000"/>
                </a:solidFill>
              </a:rPr>
              <a:t>.</a:t>
            </a:r>
            <a:r>
              <a:rPr lang="de-CH" dirty="0" smtClean="0">
                <a:solidFill>
                  <a:srgbClr val="000000"/>
                </a:solidFill>
              </a:rPr>
              <a:t> Cette méthode est notamment utilisée pour analyser de manière systémique les événéments indésirables évitables – potentiels ou non – (London Protocol)</a:t>
            </a:r>
            <a:r>
              <a:rPr lang="de-CH" baseline="0" dirty="0" smtClean="0">
                <a:solidFill>
                  <a:srgbClr val="000000"/>
                </a:solidFill>
              </a:rPr>
              <a:t> </a:t>
            </a:r>
            <a:r>
              <a:rPr lang="fr-CH" baseline="0" dirty="0" smtClean="0">
                <a:solidFill>
                  <a:srgbClr val="000000"/>
                </a:solidFill>
              </a:rPr>
              <a:t>afin d’obtenir une </a:t>
            </a:r>
            <a:r>
              <a:rPr lang="de-CH" baseline="0" dirty="0" smtClean="0">
                <a:solidFill>
                  <a:srgbClr val="000000"/>
                </a:solidFill>
              </a:rPr>
              <a:t>vue d</a:t>
            </a:r>
            <a:r>
              <a:rPr lang="fr-FR" baseline="0" dirty="0" smtClean="0">
                <a:solidFill>
                  <a:srgbClr val="000000"/>
                </a:solidFill>
              </a:rPr>
              <a:t>’</a:t>
            </a:r>
            <a:r>
              <a:rPr lang="de-CH" baseline="0" dirty="0" smtClean="0">
                <a:solidFill>
                  <a:srgbClr val="000000"/>
                </a:solidFill>
              </a:rPr>
              <a:t>ensemble du système dans la perspective d‘améliorer la sécurité des patients. </a:t>
            </a:r>
            <a:endParaRPr lang="de-CH" dirty="0" smtClean="0">
              <a:solidFill>
                <a:srgbClr val="000000"/>
              </a:solidFill>
            </a:endParaRPr>
          </a:p>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17</a:t>
            </a:fld>
            <a:endParaRPr lang="de-CH"/>
          </a:p>
        </p:txBody>
      </p:sp>
    </p:spTree>
    <p:extLst>
      <p:ext uri="{BB962C8B-B14F-4D97-AF65-F5344CB8AC3E}">
        <p14:creationId xmlns:p14="http://schemas.microsoft.com/office/powerpoint/2010/main" val="39560269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de-DE" altLang="de-DE" dirty="0" smtClean="0">
                <a:solidFill>
                  <a:srgbClr val="000000"/>
                </a:solidFill>
              </a:rPr>
              <a:t>Ces dernières années, de plus en plus de recherches ont été consacrées aux facteurs d‘influence sur la sécurité des patients en chirurgie, publication des résultats à l</a:t>
            </a:r>
            <a:r>
              <a:rPr lang="fr-FR" altLang="de-DE" dirty="0" smtClean="0">
                <a:solidFill>
                  <a:srgbClr val="000000"/>
                </a:solidFill>
              </a:rPr>
              <a:t>’</a:t>
            </a:r>
            <a:r>
              <a:rPr lang="de-DE" altLang="de-DE" dirty="0" smtClean="0">
                <a:solidFill>
                  <a:srgbClr val="000000"/>
                </a:solidFill>
              </a:rPr>
              <a:t>appui.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07085">
              <a:defRPr/>
            </a:pPr>
            <a:r>
              <a:rPr lang="de-CH" dirty="0" err="1" smtClean="0"/>
              <a:t>Atul</a:t>
            </a:r>
            <a:r>
              <a:rPr lang="de-CH" dirty="0" smtClean="0"/>
              <a:t> </a:t>
            </a:r>
            <a:r>
              <a:rPr lang="de-CH" dirty="0" err="1" smtClean="0"/>
              <a:t>Gawande, chirurgien au </a:t>
            </a:r>
            <a:r>
              <a:rPr lang="de-CH" baseline="0" dirty="0" smtClean="0"/>
              <a:t>Harvard University Hospital et ardent défenseur de la check-list chirurgicale, dirige la campagne de l</a:t>
            </a:r>
            <a:r>
              <a:rPr lang="fr-FR" baseline="0" dirty="0" smtClean="0"/>
              <a:t>’</a:t>
            </a:r>
            <a:r>
              <a:rPr lang="de-CH" baseline="0" dirty="0" smtClean="0"/>
              <a:t>OMS</a:t>
            </a:r>
            <a:r>
              <a:rPr lang="de-CH" dirty="0" smtClean="0"/>
              <a:t> </a:t>
            </a:r>
            <a:r>
              <a:rPr lang="fr-FR"/>
              <a:t>« Une chirurgie plus sûre pour épargner</a:t>
            </a:r>
            <a:r>
              <a:rPr lang="fr-FR" baseline="0"/>
              <a:t> des vies </a:t>
            </a:r>
            <a:r>
              <a:rPr lang="fr-FR"/>
              <a:t>».</a:t>
            </a:r>
            <a:endParaRPr lang="de-CH" baseline="0" dirty="0" smtClean="0"/>
          </a:p>
          <a:p>
            <a:pPr defTabSz="907085">
              <a:defRPr/>
            </a:pPr>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pPr/>
              <a:t>19</a:t>
            </a:fld>
            <a:endParaRPr lang="de-CH"/>
          </a:p>
        </p:txBody>
      </p:sp>
    </p:spTree>
    <p:extLst>
      <p:ext uri="{BB962C8B-B14F-4D97-AF65-F5344CB8AC3E}">
        <p14:creationId xmlns:p14="http://schemas.microsoft.com/office/powerpoint/2010/main" val="33274076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dirty="0" smtClean="0">
                <a:latin typeface="Arial" pitchFamily="34" charset="0"/>
                <a:cs typeface="Arial" pitchFamily="34" charset="0"/>
              </a:rPr>
              <a:t>	</a:t>
            </a:r>
            <a:endParaRPr lang="de-CH"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a:t>
            </a:fld>
            <a:endParaRPr lang="de-CH"/>
          </a:p>
        </p:txBody>
      </p:sp>
    </p:spTree>
    <p:extLst>
      <p:ext uri="{BB962C8B-B14F-4D97-AF65-F5344CB8AC3E}">
        <p14:creationId xmlns:p14="http://schemas.microsoft.com/office/powerpoint/2010/main" val="124337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E6B5BAC9-FAD2-4512-8165-CA0494811BE3}" type="slidenum">
              <a:rPr lang="de-CH" smtClean="0"/>
              <a:t>20</a:t>
            </a:fld>
            <a:endParaRPr lang="de-CH"/>
          </a:p>
        </p:txBody>
      </p:sp>
    </p:spTree>
    <p:extLst>
      <p:ext uri="{BB962C8B-B14F-4D97-AF65-F5344CB8AC3E}">
        <p14:creationId xmlns:p14="http://schemas.microsoft.com/office/powerpoint/2010/main" val="36700667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E6B5BAC9-FAD2-4512-8165-CA0494811BE3}" type="slidenum">
              <a:rPr lang="de-CH" smtClean="0"/>
              <a:t>21</a:t>
            </a:fld>
            <a:endParaRPr lang="de-CH"/>
          </a:p>
        </p:txBody>
      </p:sp>
    </p:spTree>
    <p:extLst>
      <p:ext uri="{BB962C8B-B14F-4D97-AF65-F5344CB8AC3E}">
        <p14:creationId xmlns:p14="http://schemas.microsoft.com/office/powerpoint/2010/main" val="39693188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fr-FR" sz="1200" kern="1200">
                <a:solidFill>
                  <a:schemeClr val="tx1"/>
                </a:solidFill>
                <a:effectLst/>
                <a:latin typeface="+mn-lt"/>
                <a:ea typeface="+mn-ea"/>
                <a:cs typeface="+mn-cs"/>
              </a:rPr>
              <a:t>Promouvoir la sécurité des patients requiert des connaissances fondées sur des données probantes émanant du domaine médical et de la gestion de la sécurité. Elles permettent de développer et de mettre en œuvre des actions qui augmentent la sécurité des patients.</a:t>
            </a:r>
          </a:p>
          <a:p>
            <a:endParaRPr lang="fr-FR" sz="1200" kern="1200">
              <a:solidFill>
                <a:schemeClr val="tx1"/>
              </a:solidFill>
              <a:effectLst/>
              <a:latin typeface="+mn-lt"/>
              <a:ea typeface="+mn-ea"/>
              <a:cs typeface="+mn-cs"/>
            </a:endParaRPr>
          </a:p>
          <a:p>
            <a:r>
              <a:rPr lang="fr-FR" sz="1200" kern="1200">
                <a:solidFill>
                  <a:schemeClr val="tx1"/>
                </a:solidFill>
                <a:effectLst/>
                <a:latin typeface="+mn-lt"/>
                <a:ea typeface="+mn-ea"/>
                <a:cs typeface="+mn-cs"/>
              </a:rPr>
              <a:t>Parmi ces actions figure l’utilisation de la check-list interprofessionnelle. De nombreuses études l’attestent : l’application correcte et systématique de ses trois parties contribue grandement à réduire </a:t>
            </a:r>
            <a:r>
              <a:rPr lang="fr-FR" sz="1200" kern="1200" smtClean="0">
                <a:solidFill>
                  <a:schemeClr val="tx1"/>
                </a:solidFill>
                <a:effectLst/>
                <a:latin typeface="+mn-lt"/>
                <a:ea typeface="+mn-ea"/>
                <a:cs typeface="+mn-cs"/>
              </a:rPr>
              <a:t>ou </a:t>
            </a:r>
            <a:r>
              <a:rPr lang="fr-FR" sz="1200" kern="1200">
                <a:solidFill>
                  <a:schemeClr val="tx1"/>
                </a:solidFill>
                <a:effectLst/>
                <a:latin typeface="+mn-lt"/>
                <a:ea typeface="+mn-ea"/>
                <a:cs typeface="+mn-cs"/>
              </a:rPr>
              <a:t>atténuer les erreurs et, par là même, à accroître la sécurité des patients.</a:t>
            </a:r>
            <a:r>
              <a:rPr lang="fr-FR">
                <a:effectLst/>
              </a:rPr>
              <a:t> </a:t>
            </a:r>
            <a:endParaRPr lang="fr-FR" smtClean="0">
              <a:effectLst/>
            </a:endParaRPr>
          </a:p>
          <a:p>
            <a:endParaRPr lang="fr-FR" smtClean="0">
              <a:solidFill>
                <a:srgbClr val="FF0000"/>
              </a:solidFill>
              <a:effectLst/>
              <a:latin typeface="Arial" pitchFamily="34" charset="0"/>
              <a:cs typeface="Arial" pitchFamily="34" charset="0"/>
            </a:endParaRPr>
          </a:p>
          <a:p>
            <a:r>
              <a:rPr lang="de-CH" i="1" smtClean="0">
                <a:solidFill>
                  <a:srgbClr val="FF0000"/>
                </a:solidFill>
                <a:latin typeface="Arial" pitchFamily="34" charset="0"/>
                <a:cs typeface="Arial" pitchFamily="34" charset="0"/>
              </a:rPr>
              <a:t>Littérature:</a:t>
            </a:r>
          </a:p>
          <a:p>
            <a:r>
              <a:rPr lang="en-US" smtClean="0">
                <a:solidFill>
                  <a:srgbClr val="FF0000"/>
                </a:solidFill>
                <a:latin typeface="Arial" pitchFamily="34" charset="0"/>
                <a:cs typeface="Arial" pitchFamily="34" charset="0"/>
              </a:rPr>
              <a:t>van Klei WA et al. Effects of the introduction of the WHO "Surgical Safety Checklist" on in-hospital mortality: a cohort study. Ann Surg 2012 Jan;255(1):44-9.</a:t>
            </a:r>
          </a:p>
          <a:p>
            <a:endParaRPr lang="de-CH" dirty="0">
              <a:solidFill>
                <a:srgbClr val="FF0000"/>
              </a:solidFill>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22</a:t>
            </a:fld>
            <a:endParaRPr lang="de-CH"/>
          </a:p>
        </p:txBody>
      </p:sp>
    </p:spTree>
    <p:extLst>
      <p:ext uri="{BB962C8B-B14F-4D97-AF65-F5344CB8AC3E}">
        <p14:creationId xmlns:p14="http://schemas.microsoft.com/office/powerpoint/2010/main" val="40641865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E6B5BAC9-FAD2-4512-8165-CA0494811BE3}" type="slidenum">
              <a:rPr lang="de-CH" smtClean="0"/>
              <a:t>23</a:t>
            </a:fld>
            <a:endParaRPr lang="de-CH"/>
          </a:p>
        </p:txBody>
      </p:sp>
    </p:spTree>
    <p:extLst>
      <p:ext uri="{BB962C8B-B14F-4D97-AF65-F5344CB8AC3E}">
        <p14:creationId xmlns:p14="http://schemas.microsoft.com/office/powerpoint/2010/main" val="25231610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E6B5BAC9-FAD2-4512-8165-CA0494811BE3}" type="slidenum">
              <a:rPr lang="de-CH" smtClean="0"/>
              <a:t>24</a:t>
            </a:fld>
            <a:endParaRPr lang="de-CH"/>
          </a:p>
        </p:txBody>
      </p:sp>
    </p:spTree>
    <p:extLst>
      <p:ext uri="{BB962C8B-B14F-4D97-AF65-F5344CB8AC3E}">
        <p14:creationId xmlns:p14="http://schemas.microsoft.com/office/powerpoint/2010/main" val="22659723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25</a:t>
            </a:fld>
            <a:endParaRPr lang="de-CH"/>
          </a:p>
        </p:txBody>
      </p:sp>
    </p:spTree>
    <p:extLst>
      <p:ext uri="{BB962C8B-B14F-4D97-AF65-F5344CB8AC3E}">
        <p14:creationId xmlns:p14="http://schemas.microsoft.com/office/powerpoint/2010/main" val="25622178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26</a:t>
            </a:fld>
            <a:endParaRPr lang="de-CH"/>
          </a:p>
        </p:txBody>
      </p:sp>
    </p:spTree>
    <p:extLst>
      <p:ext uri="{BB962C8B-B14F-4D97-AF65-F5344CB8AC3E}">
        <p14:creationId xmlns:p14="http://schemas.microsoft.com/office/powerpoint/2010/main" val="3668804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endParaRPr lang="de-CH" sz="1000" b="1" i="1" dirty="0">
              <a:solidFill>
                <a:srgbClr val="007F0F"/>
              </a:solidFill>
              <a:latin typeface="Arial" pitchFamily="34" charset="0"/>
              <a:cs typeface="Arial" pitchFamily="34" charset="0"/>
            </a:endParaRPr>
          </a:p>
          <a:p>
            <a:r>
              <a:rPr lang="de-CH" b="1" i="1" dirty="0">
                <a:solidFill>
                  <a:srgbClr val="000000"/>
                </a:solidFill>
                <a:cs typeface="Arial" pitchFamily="34" charset="0"/>
              </a:rPr>
              <a:t>Tous les hôpitaux se sont fixé pour objectifs</a:t>
            </a:r>
          </a:p>
          <a:p>
            <a:endParaRPr lang="de-CH" dirty="0">
              <a:solidFill>
                <a:srgbClr val="000000"/>
              </a:solidFill>
              <a:cs typeface="Arial" pitchFamily="34" charset="0"/>
            </a:endParaRPr>
          </a:p>
          <a:p>
            <a:pPr marL="170078" indent="-170078">
              <a:buFont typeface="Arial" panose="020B0604020202020204" pitchFamily="34" charset="0"/>
              <a:buChar char="•"/>
            </a:pPr>
            <a:r>
              <a:rPr lang="de-CH" dirty="0">
                <a:solidFill>
                  <a:srgbClr val="000000"/>
                </a:solidFill>
                <a:cs typeface="Arial" pitchFamily="34" charset="0"/>
              </a:rPr>
              <a:t>de garantir une utilisation correcte et complète de la check-list chirurgicale pour tous les patients (observance de 100 %) et </a:t>
            </a:r>
          </a:p>
          <a:p>
            <a:pPr marL="170078" indent="-170078">
              <a:buFont typeface="Arial" panose="020B0604020202020204" pitchFamily="34" charset="0"/>
              <a:buChar char="•"/>
            </a:pPr>
            <a:r>
              <a:rPr lang="de-CH" dirty="0">
                <a:solidFill>
                  <a:srgbClr val="000000"/>
                </a:solidFill>
                <a:cs typeface="Arial" pitchFamily="34" charset="0"/>
              </a:rPr>
              <a:t>d</a:t>
            </a:r>
            <a:r>
              <a:rPr lang="fr-FR" dirty="0">
                <a:solidFill>
                  <a:srgbClr val="000000"/>
                </a:solidFill>
                <a:cs typeface="Arial" pitchFamily="34" charset="0"/>
              </a:rPr>
              <a:t>’</a:t>
            </a:r>
            <a:r>
              <a:rPr lang="de-CH" dirty="0">
                <a:solidFill>
                  <a:srgbClr val="000000"/>
                </a:solidFill>
                <a:cs typeface="Arial" pitchFamily="34" charset="0"/>
              </a:rPr>
              <a:t>améliorer le climat de sécurité et la communication au sein de l</a:t>
            </a:r>
            <a:r>
              <a:rPr lang="fr-FR" dirty="0">
                <a:solidFill>
                  <a:srgbClr val="000000"/>
                </a:solidFill>
                <a:cs typeface="Arial" pitchFamily="34" charset="0"/>
              </a:rPr>
              <a:t>’</a:t>
            </a:r>
            <a:r>
              <a:rPr lang="de-CH" dirty="0">
                <a:solidFill>
                  <a:srgbClr val="000000"/>
                </a:solidFill>
                <a:cs typeface="Arial" pitchFamily="34" charset="0"/>
              </a:rPr>
              <a:t>équipe,</a:t>
            </a:r>
          </a:p>
          <a:p>
            <a:pPr marL="170078" indent="-170078">
              <a:buFont typeface="Arial" panose="020B0604020202020204" pitchFamily="34" charset="0"/>
              <a:buChar char="•"/>
            </a:pPr>
            <a:endParaRPr lang="de-CH" dirty="0">
              <a:solidFill>
                <a:srgbClr val="000000"/>
              </a:solidFill>
              <a:cs typeface="Arial" pitchFamily="34" charset="0"/>
            </a:endParaRPr>
          </a:p>
          <a:p>
            <a:pPr marL="0" lvl="1"/>
            <a:r>
              <a:rPr lang="de-CH" dirty="0">
                <a:solidFill>
                  <a:srgbClr val="000000"/>
                </a:solidFill>
                <a:cs typeface="Arial" pitchFamily="34" charset="0"/>
              </a:rPr>
              <a:t>afin d</a:t>
            </a:r>
            <a:r>
              <a:rPr lang="fr-FR" dirty="0">
                <a:solidFill>
                  <a:srgbClr val="000000"/>
                </a:solidFill>
                <a:cs typeface="Arial" pitchFamily="34" charset="0"/>
              </a:rPr>
              <a:t>’</a:t>
            </a:r>
            <a:r>
              <a:rPr lang="de-CH" dirty="0">
                <a:solidFill>
                  <a:srgbClr val="000000"/>
                </a:solidFill>
                <a:cs typeface="Arial" pitchFamily="34" charset="0"/>
              </a:rPr>
              <a:t>éviter les « </a:t>
            </a:r>
            <a:r>
              <a:rPr lang="de-CH" dirty="0" err="1">
                <a:solidFill>
                  <a:srgbClr val="000000"/>
                </a:solidFill>
                <a:cs typeface="Arial" pitchFamily="34" charset="0"/>
              </a:rPr>
              <a:t>never</a:t>
            </a:r>
            <a:r>
              <a:rPr lang="de-CH" dirty="0">
                <a:solidFill>
                  <a:srgbClr val="000000"/>
                </a:solidFill>
                <a:cs typeface="Arial" pitchFamily="34" charset="0"/>
              </a:rPr>
              <a:t> </a:t>
            </a:r>
            <a:r>
              <a:rPr lang="de-CH" dirty="0" err="1">
                <a:solidFill>
                  <a:srgbClr val="000000"/>
                </a:solidFill>
                <a:cs typeface="Arial" pitchFamily="34" charset="0"/>
              </a:rPr>
              <a:t>events </a:t>
            </a:r>
            <a:r>
              <a:rPr lang="fr-FR" dirty="0">
                <a:solidFill>
                  <a:srgbClr val="000000"/>
                </a:solidFill>
                <a:cs typeface="Arial"/>
              </a:rPr>
              <a:t>» – à savoir les erreurs de site opératoire</a:t>
            </a:r>
            <a:r>
              <a:rPr lang="de-CH" dirty="0">
                <a:solidFill>
                  <a:srgbClr val="000000"/>
                </a:solidFill>
                <a:cs typeface="Arial"/>
              </a:rPr>
              <a:t> (</a:t>
            </a:r>
            <a:r>
              <a:rPr lang="fr-FR" dirty="0">
                <a:solidFill>
                  <a:srgbClr val="000000"/>
                </a:solidFill>
                <a:cs typeface="Arial"/>
              </a:rPr>
              <a:t>l’équipe se trompe de patient, de site opératoire ou d’intervention)</a:t>
            </a:r>
            <a:r>
              <a:rPr lang="de-CH" dirty="0">
                <a:solidFill>
                  <a:srgbClr val="000000"/>
                </a:solidFill>
                <a:cs typeface="Arial" pitchFamily="34" charset="0"/>
              </a:rPr>
              <a:t>,</a:t>
            </a:r>
            <a:r>
              <a:rPr lang="de-CH" dirty="0">
                <a:solidFill>
                  <a:srgbClr val="000000"/>
                </a:solidFill>
                <a:cs typeface="Arial"/>
              </a:rPr>
              <a:t> </a:t>
            </a:r>
            <a:r>
              <a:rPr lang="fr-FR" dirty="0">
                <a:solidFill>
                  <a:srgbClr val="000000"/>
                </a:solidFill>
                <a:cs typeface="Arial"/>
              </a:rPr>
              <a:t>les erreurs concernant des implants ou des prothèses</a:t>
            </a:r>
            <a:r>
              <a:rPr lang="de-CH" dirty="0">
                <a:solidFill>
                  <a:srgbClr val="000000"/>
                </a:solidFill>
                <a:cs typeface="Arial" pitchFamily="34" charset="0"/>
              </a:rPr>
              <a:t>,</a:t>
            </a:r>
            <a:r>
              <a:rPr lang="de-CH" dirty="0">
                <a:solidFill>
                  <a:srgbClr val="000000"/>
                </a:solidFill>
                <a:cs typeface="Arial"/>
              </a:rPr>
              <a:t> l</a:t>
            </a:r>
            <a:r>
              <a:rPr lang="fr-FR" dirty="0">
                <a:solidFill>
                  <a:srgbClr val="000000"/>
                </a:solidFill>
                <a:cs typeface="Arial"/>
              </a:rPr>
              <a:t>’oubli involontaire de corps étrangers dans le corps du patient –</a:t>
            </a:r>
            <a:r>
              <a:rPr lang="fr-FR" baseline="0" dirty="0">
                <a:solidFill>
                  <a:srgbClr val="000000"/>
                </a:solidFill>
                <a:cs typeface="Arial"/>
              </a:rPr>
              <a:t> et </a:t>
            </a:r>
            <a:r>
              <a:rPr lang="de-CH" dirty="0">
                <a:solidFill>
                  <a:srgbClr val="000000"/>
                </a:solidFill>
                <a:cs typeface="Arial" pitchFamily="34" charset="0"/>
              </a:rPr>
              <a:t>de réduire les événements indésirables tels que les infections du site opératoire. </a:t>
            </a:r>
          </a:p>
          <a:p>
            <a:endParaRPr lang="de-CH" b="1" dirty="0">
              <a:solidFill>
                <a:srgbClr val="000000"/>
              </a:solidFill>
              <a:cs typeface="Arial" pitchFamily="34" charset="0"/>
            </a:endParaRPr>
          </a:p>
          <a:p>
            <a:r>
              <a:rPr lang="de-CH" b="1" i="1" dirty="0">
                <a:solidFill>
                  <a:srgbClr val="000000"/>
                </a:solidFill>
                <a:cs typeface="Arial" pitchFamily="34" charset="0"/>
              </a:rPr>
              <a:t>Points forts du projet d</a:t>
            </a:r>
            <a:r>
              <a:rPr lang="fr-FR" b="1" i="1" dirty="0">
                <a:solidFill>
                  <a:srgbClr val="000000"/>
                </a:solidFill>
                <a:cs typeface="Arial" pitchFamily="34" charset="0"/>
              </a:rPr>
              <a:t>’</a:t>
            </a:r>
            <a:r>
              <a:rPr lang="de-CH" b="1" i="1" dirty="0">
                <a:solidFill>
                  <a:srgbClr val="000000"/>
                </a:solidFill>
                <a:cs typeface="Arial" pitchFamily="34" charset="0"/>
              </a:rPr>
              <a:t>approfondissement</a:t>
            </a:r>
          </a:p>
          <a:p>
            <a:endParaRPr lang="de-CH" b="1" dirty="0">
              <a:solidFill>
                <a:srgbClr val="000000"/>
              </a:solidFill>
              <a:cs typeface="Arial" pitchFamily="34" charset="0"/>
            </a:endParaRPr>
          </a:p>
          <a:p>
            <a:r>
              <a:rPr lang="fr-FR" b="1">
                <a:solidFill>
                  <a:srgbClr val="000000"/>
                </a:solidFill>
                <a:cs typeface="Arial"/>
              </a:rPr>
              <a:t>Action commune : </a:t>
            </a:r>
            <a:r>
              <a:rPr lang="fr-FR">
                <a:solidFill>
                  <a:srgbClr val="000000"/>
                </a:solidFill>
                <a:cs typeface="Arial"/>
              </a:rPr>
              <a:t>la mise en réseau avec d’autres établissements pilotes enrichit le dialogue et l’engagement conjoint contribue à améliorer la sécurité dans toutes les institutions. </a:t>
            </a:r>
            <a:endParaRPr lang="de-CH" dirty="0">
              <a:solidFill>
                <a:srgbClr val="000000"/>
              </a:solidFill>
              <a:cs typeface="Arial"/>
            </a:endParaRPr>
          </a:p>
          <a:p>
            <a:endParaRPr lang="de-CH" dirty="0">
              <a:solidFill>
                <a:srgbClr val="000000"/>
              </a:solidFill>
              <a:cs typeface="Arial"/>
            </a:endParaRPr>
          </a:p>
          <a:p>
            <a:r>
              <a:rPr lang="fr-FR" b="1" dirty="0">
                <a:solidFill>
                  <a:srgbClr val="000000"/>
                </a:solidFill>
                <a:cs typeface="Arial"/>
              </a:rPr>
              <a:t>Travail ciblé sur les faits : </a:t>
            </a:r>
            <a:r>
              <a:rPr lang="fr-FR">
                <a:solidFill>
                  <a:srgbClr val="000000"/>
                </a:solidFill>
                <a:cs typeface="Arial"/>
              </a:rPr>
              <a:t>l’utilisation de la check-list est évaluée, afin d’optimiser et de surveiller sa mise en œuvre. </a:t>
            </a:r>
            <a:endParaRPr lang="de-CH" dirty="0">
              <a:solidFill>
                <a:srgbClr val="000000"/>
              </a:solidFill>
              <a:cs typeface="Arial"/>
            </a:endParaRPr>
          </a:p>
          <a:p>
            <a:endParaRPr lang="de-CH" dirty="0">
              <a:solidFill>
                <a:srgbClr val="000000"/>
              </a:solidFill>
              <a:cs typeface="Arial"/>
            </a:endParaRPr>
          </a:p>
          <a:p>
            <a:r>
              <a:rPr lang="fr-FR" b="1" dirty="0">
                <a:solidFill>
                  <a:srgbClr val="000000"/>
                </a:solidFill>
                <a:cs typeface="Arial"/>
              </a:rPr>
              <a:t>Approche interprofessionnelle : </a:t>
            </a:r>
            <a:r>
              <a:rPr lang="fr-FR">
                <a:solidFill>
                  <a:srgbClr val="000000"/>
                </a:solidFill>
                <a:cs typeface="Arial"/>
              </a:rPr>
              <a:t>la gestion de la sécurité est du ressort de la direction, mais elle doit pouvoir s’appuyer sur l’expertise de toute l’équipe chirurgicale. </a:t>
            </a:r>
            <a:endParaRPr lang="de-CH" dirty="0">
              <a:solidFill>
                <a:srgbClr val="000000"/>
              </a:solidFill>
              <a:cs typeface="Arial"/>
            </a:endParaRPr>
          </a:p>
          <a:p>
            <a:endParaRPr lang="de-CH" dirty="0">
              <a:solidFill>
                <a:srgbClr val="000000"/>
              </a:solidFill>
              <a:cs typeface="Arial"/>
            </a:endParaRPr>
          </a:p>
          <a:p>
            <a:r>
              <a:rPr lang="fr-FR" b="1" dirty="0">
                <a:solidFill>
                  <a:srgbClr val="000000"/>
                </a:solidFill>
                <a:cs typeface="Arial"/>
              </a:rPr>
              <a:t>Communication – facteur clé du succès : </a:t>
            </a:r>
            <a:r>
              <a:rPr lang="fr-FR">
                <a:solidFill>
                  <a:srgbClr val="000000"/>
                </a:solidFill>
                <a:cs typeface="Arial"/>
              </a:rPr>
              <a:t>pour éviter les erreurs, il est indispensable que la communication circule de manière ouverte au sein de l’équipe et que tous tirent à la même corde. </a:t>
            </a:r>
            <a:endParaRPr lang="de-CH" dirty="0">
              <a:solidFill>
                <a:srgbClr val="000000"/>
              </a:solidFill>
              <a:cs typeface="Arial"/>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3</a:t>
            </a:fld>
            <a:endParaRPr lang="de-CH"/>
          </a:p>
        </p:txBody>
      </p:sp>
    </p:spTree>
    <p:extLst>
      <p:ext uri="{BB962C8B-B14F-4D97-AF65-F5344CB8AC3E}">
        <p14:creationId xmlns:p14="http://schemas.microsoft.com/office/powerpoint/2010/main" val="1500722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cs typeface="Arial"/>
              </a:rPr>
              <a:t>Durant l</a:t>
            </a:r>
            <a:r>
              <a:rPr lang="fr-FR" dirty="0" smtClean="0">
                <a:cs typeface="Arial"/>
              </a:rPr>
              <a:t>’</a:t>
            </a:r>
            <a:r>
              <a:rPr lang="de-CH" dirty="0" smtClean="0">
                <a:cs typeface="Arial"/>
              </a:rPr>
              <a:t>automne 2013 et l</a:t>
            </a:r>
            <a:r>
              <a:rPr lang="fr-FR" dirty="0" smtClean="0">
                <a:cs typeface="Arial"/>
              </a:rPr>
              <a:t>’</a:t>
            </a:r>
            <a:r>
              <a:rPr lang="de-CH" dirty="0" smtClean="0">
                <a:cs typeface="Arial"/>
              </a:rPr>
              <a:t>hiver 2014,</a:t>
            </a:r>
            <a:endParaRPr lang="de-CH" baseline="0" dirty="0" smtClean="0">
              <a:cs typeface="Arial"/>
            </a:endParaRPr>
          </a:p>
          <a:p>
            <a:endParaRPr lang="de-CH" baseline="0" dirty="0" smtClean="0">
              <a:cs typeface="Arial"/>
            </a:endParaRPr>
          </a:p>
          <a:p>
            <a:r>
              <a:rPr lang="de-CH" baseline="0" dirty="0" smtClean="0">
                <a:cs typeface="Arial"/>
              </a:rPr>
              <a:t>* </a:t>
            </a:r>
            <a:r>
              <a:rPr lang="fr-CH" baseline="0" dirty="0" smtClean="0">
                <a:cs typeface="Arial"/>
              </a:rPr>
              <a:t>l</a:t>
            </a:r>
            <a:r>
              <a:rPr lang="fr-FR">
                <a:cs typeface="Arial"/>
              </a:rPr>
              <a:t>es trois parties de la check-list chirurgicale (Sign in, Team time out et Sign out) sont adaptées de manière appropriée ; s’il en existe déjà une version adaptée, son adéquation est vérifiée et testée</a:t>
            </a:r>
            <a:endParaRPr lang="de-CH" dirty="0" smtClean="0">
              <a:cs typeface="Arial"/>
            </a:endParaRPr>
          </a:p>
          <a:p>
            <a:r>
              <a:rPr lang="de-CH" dirty="0" smtClean="0">
                <a:cs typeface="Arial"/>
              </a:rPr>
              <a:t> </a:t>
            </a:r>
          </a:p>
          <a:p>
            <a:r>
              <a:rPr lang="de-CH" dirty="0" smtClean="0">
                <a:cs typeface="Arial"/>
              </a:rPr>
              <a:t>* </a:t>
            </a:r>
            <a:r>
              <a:rPr lang="fr-FR" dirty="0"/>
              <a:t>l</a:t>
            </a:r>
            <a:r>
              <a:rPr lang="fr-FR"/>
              <a:t>es vérifications de sécurité nécessaires sont intégrées dans les processus de la phase préopératoire ; si elles le sont déjà, il convient de s’assurer qu’elles ont bien la place qui leur revient ; il s’agit également à cette occasion de clarifier les rôles et les responsabilités</a:t>
            </a:r>
            <a:endParaRPr lang="de-CH" dirty="0" smtClean="0">
              <a:cs typeface="Arial"/>
            </a:endParaRPr>
          </a:p>
          <a:p>
            <a:endParaRPr lang="de-CH" dirty="0" smtClean="0">
              <a:cs typeface="Arial"/>
            </a:endParaRPr>
          </a:p>
          <a:p>
            <a:r>
              <a:rPr lang="de-CH" dirty="0" smtClean="0">
                <a:cs typeface="Arial"/>
              </a:rPr>
              <a:t>* tous les membres de l</a:t>
            </a:r>
            <a:r>
              <a:rPr lang="fr-FR" dirty="0" smtClean="0">
                <a:cs typeface="Arial"/>
              </a:rPr>
              <a:t>’</a:t>
            </a:r>
            <a:r>
              <a:rPr lang="de-CH" dirty="0" smtClean="0">
                <a:cs typeface="Arial"/>
              </a:rPr>
              <a:t>équipe chirurgicale suivent une formation continue portant notamment</a:t>
            </a:r>
            <a:r>
              <a:rPr lang="de-CH" baseline="0" dirty="0" smtClean="0">
                <a:cs typeface="Arial"/>
              </a:rPr>
              <a:t> </a:t>
            </a:r>
            <a:r>
              <a:rPr lang="de-CH" dirty="0" smtClean="0">
                <a:cs typeface="Arial"/>
              </a:rPr>
              <a:t>sur la sécurité des patients, sur la raison d</a:t>
            </a:r>
            <a:r>
              <a:rPr lang="fr-FR" dirty="0" smtClean="0">
                <a:cs typeface="Arial"/>
              </a:rPr>
              <a:t>’</a:t>
            </a:r>
            <a:r>
              <a:rPr lang="de-CH" dirty="0" smtClean="0">
                <a:cs typeface="Arial"/>
              </a:rPr>
              <a:t>être de la check-list ainsi que son application correcte et sur les principaux</a:t>
            </a:r>
            <a:r>
              <a:rPr lang="de-CH" baseline="0" dirty="0" smtClean="0">
                <a:cs typeface="Arial"/>
              </a:rPr>
              <a:t> aspects relatifs à </a:t>
            </a:r>
            <a:r>
              <a:rPr lang="de-CH" dirty="0" smtClean="0">
                <a:cs typeface="Arial"/>
              </a:rPr>
              <a:t>la gestion de la sécurité</a:t>
            </a:r>
          </a:p>
          <a:p>
            <a:endParaRPr lang="de-CH" dirty="0" smtClean="0"/>
          </a:p>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4</a:t>
            </a:fld>
            <a:endParaRPr lang="de-CH"/>
          </a:p>
        </p:txBody>
      </p:sp>
    </p:spTree>
    <p:extLst>
      <p:ext uri="{BB962C8B-B14F-4D97-AF65-F5344CB8AC3E}">
        <p14:creationId xmlns:p14="http://schemas.microsoft.com/office/powerpoint/2010/main" val="10249134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5</a:t>
            </a:fld>
            <a:endParaRPr lang="de-CH"/>
          </a:p>
        </p:txBody>
      </p:sp>
    </p:spTree>
    <p:extLst>
      <p:ext uri="{BB962C8B-B14F-4D97-AF65-F5344CB8AC3E}">
        <p14:creationId xmlns:p14="http://schemas.microsoft.com/office/powerpoint/2010/main" val="3323119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E6B5BAC9-FAD2-4512-8165-CA0494811BE3}" type="slidenum">
              <a:rPr lang="de-CH" smtClean="0"/>
              <a:t>6</a:t>
            </a:fld>
            <a:endParaRPr lang="de-CH"/>
          </a:p>
        </p:txBody>
      </p:sp>
    </p:spTree>
    <p:extLst>
      <p:ext uri="{BB962C8B-B14F-4D97-AF65-F5344CB8AC3E}">
        <p14:creationId xmlns:p14="http://schemas.microsoft.com/office/powerpoint/2010/main" val="463137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lienbildplatzhalter 1"/>
          <p:cNvSpPr>
            <a:spLocks noGrp="1" noRot="1" noChangeAspect="1" noTextEdit="1"/>
          </p:cNvSpPr>
          <p:nvPr>
            <p:ph type="sldImg"/>
          </p:nvPr>
        </p:nvSpPr>
        <p:spPr>
          <a:ln/>
        </p:spPr>
      </p:sp>
      <p:sp>
        <p:nvSpPr>
          <p:cNvPr id="2765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de-CH" altLang="de-DE" dirty="0" smtClean="0"/>
              <a:t>Un </a:t>
            </a:r>
            <a:r>
              <a:rPr lang="de-CH" altLang="de-DE" baseline="0" dirty="0" smtClean="0"/>
              <a:t>« événement indésirable » est un préjudice dû à un problème de gestion médicale et non à la pathologie du patient. L‘EI peut être léger ou grave</a:t>
            </a:r>
            <a:r>
              <a:rPr lang="de-CH" altLang="de-DE" dirty="0" smtClean="0"/>
              <a:t> et temporaire ou définitif</a:t>
            </a:r>
            <a:r>
              <a:rPr lang="de-CH" altLang="de-DE" baseline="0" dirty="0" smtClean="0"/>
              <a:t>. Il peut être – mais n‘est pas obligatoirement – la conséquence d</a:t>
            </a:r>
            <a:r>
              <a:rPr lang="fr-FR" altLang="de-DE" baseline="0" dirty="0" smtClean="0"/>
              <a:t>’</a:t>
            </a:r>
            <a:r>
              <a:rPr lang="de-CH" altLang="de-DE" baseline="0" dirty="0" smtClean="0"/>
              <a:t>une erreur. Exemple </a:t>
            </a:r>
            <a:r>
              <a:rPr lang="de-CH" altLang="de-DE" dirty="0" smtClean="0"/>
              <a:t>: réaction allergique à la pénicilline</a:t>
            </a:r>
            <a:r>
              <a:rPr lang="de-CH" altLang="de-DE" baseline="0" dirty="0" smtClean="0"/>
              <a:t>. </a:t>
            </a:r>
            <a:br>
              <a:rPr lang="de-CH" altLang="de-DE" baseline="0" dirty="0" smtClean="0"/>
            </a:br>
            <a:endParaRPr lang="de-CH" altLang="de-DE" baseline="0" dirty="0" smtClean="0"/>
          </a:p>
          <a:p>
            <a:pPr eaLnBrk="1" hangingPunct="1"/>
            <a:r>
              <a:rPr lang="de-CH" altLang="de-DE" baseline="0" dirty="0" smtClean="0"/>
              <a:t>(D. Schwappach 2012)</a:t>
            </a:r>
            <a:endParaRPr lang="de-CH" altLang="de-DE" dirty="0" smtClean="0"/>
          </a:p>
        </p:txBody>
      </p:sp>
      <p:sp>
        <p:nvSpPr>
          <p:cNvPr id="27652" name="Foliennummernplatzhalter 3"/>
          <p:cNvSpPr txBox="1">
            <a:spLocks noGrp="1"/>
          </p:cNvSpPr>
          <p:nvPr/>
        </p:nvSpPr>
        <p:spPr bwMode="auto">
          <a:xfrm>
            <a:off x="3849690" y="9378486"/>
            <a:ext cx="2946400" cy="494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08" tIns="45354" rIns="90708" bIns="45354" anchor="b"/>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r" eaLnBrk="1" hangingPunct="1"/>
            <a:fld id="{A897A6DE-7DB4-408B-9693-7A460B1C6AD2}" type="slidenum">
              <a:rPr lang="de-DE" altLang="de-DE" sz="1200"/>
              <a:pPr algn="r" eaLnBrk="1" hangingPunct="1"/>
              <a:t>7</a:t>
            </a:fld>
            <a:endParaRPr lang="de-DE" altLang="de-DE"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a:ln/>
        </p:spPr>
      </p:sp>
      <p:sp>
        <p:nvSpPr>
          <p:cNvPr id="2867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de-CH" altLang="de-DE" dirty="0" smtClean="0"/>
              <a:t>L‘erreur médicale </a:t>
            </a:r>
            <a:r>
              <a:rPr lang="de-CH" altLang="de-DE" sz="1200" b="0" dirty="0" smtClean="0"/>
              <a:t>est</a:t>
            </a:r>
            <a:r>
              <a:rPr lang="de-CH" altLang="de-DE" sz="1200" b="0" baseline="0" dirty="0" smtClean="0"/>
              <a:t> un a</a:t>
            </a:r>
            <a:r>
              <a:rPr lang="de-CH" sz="1200" b="0" dirty="0" smtClean="0"/>
              <a:t>cte ou une omission</a:t>
            </a:r>
            <a:r>
              <a:rPr lang="de-CH" sz="1200" b="0" dirty="0"/>
              <a:t> ayant pour conséquence que l</a:t>
            </a:r>
            <a:r>
              <a:rPr lang="fr-FR" sz="1200" b="0" dirty="0"/>
              <a:t>’</a:t>
            </a:r>
            <a:r>
              <a:rPr lang="de-CH" sz="1200" b="0" dirty="0"/>
              <a:t>intervention ne se déroule pas comme prévu en raison d</a:t>
            </a:r>
            <a:r>
              <a:rPr lang="fr-FR" sz="1200" b="0" dirty="0"/>
              <a:t>’un écart par rapport au plan </a:t>
            </a:r>
            <a:r>
              <a:rPr lang="de-CH" sz="1200" b="0" dirty="0"/>
              <a:t>(erreur d</a:t>
            </a:r>
            <a:r>
              <a:rPr lang="fr-FR" sz="1200" b="0" dirty="0"/>
              <a:t>’</a:t>
            </a:r>
            <a:r>
              <a:rPr lang="de-CH" sz="1200" b="0" dirty="0"/>
              <a:t>exécution), du recours à un plan inopportun ou de l</a:t>
            </a:r>
            <a:r>
              <a:rPr lang="fr-FR" sz="1200" b="0" dirty="0"/>
              <a:t>’</a:t>
            </a:r>
            <a:r>
              <a:rPr lang="de-CH" sz="1200" b="0" dirty="0"/>
              <a:t>absence de plan (erreur de planification</a:t>
            </a:r>
            <a:r>
              <a:rPr lang="de-CH" sz="1200" b="0" dirty="0" smtClean="0"/>
              <a:t>).</a:t>
            </a:r>
            <a:r>
              <a:rPr lang="de-CH" sz="1200" b="0" baseline="0" dirty="0" smtClean="0"/>
              <a:t> </a:t>
            </a:r>
            <a:r>
              <a:rPr lang="de-CH" sz="1200" b="0" i="0" baseline="0" dirty="0" smtClean="0">
                <a:solidFill>
                  <a:srgbClr val="FF0000"/>
                </a:solidFill>
              </a:rPr>
              <a:t>L‘EM peut entraîner un événement indésirable, mais pas dans tous les cas</a:t>
            </a:r>
            <a:r>
              <a:rPr lang="de-CH" altLang="de-DE" b="0" i="0" baseline="0" dirty="0" smtClean="0"/>
              <a:t>. </a:t>
            </a:r>
            <a:r>
              <a:rPr lang="de-CH" altLang="de-DE" baseline="0" dirty="0" smtClean="0"/>
              <a:t>L‘appréciation concernant une erreur d‘exécution ou le recours à un plan inopportun repose avant tout sur l‘état des connaissances les plus récentes. Exemple :</a:t>
            </a:r>
            <a:r>
              <a:rPr lang="de-CH" altLang="de-DE" dirty="0" smtClean="0"/>
              <a:t> de la pénicilline est prescrite à un patient bien qu‘il y soit allergique</a:t>
            </a:r>
            <a:r>
              <a:rPr lang="de-CH" altLang="de-DE" baseline="0" dirty="0" smtClean="0"/>
              <a:t> et que cela soit </a:t>
            </a:r>
            <a:r>
              <a:rPr lang="de-CH" altLang="de-DE" dirty="0" smtClean="0"/>
              <a:t>expressément signalé dans son dossier</a:t>
            </a:r>
            <a:r>
              <a:rPr lang="de-CH" altLang="de-DE" baseline="0" dirty="0" smtClean="0"/>
              <a:t>. </a:t>
            </a:r>
          </a:p>
          <a:p>
            <a:pPr eaLnBrk="1" hangingPunct="1"/>
            <a:endParaRPr lang="de-CH" altLang="de-DE" baseline="0" dirty="0" smtClean="0"/>
          </a:p>
          <a:p>
            <a:pPr eaLnBrk="1" hangingPunct="1"/>
            <a:r>
              <a:rPr lang="de-CH" altLang="de-DE" dirty="0" smtClean="0"/>
              <a:t>(D. Schwappach 2012)</a:t>
            </a:r>
          </a:p>
          <a:p>
            <a:pPr eaLnBrk="1" hangingPunct="1"/>
            <a:endParaRPr lang="de-CH" altLang="de-DE" dirty="0" smtClean="0"/>
          </a:p>
        </p:txBody>
      </p:sp>
      <p:sp>
        <p:nvSpPr>
          <p:cNvPr id="28676" name="Foliennummernplatzhalter 3"/>
          <p:cNvSpPr txBox="1">
            <a:spLocks noGrp="1"/>
          </p:cNvSpPr>
          <p:nvPr/>
        </p:nvSpPr>
        <p:spPr bwMode="auto">
          <a:xfrm>
            <a:off x="3849690" y="9378486"/>
            <a:ext cx="2946400" cy="494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08" tIns="45354" rIns="90708" bIns="45354" anchor="b"/>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r" eaLnBrk="1" hangingPunct="1"/>
            <a:fld id="{2F675CE2-6969-4C73-896A-454FBB1D8326}" type="slidenum">
              <a:rPr lang="de-DE" altLang="de-DE" sz="1200"/>
              <a:pPr algn="r" eaLnBrk="1" hangingPunct="1"/>
              <a:t>8</a:t>
            </a:fld>
            <a:endParaRPr lang="de-DE" altLang="de-DE"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a:ln/>
        </p:spPr>
      </p:sp>
      <p:sp>
        <p:nvSpPr>
          <p:cNvPr id="2969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07085">
              <a:defRPr/>
            </a:pPr>
            <a:r>
              <a:rPr lang="de-CH" altLang="de-DE" dirty="0"/>
              <a:t>Dans</a:t>
            </a:r>
            <a:r>
              <a:rPr lang="de-CH" altLang="de-DE" baseline="0" dirty="0"/>
              <a:t> l‘absolu, l</a:t>
            </a:r>
            <a:r>
              <a:rPr lang="de-CH" altLang="de-DE" dirty="0"/>
              <a:t>es événements survenant suite à des erreurs sont </a:t>
            </a:r>
            <a:r>
              <a:rPr lang="de-CH" altLang="de-DE" baseline="0" dirty="0" smtClean="0"/>
              <a:t>évitables. Un événement indésirable est considéré comme évitable lorsqu</a:t>
            </a:r>
            <a:r>
              <a:rPr lang="fr-FR" altLang="de-DE" baseline="0" dirty="0" smtClean="0"/>
              <a:t>’</a:t>
            </a:r>
            <a:r>
              <a:rPr lang="de-CH" altLang="de-DE" baseline="0" dirty="0" smtClean="0"/>
              <a:t>il est dû à une erreur</a:t>
            </a:r>
            <a:r>
              <a:rPr lang="de-CH" altLang="de-DE" dirty="0" smtClean="0"/>
              <a:t> et que celle-ci entraîne un préjudice</a:t>
            </a:r>
            <a:r>
              <a:rPr lang="de-CH" altLang="de-DE" baseline="0" dirty="0" smtClean="0"/>
              <a:t>. </a:t>
            </a:r>
            <a:r>
              <a:rPr lang="fr-CH" altLang="de-DE" baseline="0" dirty="0" smtClean="0"/>
              <a:t>E</a:t>
            </a:r>
            <a:r>
              <a:rPr lang="de-CH" altLang="de-DE" baseline="0" dirty="0" smtClean="0"/>
              <a:t>xemple : un patient est victime d</a:t>
            </a:r>
            <a:r>
              <a:rPr lang="fr-FR" altLang="de-DE" baseline="0" dirty="0" smtClean="0"/>
              <a:t>’</a:t>
            </a:r>
            <a:r>
              <a:rPr lang="de-CH" altLang="de-DE" baseline="0" dirty="0" smtClean="0"/>
              <a:t>une réaction allergique en raison d</a:t>
            </a:r>
            <a:r>
              <a:rPr lang="fr-FR" altLang="de-DE" baseline="0" dirty="0" smtClean="0"/>
              <a:t>’</a:t>
            </a:r>
            <a:r>
              <a:rPr lang="de-CH" altLang="de-DE" baseline="0" dirty="0" smtClean="0"/>
              <a:t>une administration erronée de pénicilline.   </a:t>
            </a:r>
          </a:p>
          <a:p>
            <a:pPr defTabSz="907085">
              <a:defRPr/>
            </a:pPr>
            <a:endParaRPr lang="de-CH" altLang="de-DE" dirty="0" smtClean="0"/>
          </a:p>
          <a:p>
            <a:pPr defTabSz="907085">
              <a:defRPr/>
            </a:pPr>
            <a:r>
              <a:rPr lang="de-CH" altLang="de-DE" dirty="0" smtClean="0"/>
              <a:t>(D. Schwappach 2012)</a:t>
            </a:r>
          </a:p>
          <a:p>
            <a:pPr defTabSz="907085">
              <a:defRPr/>
            </a:pPr>
            <a:endParaRPr lang="de-CH" altLang="de-DE" dirty="0" smtClean="0"/>
          </a:p>
        </p:txBody>
      </p:sp>
      <p:sp>
        <p:nvSpPr>
          <p:cNvPr id="29700" name="Foliennummernplatzhalter 3"/>
          <p:cNvSpPr txBox="1">
            <a:spLocks noGrp="1"/>
          </p:cNvSpPr>
          <p:nvPr/>
        </p:nvSpPr>
        <p:spPr bwMode="auto">
          <a:xfrm>
            <a:off x="3849690" y="9378486"/>
            <a:ext cx="2946400" cy="494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08" tIns="45354" rIns="90708" bIns="45354" anchor="b"/>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r" eaLnBrk="1" hangingPunct="1"/>
            <a:fld id="{6F6BBD60-F882-46DE-AA63-D02F3B12719F}" type="slidenum">
              <a:rPr lang="de-DE" altLang="de-DE" sz="1200"/>
              <a:pPr algn="r" eaLnBrk="1" hangingPunct="1"/>
              <a:t>9</a:t>
            </a:fld>
            <a:endParaRPr lang="de-DE" altLang="de-DE"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farbig">
    <p:spTree>
      <p:nvGrpSpPr>
        <p:cNvPr id="1" name=""/>
        <p:cNvGrpSpPr/>
        <p:nvPr/>
      </p:nvGrpSpPr>
      <p:grpSpPr>
        <a:xfrm>
          <a:off x="0" y="0"/>
          <a:ext cx="0" cy="0"/>
          <a:chOff x="0" y="0"/>
          <a:chExt cx="0" cy="0"/>
        </a:xfrm>
      </p:grpSpPr>
      <p:sp>
        <p:nvSpPr>
          <p:cNvPr id="12" name="Inhaltsplatzhalter 11"/>
          <p:cNvSpPr>
            <a:spLocks noGrp="1"/>
          </p:cNvSpPr>
          <p:nvPr>
            <p:ph sz="quarter" idx="13"/>
          </p:nvPr>
        </p:nvSpPr>
        <p:spPr>
          <a:xfrm>
            <a:off x="3783600" y="1915200"/>
            <a:ext cx="5364000" cy="3060000"/>
          </a:xfrm>
          <a:solidFill>
            <a:srgbClr val="009B92"/>
          </a:solidFill>
        </p:spPr>
        <p:txBody>
          <a:bodyPr lIns="360000" tIns="259200" rIns="360000" bIns="259200"/>
          <a:lstStyle>
            <a:lvl1pPr marL="0" indent="0">
              <a:spcBef>
                <a:spcPts val="0"/>
              </a:spcBef>
              <a:spcAft>
                <a:spcPts val="800"/>
              </a:spcAft>
              <a:buNone/>
              <a:defRPr sz="3000">
                <a:solidFill>
                  <a:schemeClr val="bg1"/>
                </a:solidFill>
              </a:defRPr>
            </a:lvl1pPr>
            <a:lvl2pPr marL="0" indent="0">
              <a:spcBef>
                <a:spcPts val="0"/>
              </a:spcBef>
              <a:buNone/>
              <a:defRPr sz="3000">
                <a:solidFill>
                  <a:schemeClr val="bg1"/>
                </a:solidFill>
              </a:defRPr>
            </a:lvl2pPr>
          </a:lstStyle>
          <a:p>
            <a:pPr lvl="0"/>
            <a:r>
              <a:rPr lang="de-DE" smtClean="0"/>
              <a:t>Textmasterformat bearbeiten</a:t>
            </a:r>
          </a:p>
          <a:p>
            <a:pPr lvl="1"/>
            <a:r>
              <a:rPr lang="de-DE" smtClean="0"/>
              <a:t>Zweite Ebene</a:t>
            </a:r>
          </a:p>
        </p:txBody>
      </p:sp>
      <p:sp>
        <p:nvSpPr>
          <p:cNvPr id="13" name="Inhaltsplatzhalter 11"/>
          <p:cNvSpPr>
            <a:spLocks noGrp="1"/>
          </p:cNvSpPr>
          <p:nvPr>
            <p:ph sz="quarter" idx="14"/>
          </p:nvPr>
        </p:nvSpPr>
        <p:spPr>
          <a:xfrm>
            <a:off x="3783600" y="4984486"/>
            <a:ext cx="5364000" cy="1411471"/>
          </a:xfrm>
          <a:noFill/>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4" name="Inhaltsplatzhalter 11"/>
          <p:cNvSpPr>
            <a:spLocks noGrp="1"/>
          </p:cNvSpPr>
          <p:nvPr>
            <p:ph sz="quarter" idx="15"/>
          </p:nvPr>
        </p:nvSpPr>
        <p:spPr>
          <a:xfrm>
            <a:off x="0" y="720725"/>
            <a:ext cx="3780000" cy="1188000"/>
          </a:xfrm>
          <a:solidFill>
            <a:srgbClr val="009B92"/>
          </a:solidFill>
        </p:spPr>
        <p:txBody>
          <a:bodyPr lIns="360000" tIns="295200" rIns="360000" bIns="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sp>
        <p:nvSpPr>
          <p:cNvPr id="15" name="Inhaltsplatzhalter 11"/>
          <p:cNvSpPr>
            <a:spLocks noGrp="1"/>
          </p:cNvSpPr>
          <p:nvPr>
            <p:ph sz="quarter" idx="16"/>
          </p:nvPr>
        </p:nvSpPr>
        <p:spPr>
          <a:xfrm>
            <a:off x="0" y="4986000"/>
            <a:ext cx="3780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0" name="Inhaltsplatzhalter 11"/>
          <p:cNvSpPr>
            <a:spLocks noGrp="1"/>
          </p:cNvSpPr>
          <p:nvPr>
            <p:ph sz="quarter" idx="17"/>
          </p:nvPr>
        </p:nvSpPr>
        <p:spPr>
          <a:xfrm>
            <a:off x="0" y="1915200"/>
            <a:ext cx="3780000" cy="3060000"/>
          </a:xfrm>
          <a:solidFill>
            <a:schemeClr val="accent2"/>
          </a:solidFill>
        </p:spPr>
        <p:txBody>
          <a:bodyPr lIns="360000" tIns="298800" rIns="360000" bIns="36000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sp>
        <p:nvSpPr>
          <p:cNvPr id="11" name="Inhaltsplatzhalter 11"/>
          <p:cNvSpPr>
            <a:spLocks noGrp="1"/>
          </p:cNvSpPr>
          <p:nvPr>
            <p:ph sz="quarter" idx="18"/>
          </p:nvPr>
        </p:nvSpPr>
        <p:spPr>
          <a:xfrm>
            <a:off x="3783600" y="720725"/>
            <a:ext cx="5364120" cy="1188000"/>
          </a:xfrm>
          <a:solidFill>
            <a:srgbClr val="9BBFBC"/>
          </a:solidFill>
        </p:spPr>
        <p:txBody>
          <a:bodyPr lIns="360000" tIns="295200" rIns="360000" bIns="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cxnSp>
        <p:nvCxnSpPr>
          <p:cNvPr id="21" name="Gerade Verbindung 20"/>
          <p:cNvCxnSpPr/>
          <p:nvPr userDrawn="1"/>
        </p:nvCxnSpPr>
        <p:spPr>
          <a:xfrm>
            <a:off x="-508" y="4977743"/>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a:off x="3779912" y="728700"/>
            <a:ext cx="0" cy="4248472"/>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a:xfrm>
            <a:off x="0" y="1909517"/>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ln/>
        </p:spPr>
        <p:txBody>
          <a:bodyPr/>
          <a:lstStyle>
            <a:lvl1pPr>
              <a:defRPr/>
            </a:lvl1pPr>
          </a:lstStyle>
          <a:p>
            <a:endParaRPr lang="de-DE"/>
          </a:p>
        </p:txBody>
      </p:sp>
      <p:sp>
        <p:nvSpPr>
          <p:cNvPr id="4" name="Rectangle 6"/>
          <p:cNvSpPr>
            <a:spLocks noGrp="1" noChangeArrowheads="1"/>
          </p:cNvSpPr>
          <p:nvPr>
            <p:ph type="sldNum" sz="quarter" idx="12"/>
          </p:nvPr>
        </p:nvSpPr>
        <p:spPr>
          <a:ln/>
        </p:spPr>
        <p:txBody>
          <a:bodyPr/>
          <a:lstStyle>
            <a:lvl1pPr>
              <a:defRPr/>
            </a:lvl1pPr>
          </a:lstStyle>
          <a:p>
            <a:fld id="{1D348062-B11F-466C-ACCE-113D7434BEBB}" type="slidenum">
              <a:rPr lang="de-DE"/>
              <a:pPr/>
              <a:t>‹Nr.›</a:t>
            </a:fld>
            <a:endParaRPr lang="de-DE"/>
          </a:p>
        </p:txBody>
      </p:sp>
    </p:spTree>
    <p:extLst>
      <p:ext uri="{BB962C8B-B14F-4D97-AF65-F5344CB8AC3E}">
        <p14:creationId xmlns:p14="http://schemas.microsoft.com/office/powerpoint/2010/main" val="1567193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CH"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Master-Untertitelformat bearbeiten</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r>
              <a:rPr lang="de-DE" smtClean="0">
                <a:solidFill>
                  <a:prstClr val="black">
                    <a:tint val="75000"/>
                  </a:prstClr>
                </a:solidFill>
              </a:rPr>
              <a:t>14.03.2013</a:t>
            </a:r>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920494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s/w">
    <p:spTree>
      <p:nvGrpSpPr>
        <p:cNvPr id="1" name=""/>
        <p:cNvGrpSpPr/>
        <p:nvPr/>
      </p:nvGrpSpPr>
      <p:grpSpPr>
        <a:xfrm>
          <a:off x="0" y="0"/>
          <a:ext cx="0" cy="0"/>
          <a:chOff x="0" y="0"/>
          <a:chExt cx="0" cy="0"/>
        </a:xfrm>
      </p:grpSpPr>
      <p:sp>
        <p:nvSpPr>
          <p:cNvPr id="12" name="Inhaltsplatzhalter 11"/>
          <p:cNvSpPr>
            <a:spLocks noGrp="1"/>
          </p:cNvSpPr>
          <p:nvPr>
            <p:ph sz="quarter" idx="13"/>
          </p:nvPr>
        </p:nvSpPr>
        <p:spPr>
          <a:xfrm>
            <a:off x="3779912" y="1915200"/>
            <a:ext cx="5364000" cy="3060000"/>
          </a:xfrm>
        </p:spPr>
        <p:txBody>
          <a:bodyPr lIns="360000" tIns="259200" rIns="360000" bIns="259200"/>
          <a:lstStyle>
            <a:lvl1pPr marL="0" indent="0">
              <a:spcBef>
                <a:spcPts val="0"/>
              </a:spcBef>
              <a:spcAft>
                <a:spcPts val="800"/>
              </a:spcAft>
              <a:buNone/>
              <a:defRPr sz="3000"/>
            </a:lvl1pPr>
            <a:lvl2pPr marL="0" indent="0">
              <a:spcBef>
                <a:spcPts val="0"/>
              </a:spcBef>
              <a:buNone/>
              <a:defRPr sz="3000"/>
            </a:lvl2pPr>
          </a:lstStyle>
          <a:p>
            <a:pPr lvl="0"/>
            <a:r>
              <a:rPr lang="de-DE" smtClean="0"/>
              <a:t>Textmasterformat bearbeiten</a:t>
            </a:r>
          </a:p>
          <a:p>
            <a:pPr lvl="1"/>
            <a:r>
              <a:rPr lang="de-DE" smtClean="0"/>
              <a:t>Zweite Ebene</a:t>
            </a:r>
          </a:p>
        </p:txBody>
      </p:sp>
      <p:sp>
        <p:nvSpPr>
          <p:cNvPr id="13" name="Inhaltsplatzhalter 11"/>
          <p:cNvSpPr>
            <a:spLocks noGrp="1"/>
          </p:cNvSpPr>
          <p:nvPr>
            <p:ph sz="quarter" idx="14"/>
          </p:nvPr>
        </p:nvSpPr>
        <p:spPr>
          <a:xfrm>
            <a:off x="3779911" y="4986000"/>
            <a:ext cx="5364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4" name="Inhaltsplatzhalter 11"/>
          <p:cNvSpPr>
            <a:spLocks noGrp="1"/>
          </p:cNvSpPr>
          <p:nvPr>
            <p:ph sz="quarter" idx="15"/>
          </p:nvPr>
        </p:nvSpPr>
        <p:spPr>
          <a:xfrm>
            <a:off x="0" y="720725"/>
            <a:ext cx="3780000" cy="1188000"/>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5" name="Inhaltsplatzhalter 11"/>
          <p:cNvSpPr>
            <a:spLocks noGrp="1"/>
          </p:cNvSpPr>
          <p:nvPr>
            <p:ph sz="quarter" idx="16"/>
          </p:nvPr>
        </p:nvSpPr>
        <p:spPr>
          <a:xfrm>
            <a:off x="0" y="4986000"/>
            <a:ext cx="3780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0" name="Inhaltsplatzhalter 11"/>
          <p:cNvSpPr>
            <a:spLocks noGrp="1"/>
          </p:cNvSpPr>
          <p:nvPr>
            <p:ph sz="quarter" idx="17"/>
          </p:nvPr>
        </p:nvSpPr>
        <p:spPr>
          <a:xfrm>
            <a:off x="0" y="1915200"/>
            <a:ext cx="3780000" cy="3060000"/>
          </a:xfrm>
        </p:spPr>
        <p:txBody>
          <a:bodyPr lIns="360000" tIns="298800" rIns="360000" bIns="36000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1" name="Inhaltsplatzhalter 11"/>
          <p:cNvSpPr>
            <a:spLocks noGrp="1"/>
          </p:cNvSpPr>
          <p:nvPr>
            <p:ph sz="quarter" idx="18"/>
          </p:nvPr>
        </p:nvSpPr>
        <p:spPr>
          <a:xfrm>
            <a:off x="3779880" y="720725"/>
            <a:ext cx="5364120" cy="1188000"/>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cxnSp>
        <p:nvCxnSpPr>
          <p:cNvPr id="21" name="Gerade Verbindung 20"/>
          <p:cNvCxnSpPr/>
          <p:nvPr userDrawn="1"/>
        </p:nvCxnSpPr>
        <p:spPr>
          <a:xfrm>
            <a:off x="-508" y="4977743"/>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a:off x="3779912" y="728700"/>
            <a:ext cx="0" cy="42484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a:xfrm>
            <a:off x="0" y="1909517"/>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a:xfrm>
            <a:off x="-508" y="72497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Aufzählungspunkt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4" name="Inhaltsplatzhalter 3"/>
          <p:cNvSpPr>
            <a:spLocks noGrp="1"/>
          </p:cNvSpPr>
          <p:nvPr>
            <p:ph sz="quarter" idx="11"/>
          </p:nvPr>
        </p:nvSpPr>
        <p:spPr>
          <a:xfrm>
            <a:off x="366713" y="908720"/>
            <a:ext cx="8418512"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Rechteck 11"/>
          <p:cNvSpPr/>
          <p:nvPr userDrawn="1"/>
        </p:nvSpPr>
        <p:spPr>
          <a:xfrm>
            <a:off x="395536" y="6551476"/>
            <a:ext cx="1695977" cy="153888"/>
          </a:xfrm>
          <a:prstGeom prst="rect">
            <a:avLst/>
          </a:prstGeom>
        </p:spPr>
        <p:txBody>
          <a:bodyPr wrap="none" lIns="0" tIns="0" rIns="0" bIns="0">
            <a:spAutoFit/>
          </a:bodyPr>
          <a:lstStyle/>
          <a:p>
            <a:r>
              <a:rPr lang="de-CH" sz="1000" dirty="0" smtClean="0"/>
              <a:t>© </a:t>
            </a:r>
            <a:r>
              <a:rPr lang="de-CH" sz="1000" dirty="0" err="1" smtClean="0"/>
              <a:t>sécurité</a:t>
            </a:r>
            <a:r>
              <a:rPr lang="de-CH" sz="1000" baseline="0" dirty="0" smtClean="0"/>
              <a:t> des </a:t>
            </a:r>
            <a:r>
              <a:rPr lang="de-CH" sz="1000" baseline="0" dirty="0" err="1" smtClean="0"/>
              <a:t>patients</a:t>
            </a:r>
            <a:r>
              <a:rPr lang="de-CH" sz="1000" baseline="0" dirty="0" smtClean="0"/>
              <a:t> </a:t>
            </a:r>
            <a:r>
              <a:rPr lang="de-CH" sz="1000" baseline="0" dirty="0" err="1" smtClean="0"/>
              <a:t>suisse</a:t>
            </a:r>
            <a:endParaRPr lang="de-CH" sz="1000" dirty="0"/>
          </a:p>
        </p:txBody>
      </p:sp>
    </p:spTree>
  </p:cSld>
  <p:clrMapOvr>
    <a:masterClrMapping/>
  </p:clrMapOvr>
  <p:timing>
    <p:tnLst>
      <p:par>
        <p:cTn id="1" dur="indefinite" restart="never" nodeType="tmRoot"/>
      </p:par>
    </p:tnLst>
  </p:timing>
  <p:hf hdr="0" ft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el und Aufz.-Punkte 2-spaltig">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4" name="Inhaltsplatzhalter 3"/>
          <p:cNvSpPr>
            <a:spLocks noGrp="1"/>
          </p:cNvSpPr>
          <p:nvPr>
            <p:ph sz="quarter" idx="11"/>
          </p:nvPr>
        </p:nvSpPr>
        <p:spPr>
          <a:xfrm>
            <a:off x="366713" y="908720"/>
            <a:ext cx="4011649"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Inhaltsplatzhalter 3"/>
          <p:cNvSpPr>
            <a:spLocks noGrp="1"/>
          </p:cNvSpPr>
          <p:nvPr>
            <p:ph sz="quarter" idx="12"/>
          </p:nvPr>
        </p:nvSpPr>
        <p:spPr>
          <a:xfrm>
            <a:off x="4752019" y="908720"/>
            <a:ext cx="4047735"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3" name="Rechteck 12"/>
          <p:cNvSpPr/>
          <p:nvPr userDrawn="1"/>
        </p:nvSpPr>
        <p:spPr>
          <a:xfrm>
            <a:off x="395536" y="6551476"/>
            <a:ext cx="1695977" cy="153888"/>
          </a:xfrm>
          <a:prstGeom prst="rect">
            <a:avLst/>
          </a:prstGeom>
        </p:spPr>
        <p:txBody>
          <a:bodyPr wrap="none" lIns="0" tIns="0" rIns="0" bIns="0">
            <a:spAutoFit/>
          </a:bodyPr>
          <a:lstStyle/>
          <a:p>
            <a:r>
              <a:rPr lang="de-CH" sz="1000" dirty="0" smtClean="0"/>
              <a:t>© </a:t>
            </a:r>
            <a:r>
              <a:rPr lang="de-CH" sz="1000" dirty="0" err="1" smtClean="0"/>
              <a:t>sécurité</a:t>
            </a:r>
            <a:r>
              <a:rPr lang="de-CH" sz="1000" baseline="0" dirty="0" smtClean="0"/>
              <a:t> des </a:t>
            </a:r>
            <a:r>
              <a:rPr lang="de-CH" sz="1000" baseline="0" dirty="0" err="1" smtClean="0"/>
              <a:t>patients</a:t>
            </a:r>
            <a:r>
              <a:rPr lang="de-CH" sz="1000" baseline="0" dirty="0" smtClean="0"/>
              <a:t> </a:t>
            </a:r>
            <a:r>
              <a:rPr lang="de-CH" sz="1000" baseline="0" dirty="0" err="1" smtClean="0"/>
              <a:t>suisse</a:t>
            </a:r>
            <a:endParaRPr lang="de-CH" sz="1000" dirty="0"/>
          </a:p>
        </p:txBody>
      </p:sp>
    </p:spTree>
    <p:extLst>
      <p:ext uri="{BB962C8B-B14F-4D97-AF65-F5344CB8AC3E}">
        <p14:creationId xmlns:p14="http://schemas.microsoft.com/office/powerpoint/2010/main" val="3706983076"/>
      </p:ext>
    </p:extLst>
  </p:cSld>
  <p:clrMapOvr>
    <a:masterClrMapping/>
  </p:clrMapOvr>
  <p:timing>
    <p:tnLst>
      <p:par>
        <p:cTn id="1" dur="indefinite" restart="never" nodeType="tmRoot"/>
      </p:par>
    </p:tnLst>
  </p:timing>
  <p:hf hdr="0" ft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el und Aufzählungspunkte, Quell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4" name="Inhaltsplatzhalter 3"/>
          <p:cNvSpPr>
            <a:spLocks noGrp="1"/>
          </p:cNvSpPr>
          <p:nvPr>
            <p:ph sz="quarter" idx="11"/>
          </p:nvPr>
        </p:nvSpPr>
        <p:spPr>
          <a:xfrm>
            <a:off x="366713" y="908720"/>
            <a:ext cx="8418512"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3" name="Textplatzhalter 2"/>
          <p:cNvSpPr>
            <a:spLocks noGrp="1"/>
          </p:cNvSpPr>
          <p:nvPr>
            <p:ph type="body" sz="quarter" idx="12"/>
          </p:nvPr>
        </p:nvSpPr>
        <p:spPr>
          <a:xfrm>
            <a:off x="359532" y="6237288"/>
            <a:ext cx="8439150" cy="179387"/>
          </a:xfrm>
        </p:spPr>
        <p:txBody>
          <a:bodyPr>
            <a:noAutofit/>
          </a:bodyPr>
          <a:lstStyle>
            <a:lvl1pPr marL="0" indent="0" algn="r">
              <a:buNone/>
              <a:defRPr sz="1100" b="0"/>
            </a:lvl1pPr>
            <a:lvl2pPr>
              <a:defRPr sz="1100"/>
            </a:lvl2pPr>
            <a:lvl3pPr>
              <a:defRPr sz="1100"/>
            </a:lvl3pPr>
            <a:lvl4pPr>
              <a:defRPr sz="1100"/>
            </a:lvl4pPr>
            <a:lvl5pPr>
              <a:defRPr sz="1100"/>
            </a:lvl5pPr>
          </a:lstStyle>
          <a:p>
            <a:pPr lvl="0"/>
            <a:r>
              <a:rPr lang="de-DE" smtClean="0"/>
              <a:t>Textmasterformat bearbeiten</a:t>
            </a:r>
          </a:p>
        </p:txBody>
      </p:sp>
      <p:sp>
        <p:nvSpPr>
          <p:cNvPr id="12" name="Rechteck 11"/>
          <p:cNvSpPr/>
          <p:nvPr userDrawn="1"/>
        </p:nvSpPr>
        <p:spPr>
          <a:xfrm>
            <a:off x="395536" y="6551476"/>
            <a:ext cx="1695977" cy="153888"/>
          </a:xfrm>
          <a:prstGeom prst="rect">
            <a:avLst/>
          </a:prstGeom>
        </p:spPr>
        <p:txBody>
          <a:bodyPr wrap="none" lIns="0" tIns="0" rIns="0" bIns="0">
            <a:spAutoFit/>
          </a:bodyPr>
          <a:lstStyle/>
          <a:p>
            <a:r>
              <a:rPr lang="de-CH" sz="1000" dirty="0" smtClean="0"/>
              <a:t>© </a:t>
            </a:r>
            <a:r>
              <a:rPr lang="de-CH" sz="1000" dirty="0" err="1" smtClean="0"/>
              <a:t>sécurité</a:t>
            </a:r>
            <a:r>
              <a:rPr lang="de-CH" sz="1000" baseline="0" dirty="0" smtClean="0"/>
              <a:t> des </a:t>
            </a:r>
            <a:r>
              <a:rPr lang="de-CH" sz="1000" baseline="0" dirty="0" err="1" smtClean="0"/>
              <a:t>patients</a:t>
            </a:r>
            <a:r>
              <a:rPr lang="de-CH" sz="1000" baseline="0" dirty="0" smtClean="0"/>
              <a:t> </a:t>
            </a:r>
            <a:r>
              <a:rPr lang="de-CH" sz="1000" baseline="0" dirty="0" err="1" smtClean="0"/>
              <a:t>suisse</a:t>
            </a:r>
            <a:endParaRPr lang="de-CH" sz="1000" dirty="0"/>
          </a:p>
        </p:txBody>
      </p:sp>
    </p:spTree>
    <p:extLst>
      <p:ext uri="{BB962C8B-B14F-4D97-AF65-F5344CB8AC3E}">
        <p14:creationId xmlns:p14="http://schemas.microsoft.com/office/powerpoint/2010/main" val="3659003353"/>
      </p:ext>
    </p:extLst>
  </p:cSld>
  <p:clrMapOvr>
    <a:masterClrMapping/>
  </p:clrMapOvr>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el und Aufz.-Punkte 2-spaltig Quell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4" name="Inhaltsplatzhalter 3"/>
          <p:cNvSpPr>
            <a:spLocks noGrp="1"/>
          </p:cNvSpPr>
          <p:nvPr>
            <p:ph sz="quarter" idx="11"/>
          </p:nvPr>
        </p:nvSpPr>
        <p:spPr>
          <a:xfrm>
            <a:off x="366713" y="908720"/>
            <a:ext cx="4011649"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Inhaltsplatzhalter 3"/>
          <p:cNvSpPr>
            <a:spLocks noGrp="1"/>
          </p:cNvSpPr>
          <p:nvPr>
            <p:ph sz="quarter" idx="12"/>
          </p:nvPr>
        </p:nvSpPr>
        <p:spPr>
          <a:xfrm>
            <a:off x="4752019" y="908720"/>
            <a:ext cx="4047735"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3" name="Textplatzhalter 2"/>
          <p:cNvSpPr>
            <a:spLocks noGrp="1"/>
          </p:cNvSpPr>
          <p:nvPr>
            <p:ph type="body" sz="quarter" idx="13"/>
          </p:nvPr>
        </p:nvSpPr>
        <p:spPr>
          <a:xfrm>
            <a:off x="359532" y="6237288"/>
            <a:ext cx="8439150" cy="179387"/>
          </a:xfrm>
        </p:spPr>
        <p:txBody>
          <a:bodyPr>
            <a:noAutofit/>
          </a:bodyPr>
          <a:lstStyle>
            <a:lvl1pPr marL="0" indent="0" algn="r">
              <a:buNone/>
              <a:defRPr sz="1100" b="0"/>
            </a:lvl1pPr>
            <a:lvl2pPr>
              <a:defRPr sz="1100"/>
            </a:lvl2pPr>
            <a:lvl3pPr>
              <a:defRPr sz="1100"/>
            </a:lvl3pPr>
            <a:lvl4pPr>
              <a:defRPr sz="1100"/>
            </a:lvl4pPr>
            <a:lvl5pPr>
              <a:defRPr sz="1100"/>
            </a:lvl5pPr>
          </a:lstStyle>
          <a:p>
            <a:pPr lvl="0"/>
            <a:r>
              <a:rPr lang="de-DE" smtClean="0"/>
              <a:t>Textmasterformat bearbeiten</a:t>
            </a:r>
          </a:p>
        </p:txBody>
      </p:sp>
      <p:sp>
        <p:nvSpPr>
          <p:cNvPr id="14" name="Rechteck 13"/>
          <p:cNvSpPr/>
          <p:nvPr userDrawn="1"/>
        </p:nvSpPr>
        <p:spPr>
          <a:xfrm>
            <a:off x="395536" y="6551476"/>
            <a:ext cx="1695977" cy="153888"/>
          </a:xfrm>
          <a:prstGeom prst="rect">
            <a:avLst/>
          </a:prstGeom>
        </p:spPr>
        <p:txBody>
          <a:bodyPr wrap="none" lIns="0" tIns="0" rIns="0" bIns="0">
            <a:spAutoFit/>
          </a:bodyPr>
          <a:lstStyle/>
          <a:p>
            <a:r>
              <a:rPr lang="de-CH" sz="1000" dirty="0" smtClean="0"/>
              <a:t>© </a:t>
            </a:r>
            <a:r>
              <a:rPr lang="de-CH" sz="1000" dirty="0" err="1" smtClean="0"/>
              <a:t>sécurité</a:t>
            </a:r>
            <a:r>
              <a:rPr lang="de-CH" sz="1000" baseline="0" dirty="0" smtClean="0"/>
              <a:t> des </a:t>
            </a:r>
            <a:r>
              <a:rPr lang="de-CH" sz="1000" baseline="0" dirty="0" err="1" smtClean="0"/>
              <a:t>patients</a:t>
            </a:r>
            <a:r>
              <a:rPr lang="de-CH" sz="1000" baseline="0" dirty="0" smtClean="0"/>
              <a:t> </a:t>
            </a:r>
            <a:r>
              <a:rPr lang="de-CH" sz="1000" baseline="0" dirty="0" err="1" smtClean="0"/>
              <a:t>suisse</a:t>
            </a:r>
            <a:endParaRPr lang="de-CH" sz="1000" dirty="0"/>
          </a:p>
        </p:txBody>
      </p:sp>
    </p:spTree>
    <p:extLst>
      <p:ext uri="{BB962C8B-B14F-4D97-AF65-F5344CB8AC3E}">
        <p14:creationId xmlns:p14="http://schemas.microsoft.com/office/powerpoint/2010/main" val="2073363139"/>
      </p:ext>
    </p:extLst>
  </p:cSld>
  <p:clrMapOvr>
    <a:masterClrMapping/>
  </p:clrMapOvr>
  <p:hf hdr="0" ftr="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und Text">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4" name="Inhaltsplatzhalter 3"/>
          <p:cNvSpPr>
            <a:spLocks noGrp="1"/>
          </p:cNvSpPr>
          <p:nvPr>
            <p:ph sz="quarter" idx="11"/>
          </p:nvPr>
        </p:nvSpPr>
        <p:spPr>
          <a:xfrm>
            <a:off x="366713" y="908720"/>
            <a:ext cx="8418512" cy="5436604"/>
          </a:xfrm>
        </p:spPr>
        <p:txBody>
          <a:bodyPr/>
          <a:lstStyle>
            <a:lvl1pPr marL="0" indent="0">
              <a:spcBef>
                <a:spcPts val="1200"/>
              </a:spcBef>
              <a:buFont typeface="Arial" pitchFamily="34" charset="0"/>
              <a:buNone/>
              <a:defRPr/>
            </a:lvl1pPr>
            <a:lvl2pPr marL="357188" indent="-342900">
              <a:spcBef>
                <a:spcPts val="1200"/>
              </a:spcBef>
              <a:buFont typeface="Arial" pitchFamily="34" charset="0"/>
              <a:buChar char="…"/>
              <a:defRPr sz="2500"/>
            </a:lvl2pPr>
            <a:lvl3pPr marL="358775" indent="0">
              <a:spcBef>
                <a:spcPts val="0"/>
              </a:spcBef>
              <a:buNone/>
              <a:defRPr/>
            </a:lvl3pPr>
            <a:lvl4pPr marL="803275" indent="-182563" defTabSz="989013">
              <a:defRPr/>
            </a:lvl4pPr>
            <a:lvl5pPr marL="987425" indent="-174625">
              <a:defRPr/>
            </a:lvl5pPr>
          </a:lstStyle>
          <a:p>
            <a:pPr lvl="0"/>
            <a:r>
              <a:rPr lang="de-DE" smtClean="0"/>
              <a:t>Textmasterformat bearbeiten</a:t>
            </a:r>
          </a:p>
          <a:p>
            <a:pPr lvl="1"/>
            <a:r>
              <a:rPr lang="de-DE" smtClean="0"/>
              <a:t>Zweite Ebene</a:t>
            </a:r>
          </a:p>
          <a:p>
            <a:pPr lvl="2"/>
            <a:r>
              <a:rPr lang="de-DE" smtClean="0"/>
              <a:t>Dritte Ebene</a:t>
            </a:r>
          </a:p>
        </p:txBody>
      </p:sp>
      <p:sp>
        <p:nvSpPr>
          <p:cNvPr id="12" name="Rechteck 11"/>
          <p:cNvSpPr/>
          <p:nvPr userDrawn="1"/>
        </p:nvSpPr>
        <p:spPr>
          <a:xfrm>
            <a:off x="395536" y="6551476"/>
            <a:ext cx="1695977" cy="153888"/>
          </a:xfrm>
          <a:prstGeom prst="rect">
            <a:avLst/>
          </a:prstGeom>
        </p:spPr>
        <p:txBody>
          <a:bodyPr wrap="none" lIns="0" tIns="0" rIns="0" bIns="0">
            <a:spAutoFit/>
          </a:bodyPr>
          <a:lstStyle/>
          <a:p>
            <a:r>
              <a:rPr lang="de-CH" sz="1000" dirty="0" smtClean="0"/>
              <a:t>© </a:t>
            </a:r>
            <a:r>
              <a:rPr lang="de-CH" sz="1000" dirty="0" err="1" smtClean="0"/>
              <a:t>sécurité</a:t>
            </a:r>
            <a:r>
              <a:rPr lang="de-CH" sz="1000" baseline="0" dirty="0" smtClean="0"/>
              <a:t> des </a:t>
            </a:r>
            <a:r>
              <a:rPr lang="de-CH" sz="1000" baseline="0" dirty="0" err="1" smtClean="0"/>
              <a:t>patients</a:t>
            </a:r>
            <a:r>
              <a:rPr lang="de-CH" sz="1000" baseline="0" dirty="0" smtClean="0"/>
              <a:t> </a:t>
            </a:r>
            <a:r>
              <a:rPr lang="de-CH" sz="1000" baseline="0" dirty="0" err="1" smtClean="0"/>
              <a:t>suisse</a:t>
            </a:r>
            <a:endParaRPr lang="de-CH" sz="1000" dirty="0"/>
          </a:p>
        </p:txBody>
      </p:sp>
    </p:spTree>
    <p:extLst>
      <p:ext uri="{BB962C8B-B14F-4D97-AF65-F5344CB8AC3E}">
        <p14:creationId xmlns:p14="http://schemas.microsoft.com/office/powerpoint/2010/main" val="256424978"/>
      </p:ext>
    </p:extLst>
  </p:cSld>
  <p:clrMapOvr>
    <a:masterClrMapping/>
  </p:clrMapOvr>
  <p:hf hdr="0" ftr="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und Text 2">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4" name="Inhaltsplatzhalter 3"/>
          <p:cNvSpPr>
            <a:spLocks noGrp="1"/>
          </p:cNvSpPr>
          <p:nvPr>
            <p:ph sz="quarter" idx="11"/>
          </p:nvPr>
        </p:nvSpPr>
        <p:spPr>
          <a:xfrm>
            <a:off x="366713" y="908720"/>
            <a:ext cx="8418512" cy="5436604"/>
          </a:xfrm>
        </p:spPr>
        <p:txBody>
          <a:bodyPr/>
          <a:lstStyle>
            <a:lvl1pPr marL="0" indent="0">
              <a:buFont typeface="Arial" pitchFamily="34" charset="0"/>
              <a:buNone/>
              <a:defRPr/>
            </a:lvl1pPr>
            <a:lvl2pPr marL="1588" indent="0">
              <a:spcBef>
                <a:spcPts val="1200"/>
              </a:spcBef>
              <a:buNone/>
              <a:defRPr sz="2000"/>
            </a:lvl2pPr>
            <a:lvl3pPr marL="179388" indent="-176213">
              <a:defRPr/>
            </a:lvl3pPr>
            <a:lvl4pPr marL="352425" indent="-182563" defTabSz="989013">
              <a:defRPr/>
            </a:lvl4pPr>
            <a:lvl5pPr marL="536575" indent="-174625">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Rechteck 11"/>
          <p:cNvSpPr/>
          <p:nvPr userDrawn="1"/>
        </p:nvSpPr>
        <p:spPr>
          <a:xfrm>
            <a:off x="395536" y="6551476"/>
            <a:ext cx="1695977" cy="153888"/>
          </a:xfrm>
          <a:prstGeom prst="rect">
            <a:avLst/>
          </a:prstGeom>
        </p:spPr>
        <p:txBody>
          <a:bodyPr wrap="none" lIns="0" tIns="0" rIns="0" bIns="0">
            <a:spAutoFit/>
          </a:bodyPr>
          <a:lstStyle/>
          <a:p>
            <a:r>
              <a:rPr lang="de-CH" sz="1000" dirty="0" smtClean="0"/>
              <a:t>© </a:t>
            </a:r>
            <a:r>
              <a:rPr lang="de-CH" sz="1000" dirty="0" err="1" smtClean="0"/>
              <a:t>sécurité</a:t>
            </a:r>
            <a:r>
              <a:rPr lang="de-CH" sz="1000" baseline="0" dirty="0" smtClean="0"/>
              <a:t> des </a:t>
            </a:r>
            <a:r>
              <a:rPr lang="de-CH" sz="1000" baseline="0" dirty="0" err="1" smtClean="0"/>
              <a:t>patients</a:t>
            </a:r>
            <a:r>
              <a:rPr lang="de-CH" sz="1000" baseline="0" dirty="0" smtClean="0"/>
              <a:t> </a:t>
            </a:r>
            <a:r>
              <a:rPr lang="de-CH" sz="1000" baseline="0" dirty="0" err="1" smtClean="0"/>
              <a:t>suisse</a:t>
            </a:r>
            <a:endParaRPr lang="de-CH" sz="1000" dirty="0"/>
          </a:p>
        </p:txBody>
      </p:sp>
    </p:spTree>
    <p:extLst>
      <p:ext uri="{BB962C8B-B14F-4D97-AF65-F5344CB8AC3E}">
        <p14:creationId xmlns:p14="http://schemas.microsoft.com/office/powerpoint/2010/main" val="36200271"/>
      </p:ext>
    </p:extLst>
  </p:cSld>
  <p:clrMapOvr>
    <a:masterClrMapping/>
  </p:clrMapOvr>
  <p:hf hdr="0" ft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eere Foli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9" name="Rechteck 8"/>
          <p:cNvSpPr/>
          <p:nvPr userDrawn="1"/>
        </p:nvSpPr>
        <p:spPr>
          <a:xfrm>
            <a:off x="395536" y="6551476"/>
            <a:ext cx="1695977" cy="153888"/>
          </a:xfrm>
          <a:prstGeom prst="rect">
            <a:avLst/>
          </a:prstGeom>
        </p:spPr>
        <p:txBody>
          <a:bodyPr wrap="none" lIns="0" tIns="0" rIns="0" bIns="0">
            <a:spAutoFit/>
          </a:bodyPr>
          <a:lstStyle/>
          <a:p>
            <a:r>
              <a:rPr lang="de-CH" sz="1000" dirty="0" smtClean="0"/>
              <a:t>© </a:t>
            </a:r>
            <a:r>
              <a:rPr lang="de-CH" sz="1000" dirty="0" err="1" smtClean="0"/>
              <a:t>sécurité</a:t>
            </a:r>
            <a:r>
              <a:rPr lang="de-CH" sz="1000" baseline="0" dirty="0" smtClean="0"/>
              <a:t> des </a:t>
            </a:r>
            <a:r>
              <a:rPr lang="de-CH" sz="1000" baseline="0" dirty="0" err="1" smtClean="0"/>
              <a:t>patients</a:t>
            </a:r>
            <a:r>
              <a:rPr lang="de-CH" sz="1000" baseline="0" dirty="0" smtClean="0"/>
              <a:t> </a:t>
            </a:r>
            <a:r>
              <a:rPr lang="de-CH" sz="1000" baseline="0" dirty="0" err="1" smtClean="0"/>
              <a:t>suisse</a:t>
            </a:r>
            <a:endParaRPr lang="de-CH" sz="1000" dirty="0"/>
          </a:p>
        </p:txBody>
      </p:sp>
    </p:spTree>
    <p:extLst>
      <p:ext uri="{BB962C8B-B14F-4D97-AF65-F5344CB8AC3E}">
        <p14:creationId xmlns:p14="http://schemas.microsoft.com/office/powerpoint/2010/main" val="993872679"/>
      </p:ext>
    </p:extLst>
  </p:cSld>
  <p:clrMapOvr>
    <a:masterClrMapping/>
  </p:clrMapOvr>
  <p:hf hdr="0" ft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23528" y="1484784"/>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CH" dirty="0"/>
          </a:p>
        </p:txBody>
      </p:sp>
      <p:sp>
        <p:nvSpPr>
          <p:cNvPr id="3" name="Textplatzhalter 2"/>
          <p:cNvSpPr>
            <a:spLocks noGrp="1"/>
          </p:cNvSpPr>
          <p:nvPr>
            <p:ph type="body" idx="1"/>
          </p:nvPr>
        </p:nvSpPr>
        <p:spPr>
          <a:xfrm>
            <a:off x="457200" y="2996952"/>
            <a:ext cx="8229600" cy="3129211"/>
          </a:xfrm>
          <a:prstGeom prst="rect">
            <a:avLst/>
          </a:prstGeom>
        </p:spPr>
        <p:txBody>
          <a:bodyPr vert="horz" lIns="0" tIns="0" rIns="0" bIns="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5" name="Fußzeilenplatzhalter 4"/>
          <p:cNvSpPr>
            <a:spLocks noGrp="1"/>
          </p:cNvSpPr>
          <p:nvPr>
            <p:ph type="ftr" sz="quarter" idx="3"/>
          </p:nvPr>
        </p:nvSpPr>
        <p:spPr>
          <a:xfrm>
            <a:off x="0" y="-1"/>
            <a:ext cx="6516216" cy="724205"/>
          </a:xfrm>
          <a:prstGeom prst="rect">
            <a:avLst/>
          </a:prstGeom>
          <a:noFill/>
        </p:spPr>
        <p:txBody>
          <a:bodyPr vert="horz" wrap="square" lIns="360000" tIns="108000" rIns="360000" bIns="108000" rtlCol="0" anchor="b" anchorCtr="0">
            <a:noAutofit/>
          </a:bodyPr>
          <a:lstStyle>
            <a:lvl1pPr algn="l">
              <a:defRPr sz="1400">
                <a:solidFill>
                  <a:schemeClr val="tx1"/>
                </a:solidFill>
              </a:defRPr>
            </a:lvl1pPr>
          </a:lstStyle>
          <a:p>
            <a:endParaRPr lang="de-CH" dirty="0"/>
          </a:p>
        </p:txBody>
      </p:sp>
      <p:sp>
        <p:nvSpPr>
          <p:cNvPr id="6"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pic>
        <p:nvPicPr>
          <p:cNvPr id="8" name="Grafik 7"/>
          <p:cNvPicPr/>
          <p:nvPr userDrawn="1"/>
        </p:nvPicPr>
        <p:blipFill>
          <a:blip r:embed="rId13" cstate="print">
            <a:extLst>
              <a:ext uri="{28A0092B-C50C-407E-A947-70E740481C1C}">
                <a14:useLocalDpi xmlns:a14="http://schemas.microsoft.com/office/drawing/2010/main" val="0"/>
              </a:ext>
            </a:extLst>
          </a:blip>
          <a:stretch>
            <a:fillRect/>
          </a:stretch>
        </p:blipFill>
        <p:spPr>
          <a:xfrm>
            <a:off x="7092280" y="111491"/>
            <a:ext cx="1835347" cy="540003"/>
          </a:xfrm>
          <a:prstGeom prst="rect">
            <a:avLst/>
          </a:prstGeom>
        </p:spPr>
      </p:pic>
      <p:pic>
        <p:nvPicPr>
          <p:cNvPr id="11" name="Picture 4"/>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4391980" y="64882"/>
            <a:ext cx="2066282" cy="586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60" r:id="rId2"/>
    <p:sldLayoutId id="2147483650" r:id="rId3"/>
    <p:sldLayoutId id="2147483665" r:id="rId4"/>
    <p:sldLayoutId id="2147483666" r:id="rId5"/>
    <p:sldLayoutId id="2147483667" r:id="rId6"/>
    <p:sldLayoutId id="2147483662" r:id="rId7"/>
    <p:sldLayoutId id="2147483663" r:id="rId8"/>
    <p:sldLayoutId id="2147483664" r:id="rId9"/>
    <p:sldLayoutId id="2147483681" r:id="rId10"/>
    <p:sldLayoutId id="2147483682" r:id="rId11"/>
  </p:sldLayoutIdLst>
  <p:hf sldNum="0" hdr="0" ftr="0" dt="0"/>
  <p:txStyles>
    <p:titleStyle>
      <a:lvl1pPr algn="ctr" defTabSz="914400" rtl="0" eaLnBrk="1" latinLnBrk="0" hangingPunct="1">
        <a:spcBef>
          <a:spcPct val="0"/>
        </a:spcBef>
        <a:buNone/>
        <a:defRPr sz="3000" kern="1200">
          <a:solidFill>
            <a:schemeClr val="tx1"/>
          </a:solidFill>
          <a:latin typeface="+mj-lt"/>
          <a:ea typeface="+mj-ea"/>
          <a:cs typeface="+mj-cs"/>
        </a:defRPr>
      </a:lvl1pPr>
    </p:titleStyle>
    <p:bodyStyle>
      <a:lvl1pPr marL="269875" indent="-269875" algn="l" defTabSz="914400" rtl="0" eaLnBrk="1" latinLnBrk="0" hangingPunct="1">
        <a:spcBef>
          <a:spcPct val="20000"/>
        </a:spcBef>
        <a:buClr>
          <a:srgbClr val="006061"/>
        </a:buClr>
        <a:buSzPct val="110000"/>
        <a:buFont typeface="Wingdings" pitchFamily="2" charset="2"/>
        <a:buChar char="§"/>
        <a:defRPr sz="2500" b="1" kern="1200">
          <a:solidFill>
            <a:schemeClr val="tx1"/>
          </a:solidFill>
          <a:latin typeface="+mn-lt"/>
          <a:ea typeface="+mn-ea"/>
          <a:cs typeface="+mn-cs"/>
        </a:defRPr>
      </a:lvl1pPr>
      <a:lvl2pPr marL="541338" indent="-271463" algn="l" defTabSz="914400" rtl="0" eaLnBrk="1" latinLnBrk="0" hangingPunct="1">
        <a:spcBef>
          <a:spcPct val="20000"/>
        </a:spcBef>
        <a:buClr>
          <a:srgbClr val="006061"/>
        </a:buClr>
        <a:buSzPct val="110000"/>
        <a:buFont typeface="Wingdings" pitchFamily="2" charset="2"/>
        <a:buChar char="§"/>
        <a:defRPr sz="2500" kern="1200">
          <a:solidFill>
            <a:schemeClr val="tx1"/>
          </a:solidFill>
          <a:latin typeface="+mn-lt"/>
          <a:ea typeface="+mn-ea"/>
          <a:cs typeface="+mn-cs"/>
        </a:defRPr>
      </a:lvl2pPr>
      <a:lvl3pPr marL="717550" indent="-176213" algn="l" defTabSz="914400" rtl="0" eaLnBrk="1" latinLnBrk="0" hangingPunct="1">
        <a:spcBef>
          <a:spcPct val="20000"/>
        </a:spcBef>
        <a:buClr>
          <a:srgbClr val="006061"/>
        </a:buClr>
        <a:buFont typeface="Wingdings" pitchFamily="2" charset="2"/>
        <a:buChar char="§"/>
        <a:defRPr sz="2000" kern="1200">
          <a:solidFill>
            <a:schemeClr val="tx1"/>
          </a:solidFill>
          <a:latin typeface="+mn-lt"/>
          <a:ea typeface="+mn-ea"/>
          <a:cs typeface="+mn-cs"/>
        </a:defRPr>
      </a:lvl3pPr>
      <a:lvl4pPr marL="900113" indent="-182563"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074738" indent="-174625"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hyperlink" Target="http://www.patientensicherheit.ch/"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Remarques</a:t>
            </a:r>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1</a:t>
            </a:fld>
            <a:endParaRPr lang="de-CH"/>
          </a:p>
        </p:txBody>
      </p:sp>
      <p:sp>
        <p:nvSpPr>
          <p:cNvPr id="5" name="Inhaltsplatzhalter 4"/>
          <p:cNvSpPr>
            <a:spLocks noGrp="1"/>
          </p:cNvSpPr>
          <p:nvPr>
            <p:ph sz="quarter" idx="11"/>
          </p:nvPr>
        </p:nvSpPr>
        <p:spPr/>
        <p:txBody>
          <a:bodyPr>
            <a:normAutofit/>
          </a:bodyPr>
          <a:lstStyle/>
          <a:p>
            <a:pPr marL="0" indent="0">
              <a:buNone/>
            </a:pPr>
            <a:r>
              <a:rPr lang="fr-FR" dirty="0">
                <a:solidFill>
                  <a:srgbClr val="000000"/>
                </a:solidFill>
              </a:rPr>
              <a:t>Indications concernant la présentation PowerPoint </a:t>
            </a:r>
            <a:endParaRPr lang="de-CH" dirty="0" smtClean="0">
              <a:solidFill>
                <a:schemeClr val="accent1"/>
              </a:solidFill>
            </a:endParaRPr>
          </a:p>
          <a:p>
            <a:pPr lvl="0"/>
            <a:r>
              <a:rPr lang="de-CH" sz="2000" b="0" dirty="0" smtClean="0">
                <a:solidFill>
                  <a:srgbClr val="000000"/>
                </a:solidFill>
              </a:rPr>
              <a:t>Paula Bezzola, MPH, </a:t>
            </a:r>
            <a:r>
              <a:rPr lang="de-CH" sz="2000" b="0" dirty="0" err="1" smtClean="0">
                <a:solidFill>
                  <a:srgbClr val="000000"/>
                </a:solidFill>
              </a:rPr>
              <a:t>Collaboration</a:t>
            </a:r>
            <a:r>
              <a:rPr lang="de-CH" sz="2000" b="0" dirty="0" smtClean="0">
                <a:solidFill>
                  <a:srgbClr val="000000"/>
                </a:solidFill>
              </a:rPr>
              <a:t> Dr Anna Mascherek, Irene </a:t>
            </a:r>
            <a:r>
              <a:rPr lang="de-CH" sz="2000" b="0" dirty="0" smtClean="0">
                <a:solidFill>
                  <a:srgbClr val="000000"/>
                </a:solidFill>
              </a:rPr>
              <a:t>Kobler</a:t>
            </a:r>
            <a:r>
              <a:rPr lang="de-CH" sz="2000" b="0" dirty="0">
                <a:solidFill>
                  <a:srgbClr val="000000"/>
                </a:solidFill>
              </a:rPr>
              <a:t>  </a:t>
            </a:r>
            <a:endParaRPr lang="de-CH" sz="2000" b="0" dirty="0" smtClean="0">
              <a:solidFill>
                <a:srgbClr val="000000"/>
              </a:solidFill>
            </a:endParaRPr>
          </a:p>
          <a:p>
            <a:r>
              <a:rPr lang="de-CH" sz="2000" b="0" dirty="0" smtClean="0">
                <a:solidFill>
                  <a:srgbClr val="000000"/>
                </a:solidFill>
              </a:rPr>
              <a:t>Le présent document contient quelques diapositives </a:t>
            </a:r>
            <a:r>
              <a:rPr lang="de-CH" sz="2000" b="0" dirty="0" smtClean="0"/>
              <a:t>à </a:t>
            </a:r>
            <a:r>
              <a:rPr lang="de-CH" sz="2000" b="0" dirty="0" smtClean="0">
                <a:solidFill>
                  <a:srgbClr val="000000"/>
                </a:solidFill>
              </a:rPr>
              <a:t>compléter par l</a:t>
            </a:r>
            <a:r>
              <a:rPr lang="fr-FR" sz="2000" b="0" dirty="0" smtClean="0">
                <a:solidFill>
                  <a:srgbClr val="000000"/>
                </a:solidFill>
              </a:rPr>
              <a:t>’</a:t>
            </a:r>
            <a:r>
              <a:rPr lang="de-CH" sz="2000" b="0" dirty="0" smtClean="0">
                <a:solidFill>
                  <a:srgbClr val="000000"/>
                </a:solidFill>
              </a:rPr>
              <a:t>hôpital avant la présentation (</a:t>
            </a:r>
            <a:r>
              <a:rPr lang="de-CH" sz="2000" b="0" dirty="0" smtClean="0">
                <a:solidFill>
                  <a:srgbClr val="7030A0"/>
                </a:solidFill>
              </a:rPr>
              <a:t>passages en violet</a:t>
            </a:r>
            <a:r>
              <a:rPr lang="de-CH" sz="2000" b="0" dirty="0" smtClean="0">
                <a:solidFill>
                  <a:srgbClr val="000000"/>
                </a:solidFill>
              </a:rPr>
              <a:t>). Vous pouvez aussi y ajouter ou spécifier des éléments en fonction du groupe cible. </a:t>
            </a:r>
            <a:endParaRPr lang="de-CH" sz="2000" b="0" dirty="0">
              <a:solidFill>
                <a:srgbClr val="000000"/>
              </a:solidFill>
            </a:endParaRPr>
          </a:p>
          <a:p>
            <a:pPr lvl="0"/>
            <a:r>
              <a:rPr lang="fr-FR" sz="2000" b="0" dirty="0">
                <a:solidFill>
                  <a:srgbClr val="000000"/>
                </a:solidFill>
              </a:rPr>
              <a:t>Copyright © Fondation pour la Sécurité des Patients, 2013 – Tous droits réservés. La réimpression et la reproduction de ce texte ainsi que l’utilisation complète ou partielle de graphiques, de photos ou d’extraits rédactionnels sont autorisées, à la condition expresse de mentionner sécurité des patients suisse en sa qualité d’auteur. La publication externe requiert impérativement l’approbation écrite préalable de sécurité des patients suisse. En cas de transmission à des tiers, ceux-ci doivent être informés de leur obligation d’indiquer le copyright et de citer l’auteur. </a:t>
            </a:r>
            <a:endParaRPr lang="de-CH" b="0" dirty="0" smtClean="0"/>
          </a:p>
        </p:txBody>
      </p:sp>
    </p:spTree>
    <p:extLst>
      <p:ext uri="{BB962C8B-B14F-4D97-AF65-F5344CB8AC3E}">
        <p14:creationId xmlns:p14="http://schemas.microsoft.com/office/powerpoint/2010/main" val="14263483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a:t>Définitions</a:t>
            </a:r>
          </a:p>
        </p:txBody>
      </p:sp>
      <p:sp>
        <p:nvSpPr>
          <p:cNvPr id="10244" name="Foliennummernplatzhalter 5"/>
          <p:cNvSpPr>
            <a:spLocks noGrp="1"/>
          </p:cNvSpPr>
          <p:nvPr>
            <p:ph type="sldNum"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800">
                <a:solidFill>
                  <a:schemeClr val="tx1"/>
                </a:solidFill>
                <a:latin typeface="Arial" charset="0"/>
              </a:defRPr>
            </a:lvl1pPr>
            <a:lvl2pPr marL="660334" indent="-253975" eaLnBrk="0" hangingPunct="0">
              <a:defRPr sz="1800">
                <a:solidFill>
                  <a:schemeClr val="tx1"/>
                </a:solidFill>
                <a:latin typeface="Arial" charset="0"/>
              </a:defRPr>
            </a:lvl2pPr>
            <a:lvl3pPr marL="1015898" indent="-203180" eaLnBrk="0" hangingPunct="0">
              <a:defRPr sz="1800">
                <a:solidFill>
                  <a:schemeClr val="tx1"/>
                </a:solidFill>
                <a:latin typeface="Arial" charset="0"/>
              </a:defRPr>
            </a:lvl3pPr>
            <a:lvl4pPr marL="1422258" indent="-203180" eaLnBrk="0" hangingPunct="0">
              <a:defRPr sz="1800">
                <a:solidFill>
                  <a:schemeClr val="tx1"/>
                </a:solidFill>
                <a:latin typeface="Arial" charset="0"/>
              </a:defRPr>
            </a:lvl4pPr>
            <a:lvl5pPr marL="1828617" indent="-203180" eaLnBrk="0" hangingPunct="0">
              <a:defRPr sz="1800">
                <a:solidFill>
                  <a:schemeClr val="tx1"/>
                </a:solidFill>
                <a:latin typeface="Arial" charset="0"/>
              </a:defRPr>
            </a:lvl5pPr>
            <a:lvl6pPr marL="2234976" indent="-203180" eaLnBrk="0" fontAlgn="base" hangingPunct="0">
              <a:spcBef>
                <a:spcPct val="0"/>
              </a:spcBef>
              <a:spcAft>
                <a:spcPct val="0"/>
              </a:spcAft>
              <a:defRPr sz="1800">
                <a:solidFill>
                  <a:schemeClr val="tx1"/>
                </a:solidFill>
                <a:latin typeface="Arial" charset="0"/>
              </a:defRPr>
            </a:lvl6pPr>
            <a:lvl7pPr marL="2641336" indent="-203180" eaLnBrk="0" fontAlgn="base" hangingPunct="0">
              <a:spcBef>
                <a:spcPct val="0"/>
              </a:spcBef>
              <a:spcAft>
                <a:spcPct val="0"/>
              </a:spcAft>
              <a:defRPr sz="1800">
                <a:solidFill>
                  <a:schemeClr val="tx1"/>
                </a:solidFill>
                <a:latin typeface="Arial" charset="0"/>
              </a:defRPr>
            </a:lvl7pPr>
            <a:lvl8pPr marL="3047695" indent="-203180" eaLnBrk="0" fontAlgn="base" hangingPunct="0">
              <a:spcBef>
                <a:spcPct val="0"/>
              </a:spcBef>
              <a:spcAft>
                <a:spcPct val="0"/>
              </a:spcAft>
              <a:defRPr sz="1800">
                <a:solidFill>
                  <a:schemeClr val="tx1"/>
                </a:solidFill>
                <a:latin typeface="Arial" charset="0"/>
              </a:defRPr>
            </a:lvl8pPr>
            <a:lvl9pPr marL="3454055" indent="-203180" eaLnBrk="0" fontAlgn="base" hangingPunct="0">
              <a:spcBef>
                <a:spcPct val="0"/>
              </a:spcBef>
              <a:spcAft>
                <a:spcPct val="0"/>
              </a:spcAft>
              <a:defRPr sz="1800">
                <a:solidFill>
                  <a:schemeClr val="tx1"/>
                </a:solidFill>
                <a:latin typeface="Arial" charset="0"/>
              </a:defRPr>
            </a:lvl9pPr>
          </a:lstStyle>
          <a:p>
            <a:pPr eaLnBrk="1" hangingPunct="1"/>
            <a:fld id="{DD77D235-D035-4F42-B378-176FCAF70929}" type="slidenum">
              <a:rPr lang="de-DE" altLang="de-DE" sz="1400"/>
              <a:pPr eaLnBrk="1" hangingPunct="1"/>
              <a:t>10</a:t>
            </a:fld>
            <a:endParaRPr lang="de-DE" altLang="de-DE" sz="1400"/>
          </a:p>
        </p:txBody>
      </p:sp>
      <p:sp>
        <p:nvSpPr>
          <p:cNvPr id="3" name="Inhaltsplatzhalter 2"/>
          <p:cNvSpPr>
            <a:spLocks noGrp="1"/>
          </p:cNvSpPr>
          <p:nvPr>
            <p:ph sz="quarter" idx="11"/>
          </p:nvPr>
        </p:nvSpPr>
        <p:spPr/>
        <p:txBody>
          <a:bodyPr/>
          <a:lstStyle/>
          <a:p>
            <a:endParaRPr lang="de-CH"/>
          </a:p>
        </p:txBody>
      </p:sp>
      <p:sp>
        <p:nvSpPr>
          <p:cNvPr id="4" name="Textplatzhalter 3"/>
          <p:cNvSpPr>
            <a:spLocks noGrp="1"/>
          </p:cNvSpPr>
          <p:nvPr>
            <p:ph type="body" sz="quarter" idx="12"/>
          </p:nvPr>
        </p:nvSpPr>
        <p:spPr/>
        <p:txBody>
          <a:bodyPr/>
          <a:lstStyle/>
          <a:p>
            <a:r>
              <a:rPr lang="de-CH" dirty="0" smtClean="0"/>
              <a:t>Graphique : David Schwappach</a:t>
            </a:r>
            <a:endParaRPr lang="de-CH" dirty="0"/>
          </a:p>
        </p:txBody>
      </p:sp>
      <p:grpSp>
        <p:nvGrpSpPr>
          <p:cNvPr id="10245" name="Gruppieren 26"/>
          <p:cNvGrpSpPr>
            <a:grpSpLocks/>
          </p:cNvGrpSpPr>
          <p:nvPr/>
        </p:nvGrpSpPr>
        <p:grpSpPr bwMode="auto">
          <a:xfrm>
            <a:off x="828166" y="1522361"/>
            <a:ext cx="8145007" cy="4314831"/>
            <a:chOff x="250824" y="1665288"/>
            <a:chExt cx="8697914" cy="4103687"/>
          </a:xfrm>
        </p:grpSpPr>
        <p:grpSp>
          <p:nvGrpSpPr>
            <p:cNvPr id="10246" name="Gruppieren 27"/>
            <p:cNvGrpSpPr>
              <a:grpSpLocks noChangeAspect="1"/>
            </p:cNvGrpSpPr>
            <p:nvPr/>
          </p:nvGrpSpPr>
          <p:grpSpPr bwMode="auto">
            <a:xfrm>
              <a:off x="1738317" y="2328863"/>
              <a:ext cx="4214814" cy="2668587"/>
              <a:chOff x="2953524" y="2475638"/>
              <a:chExt cx="2872133" cy="1819070"/>
            </a:xfrm>
          </p:grpSpPr>
          <p:grpSp>
            <p:nvGrpSpPr>
              <p:cNvPr id="10257" name="Gruppieren 38"/>
              <p:cNvGrpSpPr>
                <a:grpSpLocks noChangeAspect="1"/>
              </p:cNvGrpSpPr>
              <p:nvPr/>
            </p:nvGrpSpPr>
            <p:grpSpPr bwMode="auto">
              <a:xfrm>
                <a:off x="2953524" y="2475638"/>
                <a:ext cx="2872133" cy="1819070"/>
                <a:chOff x="2953527" y="2475659"/>
                <a:chExt cx="2143140" cy="1357361"/>
              </a:xfrm>
            </p:grpSpPr>
            <p:sp>
              <p:nvSpPr>
                <p:cNvPr id="43" name="Ellipse 42"/>
                <p:cNvSpPr/>
                <p:nvPr/>
              </p:nvSpPr>
              <p:spPr bwMode="auto">
                <a:xfrm>
                  <a:off x="2953333" y="2475674"/>
                  <a:ext cx="1428472" cy="1357290"/>
                </a:xfrm>
                <a:prstGeom prst="ellipse">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lIns="0" tIns="0" rIns="0" bIns="0"/>
                <a:lstStyle>
                  <a:defPPr>
                    <a:defRPr lang="en-GB"/>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defTabSz="921364">
                    <a:defRPr/>
                  </a:pPr>
                  <a:endParaRPr lang="de-DE" dirty="0">
                    <a:latin typeface="Arial" pitchFamily="34" charset="0"/>
                    <a:cs typeface="Arial" pitchFamily="34" charset="0"/>
                  </a:endParaRPr>
                </a:p>
              </p:txBody>
            </p:sp>
            <p:sp>
              <p:nvSpPr>
                <p:cNvPr id="10262" name="Ellipse 43"/>
                <p:cNvSpPr>
                  <a:spLocks noChangeArrowheads="1"/>
                </p:cNvSpPr>
                <p:nvPr/>
              </p:nvSpPr>
              <p:spPr bwMode="auto">
                <a:xfrm>
                  <a:off x="3667907" y="2475698"/>
                  <a:ext cx="1428760" cy="1357322"/>
                </a:xfrm>
                <a:prstGeom prst="ellipse">
                  <a:avLst/>
                </a:prstGeom>
                <a:solidFill>
                  <a:srgbClr val="FFC000">
                    <a:alpha val="29019"/>
                  </a:srgbClr>
                </a:solidFill>
                <a:ln w="9525" algn="ctr">
                  <a:solidFill>
                    <a:schemeClr val="tx1"/>
                  </a:solidFill>
                  <a:round/>
                  <a:headEnd/>
                  <a:tailEnd/>
                </a:ln>
              </p:spPr>
              <p:txBody>
                <a:bodyPr lIns="0" tIns="0" rIns="0" bIns="0"/>
                <a:lstStyle>
                  <a:lvl1pPr defTabSz="1036638" eaLnBrk="0" hangingPunct="0">
                    <a:defRPr sz="2000">
                      <a:solidFill>
                        <a:schemeClr val="tx1"/>
                      </a:solidFill>
                      <a:latin typeface="Arial" charset="0"/>
                    </a:defRPr>
                  </a:lvl1pPr>
                  <a:lvl2pPr marL="742950" indent="-285750" defTabSz="1036638" eaLnBrk="0" hangingPunct="0">
                    <a:defRPr sz="2000">
                      <a:solidFill>
                        <a:schemeClr val="tx1"/>
                      </a:solidFill>
                      <a:latin typeface="Arial" charset="0"/>
                    </a:defRPr>
                  </a:lvl2pPr>
                  <a:lvl3pPr marL="1143000" indent="-228600" defTabSz="1036638" eaLnBrk="0" hangingPunct="0">
                    <a:defRPr sz="2000">
                      <a:solidFill>
                        <a:schemeClr val="tx1"/>
                      </a:solidFill>
                      <a:latin typeface="Arial" charset="0"/>
                    </a:defRPr>
                  </a:lvl3pPr>
                  <a:lvl4pPr marL="1600200" indent="-228600" defTabSz="1036638" eaLnBrk="0" hangingPunct="0">
                    <a:defRPr sz="2000">
                      <a:solidFill>
                        <a:schemeClr val="tx1"/>
                      </a:solidFill>
                      <a:latin typeface="Arial" charset="0"/>
                    </a:defRPr>
                  </a:lvl4pPr>
                  <a:lvl5pPr marL="2057400" indent="-228600" defTabSz="1036638" eaLnBrk="0" hangingPunct="0">
                    <a:defRPr sz="2000">
                      <a:solidFill>
                        <a:schemeClr val="tx1"/>
                      </a:solidFill>
                      <a:latin typeface="Arial" charset="0"/>
                    </a:defRPr>
                  </a:lvl5pPr>
                  <a:lvl6pPr marL="2514600" indent="-228600" defTabSz="1036638" eaLnBrk="0" fontAlgn="base" hangingPunct="0">
                    <a:spcBef>
                      <a:spcPct val="0"/>
                    </a:spcBef>
                    <a:spcAft>
                      <a:spcPct val="0"/>
                    </a:spcAft>
                    <a:defRPr sz="2000">
                      <a:solidFill>
                        <a:schemeClr val="tx1"/>
                      </a:solidFill>
                      <a:latin typeface="Arial" charset="0"/>
                    </a:defRPr>
                  </a:lvl6pPr>
                  <a:lvl7pPr marL="2971800" indent="-228600" defTabSz="1036638" eaLnBrk="0" fontAlgn="base" hangingPunct="0">
                    <a:spcBef>
                      <a:spcPct val="0"/>
                    </a:spcBef>
                    <a:spcAft>
                      <a:spcPct val="0"/>
                    </a:spcAft>
                    <a:defRPr sz="2000">
                      <a:solidFill>
                        <a:schemeClr val="tx1"/>
                      </a:solidFill>
                      <a:latin typeface="Arial" charset="0"/>
                    </a:defRPr>
                  </a:lvl7pPr>
                  <a:lvl8pPr marL="3429000" indent="-228600" defTabSz="1036638" eaLnBrk="0" fontAlgn="base" hangingPunct="0">
                    <a:spcBef>
                      <a:spcPct val="0"/>
                    </a:spcBef>
                    <a:spcAft>
                      <a:spcPct val="0"/>
                    </a:spcAft>
                    <a:defRPr sz="2000">
                      <a:solidFill>
                        <a:schemeClr val="tx1"/>
                      </a:solidFill>
                      <a:latin typeface="Arial" charset="0"/>
                    </a:defRPr>
                  </a:lvl8pPr>
                  <a:lvl9pPr marL="3886200" indent="-228600" defTabSz="1036638" eaLnBrk="0" fontAlgn="base" hangingPunct="0">
                    <a:spcBef>
                      <a:spcPct val="0"/>
                    </a:spcBef>
                    <a:spcAft>
                      <a:spcPct val="0"/>
                    </a:spcAft>
                    <a:defRPr sz="2000">
                      <a:solidFill>
                        <a:schemeClr val="tx1"/>
                      </a:solidFill>
                      <a:latin typeface="Arial" charset="0"/>
                    </a:defRPr>
                  </a:lvl9pPr>
                </a:lstStyle>
                <a:p>
                  <a:pPr eaLnBrk="1" hangingPunct="1"/>
                  <a:endParaRPr lang="de-DE" altLang="de-DE" sz="2100">
                    <a:cs typeface="Arial" charset="0"/>
                  </a:endParaRPr>
                </a:p>
              </p:txBody>
            </p:sp>
          </p:grpSp>
          <p:sp>
            <p:nvSpPr>
              <p:cNvPr id="10258" name="Textfeld 15"/>
              <p:cNvSpPr txBox="1">
                <a:spLocks noChangeArrowheads="1"/>
              </p:cNvSpPr>
              <p:nvPr/>
            </p:nvSpPr>
            <p:spPr bwMode="auto">
              <a:xfrm>
                <a:off x="5096667" y="3190078"/>
                <a:ext cx="433652" cy="209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de-CH" altLang="de-DE" sz="2100" b="1">
                    <a:cs typeface="Arial" charset="0"/>
                  </a:rPr>
                  <a:t>EI</a:t>
                </a:r>
                <a:endParaRPr lang="de-DE" altLang="de-DE" sz="2100" b="1">
                  <a:cs typeface="Arial" charset="0"/>
                </a:endParaRPr>
              </a:p>
            </p:txBody>
          </p:sp>
          <p:sp>
            <p:nvSpPr>
              <p:cNvPr id="10259" name="Textfeld 16"/>
              <p:cNvSpPr txBox="1">
                <a:spLocks noChangeArrowheads="1"/>
              </p:cNvSpPr>
              <p:nvPr/>
            </p:nvSpPr>
            <p:spPr bwMode="auto">
              <a:xfrm>
                <a:off x="4090985" y="3190078"/>
                <a:ext cx="608378" cy="209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de-CH" altLang="de-DE" sz="2100" b="1">
                    <a:cs typeface="Arial" charset="0"/>
                  </a:rPr>
                  <a:t>EIE</a:t>
                </a:r>
                <a:endParaRPr lang="de-DE" altLang="de-DE" sz="2100" b="1">
                  <a:cs typeface="Arial" charset="0"/>
                </a:endParaRPr>
              </a:p>
            </p:txBody>
          </p:sp>
          <p:sp>
            <p:nvSpPr>
              <p:cNvPr id="10260" name="Textfeld 17"/>
              <p:cNvSpPr txBox="1">
                <a:spLocks noChangeArrowheads="1"/>
              </p:cNvSpPr>
              <p:nvPr/>
            </p:nvSpPr>
            <p:spPr bwMode="auto">
              <a:xfrm>
                <a:off x="3237773" y="3190078"/>
                <a:ext cx="467413" cy="209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de-CH" altLang="de-DE" sz="2100" b="1">
                    <a:cs typeface="Arial" charset="0"/>
                  </a:rPr>
                  <a:t>EM</a:t>
                </a:r>
                <a:endParaRPr lang="de-DE" altLang="de-DE" sz="2100" b="1">
                  <a:cs typeface="Arial" charset="0"/>
                </a:endParaRPr>
              </a:p>
            </p:txBody>
          </p:sp>
        </p:grpSp>
        <p:sp>
          <p:nvSpPr>
            <p:cNvPr id="10247" name="Rechteck 28"/>
            <p:cNvSpPr>
              <a:spLocks noChangeArrowheads="1"/>
            </p:cNvSpPr>
            <p:nvPr/>
          </p:nvSpPr>
          <p:spPr bwMode="auto">
            <a:xfrm>
              <a:off x="522288" y="1795463"/>
              <a:ext cx="286385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r>
                <a:rPr lang="de-CH" altLang="de-DE" sz="2100">
                  <a:cs typeface="Arial" charset="0"/>
                </a:rPr>
                <a:t>Erreurs médicales</a:t>
              </a:r>
              <a:endParaRPr lang="de-DE" altLang="de-DE" sz="2100">
                <a:cs typeface="Arial" charset="0"/>
              </a:endParaRPr>
            </a:p>
          </p:txBody>
        </p:sp>
        <p:sp>
          <p:nvSpPr>
            <p:cNvPr id="10248" name="Rechteck 29"/>
            <p:cNvSpPr>
              <a:spLocks noChangeArrowheads="1"/>
            </p:cNvSpPr>
            <p:nvPr/>
          </p:nvSpPr>
          <p:spPr bwMode="auto">
            <a:xfrm>
              <a:off x="4092574" y="1665288"/>
              <a:ext cx="4385512"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r>
                <a:rPr lang="de-CH" altLang="de-DE" sz="2100">
                  <a:cs typeface="Arial" charset="0"/>
                </a:rPr>
                <a:t>Evénements indésirables évitables</a:t>
              </a:r>
              <a:endParaRPr lang="de-DE" altLang="de-DE" sz="2100">
                <a:cs typeface="Arial" charset="0"/>
              </a:endParaRPr>
            </a:p>
          </p:txBody>
        </p:sp>
        <p:sp>
          <p:nvSpPr>
            <p:cNvPr id="10249" name="Rechteck 30"/>
            <p:cNvSpPr>
              <a:spLocks noChangeArrowheads="1"/>
            </p:cNvSpPr>
            <p:nvPr/>
          </p:nvSpPr>
          <p:spPr bwMode="auto">
            <a:xfrm>
              <a:off x="5486400" y="2144713"/>
              <a:ext cx="3462338"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r>
                <a:rPr lang="de-CH" altLang="de-DE" sz="2100">
                  <a:cs typeface="Arial" charset="0"/>
                </a:rPr>
                <a:t>Evénements indésirables</a:t>
              </a:r>
              <a:endParaRPr lang="de-DE" altLang="de-DE" sz="2100">
                <a:cs typeface="Arial" charset="0"/>
              </a:endParaRPr>
            </a:p>
          </p:txBody>
        </p:sp>
        <p:cxnSp>
          <p:nvCxnSpPr>
            <p:cNvPr id="10250" name="Gerade Verbindung mit Pfeil 31"/>
            <p:cNvCxnSpPr>
              <a:cxnSpLocks noChangeShapeType="1"/>
            </p:cNvCxnSpPr>
            <p:nvPr/>
          </p:nvCxnSpPr>
          <p:spPr bwMode="auto">
            <a:xfrm rot="5400000">
              <a:off x="3330575" y="2362201"/>
              <a:ext cx="1328737" cy="544512"/>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0251" name="Gerade Verbindung mit Pfeil 32"/>
            <p:cNvCxnSpPr>
              <a:cxnSpLocks noChangeShapeType="1"/>
            </p:cNvCxnSpPr>
            <p:nvPr/>
          </p:nvCxnSpPr>
          <p:spPr bwMode="auto">
            <a:xfrm rot="5400000">
              <a:off x="5682457" y="2732881"/>
              <a:ext cx="750888" cy="358775"/>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0252" name="Gerade Verbindung mit Pfeil 33"/>
            <p:cNvCxnSpPr>
              <a:cxnSpLocks noChangeShapeType="1"/>
            </p:cNvCxnSpPr>
            <p:nvPr/>
          </p:nvCxnSpPr>
          <p:spPr bwMode="auto">
            <a:xfrm>
              <a:off x="1131888" y="2220913"/>
              <a:ext cx="806450" cy="75088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0253" name="Rechteck 34"/>
            <p:cNvSpPr>
              <a:spLocks noChangeArrowheads="1"/>
            </p:cNvSpPr>
            <p:nvPr/>
          </p:nvSpPr>
          <p:spPr bwMode="auto">
            <a:xfrm>
              <a:off x="250824" y="5334000"/>
              <a:ext cx="4997626"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r>
                <a:rPr lang="de-CH" altLang="de-DE" sz="2100">
                  <a:cs typeface="Arial" charset="0"/>
                </a:rPr>
                <a:t>Préjudices potentiels, presqu</a:t>
              </a:r>
              <a:r>
                <a:rPr lang="fr-FR" altLang="de-DE" sz="2100">
                  <a:cs typeface="Arial" charset="0"/>
                </a:rPr>
                <a:t>’</a:t>
              </a:r>
              <a:r>
                <a:rPr lang="de-CH" altLang="de-DE" sz="2100">
                  <a:cs typeface="Arial" charset="0"/>
                </a:rPr>
                <a:t>accidents</a:t>
              </a:r>
            </a:p>
          </p:txBody>
        </p:sp>
        <p:sp>
          <p:nvSpPr>
            <p:cNvPr id="10254" name="Rechteck 35"/>
            <p:cNvSpPr>
              <a:spLocks noChangeArrowheads="1"/>
            </p:cNvSpPr>
            <p:nvPr/>
          </p:nvSpPr>
          <p:spPr bwMode="auto">
            <a:xfrm>
              <a:off x="5632931" y="5192713"/>
              <a:ext cx="3239608"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r>
                <a:rPr lang="de-CH" altLang="de-DE" sz="2100">
                  <a:cs typeface="Arial" charset="0"/>
                </a:rPr>
                <a:t>Effets secondaires</a:t>
              </a:r>
              <a:endParaRPr lang="de-DE" altLang="de-DE" sz="2100">
                <a:cs typeface="Arial" charset="0"/>
              </a:endParaRPr>
            </a:p>
          </p:txBody>
        </p:sp>
        <p:cxnSp>
          <p:nvCxnSpPr>
            <p:cNvPr id="10255" name="Gerade Verbindung mit Pfeil 36"/>
            <p:cNvCxnSpPr>
              <a:cxnSpLocks noChangeShapeType="1"/>
            </p:cNvCxnSpPr>
            <p:nvPr/>
          </p:nvCxnSpPr>
          <p:spPr bwMode="auto">
            <a:xfrm rot="16200000" flipV="1">
              <a:off x="5105400" y="4202113"/>
              <a:ext cx="1044575" cy="936625"/>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0256" name="Gerade Verbindung mit Pfeil 37"/>
            <p:cNvCxnSpPr>
              <a:cxnSpLocks noChangeShapeType="1"/>
            </p:cNvCxnSpPr>
            <p:nvPr/>
          </p:nvCxnSpPr>
          <p:spPr bwMode="auto">
            <a:xfrm flipV="1">
              <a:off x="1262063" y="4300538"/>
              <a:ext cx="1176337" cy="1044575"/>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29352310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Evénements indésirables en chirurgie</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11</a:t>
            </a:fld>
            <a:endParaRPr lang="de-CH"/>
          </a:p>
        </p:txBody>
      </p:sp>
      <p:sp>
        <p:nvSpPr>
          <p:cNvPr id="4" name="Inhaltsplatzhalter 3"/>
          <p:cNvSpPr>
            <a:spLocks noGrp="1"/>
          </p:cNvSpPr>
          <p:nvPr>
            <p:ph sz="quarter" idx="11"/>
          </p:nvPr>
        </p:nvSpPr>
        <p:spPr/>
        <p:txBody>
          <a:bodyPr>
            <a:normAutofit fontScale="92500" lnSpcReduction="20000"/>
          </a:bodyPr>
          <a:lstStyle/>
          <a:p>
            <a:pPr marL="0" indent="0">
              <a:buNone/>
            </a:pPr>
            <a:r>
              <a:rPr lang="de-CH" sz="2200" dirty="0" smtClean="0">
                <a:solidFill>
                  <a:srgbClr val="C00000"/>
                </a:solidFill>
              </a:rPr>
              <a:t>Nouvelle revue systématique de la littérature scientifique</a:t>
            </a:r>
          </a:p>
          <a:p>
            <a:pPr marL="0" indent="0">
              <a:buNone/>
            </a:pPr>
            <a:endParaRPr lang="de-CH" sz="2200" b="0" dirty="0" smtClean="0">
              <a:solidFill>
                <a:srgbClr val="C00000"/>
              </a:solidFill>
            </a:endParaRPr>
          </a:p>
          <a:p>
            <a:r>
              <a:rPr lang="de-CH" sz="2100" b="0" dirty="0" smtClean="0"/>
              <a:t>14,4 % des patients de chirurgie générale sont victimes d</a:t>
            </a:r>
            <a:r>
              <a:rPr lang="fr-FR" sz="2100" b="0" dirty="0" smtClean="0"/>
              <a:t>’</a:t>
            </a:r>
            <a:r>
              <a:rPr lang="de-CH" sz="2100" b="0" dirty="0" smtClean="0"/>
              <a:t>événements indésirables</a:t>
            </a:r>
          </a:p>
          <a:p>
            <a:pPr lvl="2"/>
            <a:r>
              <a:rPr lang="de-CH" sz="2100" dirty="0" smtClean="0">
                <a:solidFill>
                  <a:srgbClr val="006061"/>
                </a:solidFill>
              </a:rPr>
              <a:t>dont 3,6 % mortels</a:t>
            </a:r>
          </a:p>
          <a:p>
            <a:pPr marL="269875" lvl="1" indent="0">
              <a:buNone/>
            </a:pPr>
            <a:endParaRPr lang="de-CH" dirty="0" smtClean="0"/>
          </a:p>
          <a:p>
            <a:r>
              <a:rPr lang="de-CH" sz="2100" b="0" dirty="0" smtClean="0"/>
              <a:t>37,9 % des événements indésirables sont classés comme évitables</a:t>
            </a:r>
          </a:p>
          <a:p>
            <a:endParaRPr lang="de-CH" sz="2100" dirty="0" smtClean="0"/>
          </a:p>
          <a:p>
            <a:r>
              <a:rPr lang="de-CH" sz="2100" b="0" dirty="0" smtClean="0"/>
              <a:t>Les événements indésirables évitables ont avant tout pour cause</a:t>
            </a:r>
          </a:p>
          <a:p>
            <a:pPr marL="712788" lvl="1" indent="-169863"/>
            <a:r>
              <a:rPr lang="de-CH" sz="2100" dirty="0" smtClean="0">
                <a:solidFill>
                  <a:srgbClr val="006061"/>
                </a:solidFill>
              </a:rPr>
              <a:t>une surveillance déficiente </a:t>
            </a:r>
          </a:p>
          <a:p>
            <a:pPr marL="712788" lvl="1" indent="-169863"/>
            <a:r>
              <a:rPr lang="fr-FR" sz="2100" dirty="0">
                <a:solidFill>
                  <a:srgbClr val="006061"/>
                </a:solidFill>
              </a:rPr>
              <a:t>un </a:t>
            </a:r>
            <a:r>
              <a:rPr lang="de-CH" sz="2100" dirty="0" smtClean="0">
                <a:solidFill>
                  <a:srgbClr val="006061"/>
                </a:solidFill>
              </a:rPr>
              <a:t>traitement erroné ou tardif</a:t>
            </a:r>
          </a:p>
          <a:p>
            <a:pPr marL="712788" lvl="1" indent="-169863"/>
            <a:r>
              <a:rPr lang="fr-FR" sz="2100" dirty="0">
                <a:solidFill>
                  <a:srgbClr val="006061"/>
                </a:solidFill>
              </a:rPr>
              <a:t>une erreur de </a:t>
            </a:r>
            <a:r>
              <a:rPr lang="de-CH" sz="2100" dirty="0" smtClean="0">
                <a:solidFill>
                  <a:srgbClr val="006061"/>
                </a:solidFill>
              </a:rPr>
              <a:t>diagnostic</a:t>
            </a:r>
          </a:p>
          <a:p>
            <a:pPr marL="712788" lvl="1" indent="-169863"/>
            <a:r>
              <a:rPr lang="fr-FR" sz="2100" dirty="0">
                <a:solidFill>
                  <a:srgbClr val="006061"/>
                </a:solidFill>
              </a:rPr>
              <a:t>une erreur </a:t>
            </a:r>
            <a:r>
              <a:rPr lang="de-CH" sz="2100" dirty="0" smtClean="0">
                <a:solidFill>
                  <a:srgbClr val="006061"/>
                </a:solidFill>
              </a:rPr>
              <a:t>de médication</a:t>
            </a:r>
          </a:p>
          <a:p>
            <a:pPr marL="712788" lvl="1" indent="-169863"/>
            <a:r>
              <a:rPr lang="fr-FR" sz="2100" dirty="0">
                <a:solidFill>
                  <a:srgbClr val="006061"/>
                </a:solidFill>
              </a:rPr>
              <a:t>une erreur </a:t>
            </a:r>
            <a:r>
              <a:rPr lang="de-CH" sz="2100" dirty="0" smtClean="0">
                <a:solidFill>
                  <a:srgbClr val="006061"/>
                </a:solidFill>
              </a:rPr>
              <a:t>d</a:t>
            </a:r>
            <a:r>
              <a:rPr lang="fr-FR" sz="2100" dirty="0" smtClean="0">
                <a:solidFill>
                  <a:srgbClr val="006061"/>
                </a:solidFill>
              </a:rPr>
              <a:t>’</a:t>
            </a:r>
            <a:r>
              <a:rPr lang="de-CH" sz="2100" dirty="0" smtClean="0">
                <a:solidFill>
                  <a:srgbClr val="006061"/>
                </a:solidFill>
              </a:rPr>
              <a:t>anesthésie</a:t>
            </a:r>
          </a:p>
          <a:p>
            <a:pPr marL="712788" lvl="1" indent="-169863"/>
            <a:r>
              <a:rPr lang="fr-FR" sz="2100" dirty="0">
                <a:solidFill>
                  <a:srgbClr val="006061"/>
                </a:solidFill>
              </a:rPr>
              <a:t>une erreur </a:t>
            </a:r>
            <a:r>
              <a:rPr lang="de-CH" sz="2100" dirty="0" smtClean="0">
                <a:solidFill>
                  <a:srgbClr val="006061"/>
                </a:solidFill>
              </a:rPr>
              <a:t>d</a:t>
            </a:r>
            <a:r>
              <a:rPr lang="fr-FR" sz="2100" dirty="0" smtClean="0">
                <a:solidFill>
                  <a:srgbClr val="006061"/>
                </a:solidFill>
              </a:rPr>
              <a:t>’</a:t>
            </a:r>
            <a:r>
              <a:rPr lang="de-CH" sz="2100" dirty="0" smtClean="0">
                <a:solidFill>
                  <a:srgbClr val="006061"/>
                </a:solidFill>
              </a:rPr>
              <a:t>appréciation</a:t>
            </a:r>
          </a:p>
          <a:p>
            <a:pPr marL="269875" lvl="1" indent="0">
              <a:buNone/>
            </a:pPr>
            <a:endParaRPr lang="de-CH" sz="2100" dirty="0" smtClean="0"/>
          </a:p>
          <a:p>
            <a:r>
              <a:rPr lang="de-CH" sz="2100" b="0" dirty="0" smtClean="0"/>
              <a:t>Ils </a:t>
            </a:r>
            <a:r>
              <a:rPr lang="fr-CH" sz="2100" b="0" dirty="0" smtClean="0"/>
              <a:t>sont moins souvent dus </a:t>
            </a:r>
            <a:r>
              <a:rPr lang="de-CH" sz="2100" b="0" dirty="0" smtClean="0"/>
              <a:t>à la procédure chirurgicale proprement dite.</a:t>
            </a:r>
          </a:p>
          <a:p>
            <a:pPr marL="0" indent="0" algn="r">
              <a:buNone/>
            </a:pPr>
            <a:endParaRPr lang="de-CH" sz="1100" b="0" dirty="0" smtClean="0"/>
          </a:p>
          <a:p>
            <a:pPr marL="0" indent="0" algn="r">
              <a:buNone/>
            </a:pPr>
            <a:endParaRPr lang="de-CH" sz="1100" b="0" dirty="0"/>
          </a:p>
        </p:txBody>
      </p:sp>
      <p:sp>
        <p:nvSpPr>
          <p:cNvPr id="5" name="Textplatzhalter 4"/>
          <p:cNvSpPr>
            <a:spLocks noGrp="1"/>
          </p:cNvSpPr>
          <p:nvPr>
            <p:ph type="body" sz="quarter" idx="12"/>
          </p:nvPr>
        </p:nvSpPr>
        <p:spPr/>
        <p:txBody>
          <a:bodyPr/>
          <a:lstStyle/>
          <a:p>
            <a:r>
              <a:rPr lang="en-US" dirty="0"/>
              <a:t>Anderson et al., The American Journal of Surgery, 2013.</a:t>
            </a:r>
          </a:p>
          <a:p>
            <a:endParaRPr lang="de-CH" dirty="0"/>
          </a:p>
        </p:txBody>
      </p:sp>
    </p:spTree>
    <p:extLst>
      <p:ext uri="{BB962C8B-B14F-4D97-AF65-F5344CB8AC3E}">
        <p14:creationId xmlns:p14="http://schemas.microsoft.com/office/powerpoint/2010/main" val="6740884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a:t>Evénements indésirables en chirurgie</a:t>
            </a:r>
          </a:p>
        </p:txBody>
      </p:sp>
      <p:sp>
        <p:nvSpPr>
          <p:cNvPr id="4" name="Foliennummernplatzhalter 3"/>
          <p:cNvSpPr>
            <a:spLocks noGrp="1"/>
          </p:cNvSpPr>
          <p:nvPr>
            <p:ph type="sldNum" sz="quarter" idx="4"/>
          </p:nvPr>
        </p:nvSpPr>
        <p:spPr/>
        <p:txBody>
          <a:bodyPr/>
          <a:lstStyle/>
          <a:p>
            <a:fld id="{A6DC35B0-3101-436D-83E8-2A48940380AD}" type="slidenum">
              <a:rPr lang="de-CH" smtClean="0"/>
              <a:pPr/>
              <a:t>12</a:t>
            </a:fld>
            <a:endParaRPr lang="de-CH"/>
          </a:p>
        </p:txBody>
      </p:sp>
      <p:sp>
        <p:nvSpPr>
          <p:cNvPr id="5" name="Inhaltsplatzhalter 4"/>
          <p:cNvSpPr>
            <a:spLocks noGrp="1"/>
          </p:cNvSpPr>
          <p:nvPr>
            <p:ph sz="quarter" idx="11"/>
          </p:nvPr>
        </p:nvSpPr>
        <p:spPr/>
        <p:txBody>
          <a:bodyPr/>
          <a:lstStyle/>
          <a:p>
            <a:pPr marL="0" indent="0">
              <a:buNone/>
            </a:pPr>
            <a:r>
              <a:rPr lang="de-CH" sz="2000" dirty="0" smtClean="0">
                <a:solidFill>
                  <a:srgbClr val="C00000"/>
                </a:solidFill>
              </a:rPr>
              <a:t>Autres chiffres concernant les événements indésirables évitables</a:t>
            </a:r>
            <a:endParaRPr lang="de-CH" sz="2000" dirty="0">
              <a:solidFill>
                <a:srgbClr val="C00000"/>
              </a:solidFill>
            </a:endParaRPr>
          </a:p>
          <a:p>
            <a:pPr marL="0" indent="0">
              <a:buNone/>
            </a:pPr>
            <a:endParaRPr lang="de-CH" sz="2000" dirty="0" smtClean="0">
              <a:solidFill>
                <a:srgbClr val="C00000"/>
              </a:solidFill>
            </a:endParaRPr>
          </a:p>
          <a:p>
            <a:r>
              <a:rPr lang="de-CH" sz="1800" b="0" dirty="0" smtClean="0"/>
              <a:t>65 </a:t>
            </a:r>
            <a:r>
              <a:rPr lang="de-CH" sz="1800" b="0" dirty="0"/>
              <a:t>% de tous les événements indésirables concernent la chirurgie et environ 40 % d</a:t>
            </a:r>
            <a:r>
              <a:rPr lang="fr-FR" sz="1800" b="0" dirty="0"/>
              <a:t>’</a:t>
            </a:r>
            <a:r>
              <a:rPr lang="de-CH" sz="1800" b="0" dirty="0"/>
              <a:t>entre eux sont considérés comme évitables (étude néerlandaise)</a:t>
            </a:r>
            <a:r>
              <a:rPr lang="de-CH" sz="1800" b="0" baseline="30000" dirty="0"/>
              <a:t>1</a:t>
            </a:r>
            <a:endParaRPr lang="de-CH" sz="1800" b="0" dirty="0"/>
          </a:p>
          <a:p>
            <a:endParaRPr lang="de-CH" sz="1800" b="0" dirty="0" smtClean="0"/>
          </a:p>
          <a:p>
            <a:endParaRPr lang="de-CH" sz="1800" b="0" dirty="0"/>
          </a:p>
          <a:p>
            <a:r>
              <a:rPr lang="de-CH" sz="1800" b="0" dirty="0" smtClean="0"/>
              <a:t>2 </a:t>
            </a:r>
            <a:r>
              <a:rPr lang="de-CH" sz="1800" b="0" dirty="0"/>
              <a:t>patients sur 100 en Suisse meurent des suites d</a:t>
            </a:r>
            <a:r>
              <a:rPr lang="fr-FR" sz="1800" b="0" dirty="0"/>
              <a:t>’</a:t>
            </a:r>
            <a:r>
              <a:rPr lang="de-CH" sz="1800" b="0" dirty="0"/>
              <a:t>une opération – une proportion équivalente à la moyenne européenne</a:t>
            </a:r>
            <a:r>
              <a:rPr lang="de-CH" sz="1800" b="0" baseline="30000" dirty="0" smtClean="0"/>
              <a:t>2</a:t>
            </a:r>
            <a:endParaRPr lang="de-CH" sz="1800" b="0" dirty="0" smtClean="0"/>
          </a:p>
          <a:p>
            <a:endParaRPr lang="de-CH" sz="1800" b="0" dirty="0"/>
          </a:p>
          <a:p>
            <a:endParaRPr lang="de-CH" sz="1800" b="0" dirty="0"/>
          </a:p>
          <a:p>
            <a:r>
              <a:rPr lang="fr-FR" sz="1800" b="0" dirty="0"/>
              <a:t>des corps étrangers sont oubliés dans le corps des patients dans </a:t>
            </a:r>
            <a:r>
              <a:rPr lang="fr-FR" sz="1800" b="0" dirty="0" smtClean="0"/>
              <a:t>12 </a:t>
            </a:r>
            <a:r>
              <a:rPr lang="fr-FR" sz="1800" b="0" dirty="0"/>
              <a:t>opérations sur 100 000</a:t>
            </a:r>
            <a:r>
              <a:rPr lang="de-CH" sz="1800" b="0" baseline="30000" dirty="0"/>
              <a:t>3</a:t>
            </a:r>
            <a:endParaRPr lang="de-CH" sz="1800" dirty="0"/>
          </a:p>
        </p:txBody>
      </p:sp>
      <p:sp>
        <p:nvSpPr>
          <p:cNvPr id="6" name="Textplatzhalter 5"/>
          <p:cNvSpPr>
            <a:spLocks noGrp="1"/>
          </p:cNvSpPr>
          <p:nvPr>
            <p:ph type="body" sz="quarter" idx="12"/>
          </p:nvPr>
        </p:nvSpPr>
        <p:spPr>
          <a:xfrm>
            <a:off x="323528" y="5301208"/>
            <a:ext cx="8439150" cy="1115467"/>
          </a:xfrm>
        </p:spPr>
        <p:txBody>
          <a:bodyPr/>
          <a:lstStyle/>
          <a:p>
            <a:pPr algn="l"/>
            <a:r>
              <a:rPr lang="de-CH" dirty="0"/>
              <a:t>1 </a:t>
            </a:r>
            <a:r>
              <a:rPr lang="de-CH" dirty="0" smtClean="0"/>
              <a:t> </a:t>
            </a:r>
            <a:r>
              <a:rPr lang="de-CH" dirty="0" err="1" smtClean="0"/>
              <a:t>Zegers</a:t>
            </a:r>
            <a:r>
              <a:rPr lang="de-CH" dirty="0" smtClean="0"/>
              <a:t> M </a:t>
            </a:r>
            <a:r>
              <a:rPr lang="de-CH" dirty="0"/>
              <a:t>et al. The </a:t>
            </a:r>
            <a:r>
              <a:rPr lang="de-CH" dirty="0" err="1"/>
              <a:t>incidence</a:t>
            </a:r>
            <a:r>
              <a:rPr lang="de-CH" dirty="0"/>
              <a:t>, </a:t>
            </a:r>
            <a:r>
              <a:rPr lang="de-CH" dirty="0" err="1"/>
              <a:t>rootcauses</a:t>
            </a:r>
            <a:r>
              <a:rPr lang="de-CH" dirty="0" smtClean="0"/>
              <a:t>, and </a:t>
            </a:r>
            <a:r>
              <a:rPr lang="de-CH" dirty="0" err="1"/>
              <a:t>outcomes</a:t>
            </a:r>
            <a:r>
              <a:rPr lang="de-CH" dirty="0"/>
              <a:t> </a:t>
            </a:r>
            <a:r>
              <a:rPr lang="de-CH" dirty="0" err="1"/>
              <a:t>of</a:t>
            </a:r>
            <a:r>
              <a:rPr lang="de-CH" dirty="0"/>
              <a:t> </a:t>
            </a:r>
            <a:r>
              <a:rPr lang="de-CH" dirty="0" err="1"/>
              <a:t>adverse</a:t>
            </a:r>
            <a:r>
              <a:rPr lang="de-CH" dirty="0"/>
              <a:t> </a:t>
            </a:r>
            <a:r>
              <a:rPr lang="de-CH" dirty="0" err="1"/>
              <a:t>events</a:t>
            </a:r>
            <a:r>
              <a:rPr lang="de-CH" dirty="0"/>
              <a:t> in </a:t>
            </a:r>
            <a:r>
              <a:rPr lang="de-CH" dirty="0" err="1"/>
              <a:t>surgical</a:t>
            </a:r>
            <a:r>
              <a:rPr lang="de-CH" dirty="0"/>
              <a:t> </a:t>
            </a:r>
            <a:r>
              <a:rPr lang="de-CH" dirty="0" err="1"/>
              <a:t>units</a:t>
            </a:r>
            <a:r>
              <a:rPr lang="de-CH" dirty="0"/>
              <a:t>: </a:t>
            </a:r>
            <a:r>
              <a:rPr lang="de-CH" dirty="0" err="1"/>
              <a:t>implication</a:t>
            </a:r>
            <a:r>
              <a:rPr lang="de-CH" dirty="0"/>
              <a:t> </a:t>
            </a:r>
            <a:r>
              <a:rPr lang="de-CH" dirty="0" err="1"/>
              <a:t>for</a:t>
            </a:r>
            <a:r>
              <a:rPr lang="de-CH" dirty="0"/>
              <a:t> potential </a:t>
            </a:r>
            <a:r>
              <a:rPr lang="de-CH" dirty="0" err="1"/>
              <a:t>prevention</a:t>
            </a:r>
            <a:r>
              <a:rPr lang="de-CH" dirty="0"/>
              <a:t> </a:t>
            </a:r>
            <a:r>
              <a:rPr lang="de-CH" dirty="0" err="1"/>
              <a:t>strategies</a:t>
            </a:r>
            <a:r>
              <a:rPr lang="de-CH" dirty="0"/>
              <a:t>. </a:t>
            </a:r>
            <a:r>
              <a:rPr lang="de-CH" dirty="0" smtClean="0"/>
              <a:t>Patient </a:t>
            </a:r>
            <a:r>
              <a:rPr lang="de-CH" dirty="0" err="1" smtClean="0"/>
              <a:t>Saf</a:t>
            </a:r>
            <a:r>
              <a:rPr lang="de-CH" dirty="0" smtClean="0"/>
              <a:t> </a:t>
            </a:r>
            <a:r>
              <a:rPr lang="de-CH" dirty="0" err="1"/>
              <a:t>Surg</a:t>
            </a:r>
            <a:r>
              <a:rPr lang="de-CH" dirty="0"/>
              <a:t> </a:t>
            </a:r>
            <a:r>
              <a:rPr lang="de-CH" dirty="0" smtClean="0"/>
              <a:t>2011.</a:t>
            </a:r>
            <a:endParaRPr lang="de-CH" dirty="0"/>
          </a:p>
          <a:p>
            <a:pPr algn="l"/>
            <a:r>
              <a:rPr lang="de-CH" dirty="0" smtClean="0"/>
              <a:t>2 </a:t>
            </a:r>
            <a:r>
              <a:rPr lang="de-CH" dirty="0" err="1" smtClean="0"/>
              <a:t>Pearse</a:t>
            </a:r>
            <a:r>
              <a:rPr lang="de-CH" dirty="0" smtClean="0"/>
              <a:t> </a:t>
            </a:r>
            <a:r>
              <a:rPr lang="de-CH" dirty="0"/>
              <a:t>RM et al. </a:t>
            </a:r>
            <a:r>
              <a:rPr lang="de-CH" dirty="0" err="1"/>
              <a:t>Mortality</a:t>
            </a:r>
            <a:r>
              <a:rPr lang="de-CH" dirty="0"/>
              <a:t> after </a:t>
            </a:r>
            <a:r>
              <a:rPr lang="de-CH" dirty="0" err="1"/>
              <a:t>surgery</a:t>
            </a:r>
            <a:r>
              <a:rPr lang="de-CH" dirty="0"/>
              <a:t> in Europe: a 7 </a:t>
            </a:r>
            <a:r>
              <a:rPr lang="de-CH" dirty="0" err="1"/>
              <a:t>day</a:t>
            </a:r>
            <a:r>
              <a:rPr lang="de-CH" dirty="0"/>
              <a:t> </a:t>
            </a:r>
            <a:r>
              <a:rPr lang="de-CH" dirty="0" err="1"/>
              <a:t>cohort</a:t>
            </a:r>
            <a:r>
              <a:rPr lang="de-CH" dirty="0"/>
              <a:t> </a:t>
            </a:r>
            <a:r>
              <a:rPr lang="de-CH" dirty="0" err="1"/>
              <a:t>study</a:t>
            </a:r>
            <a:r>
              <a:rPr lang="de-CH" dirty="0"/>
              <a:t>. The Lancet  2012.</a:t>
            </a:r>
          </a:p>
          <a:p>
            <a:pPr algn="l"/>
            <a:r>
              <a:rPr lang="de-CH" dirty="0" smtClean="0"/>
              <a:t>3 OECD</a:t>
            </a:r>
            <a:r>
              <a:rPr lang="de-CH" dirty="0"/>
              <a:t>. </a:t>
            </a:r>
            <a:r>
              <a:rPr lang="de-CH" dirty="0" err="1"/>
              <a:t>Health</a:t>
            </a:r>
            <a:r>
              <a:rPr lang="de-CH" dirty="0"/>
              <a:t> at a </a:t>
            </a:r>
            <a:r>
              <a:rPr lang="de-CH" dirty="0" err="1"/>
              <a:t>Glance</a:t>
            </a:r>
            <a:r>
              <a:rPr lang="de-CH" dirty="0"/>
              <a:t> </a:t>
            </a:r>
            <a:r>
              <a:rPr lang="de-CH" dirty="0" smtClean="0"/>
              <a:t>2013: </a:t>
            </a:r>
            <a:r>
              <a:rPr lang="de-CH" dirty="0"/>
              <a:t>OECD </a:t>
            </a:r>
            <a:r>
              <a:rPr lang="de-CH" dirty="0" err="1"/>
              <a:t>Indicators</a:t>
            </a:r>
            <a:r>
              <a:rPr lang="de-CH" dirty="0"/>
              <a:t>. </a:t>
            </a:r>
          </a:p>
        </p:txBody>
      </p:sp>
    </p:spTree>
    <p:extLst>
      <p:ext uri="{BB962C8B-B14F-4D97-AF65-F5344CB8AC3E}">
        <p14:creationId xmlns:p14="http://schemas.microsoft.com/office/powerpoint/2010/main" val="13337127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a:t>Evénements indésirables en chirurgie</a:t>
            </a:r>
          </a:p>
        </p:txBody>
      </p:sp>
      <p:sp>
        <p:nvSpPr>
          <p:cNvPr id="4" name="Foliennummernplatzhalter 3"/>
          <p:cNvSpPr>
            <a:spLocks noGrp="1"/>
          </p:cNvSpPr>
          <p:nvPr>
            <p:ph type="sldNum" sz="quarter" idx="4"/>
          </p:nvPr>
        </p:nvSpPr>
        <p:spPr/>
        <p:txBody>
          <a:bodyPr/>
          <a:lstStyle/>
          <a:p>
            <a:fld id="{A6DC35B0-3101-436D-83E8-2A48940380AD}" type="slidenum">
              <a:rPr lang="de-CH" smtClean="0"/>
              <a:pPr/>
              <a:t>13</a:t>
            </a:fld>
            <a:endParaRPr lang="de-CH"/>
          </a:p>
        </p:txBody>
      </p:sp>
      <p:sp>
        <p:nvSpPr>
          <p:cNvPr id="5" name="Inhaltsplatzhalter 4"/>
          <p:cNvSpPr>
            <a:spLocks noGrp="1"/>
          </p:cNvSpPr>
          <p:nvPr>
            <p:ph sz="quarter" idx="11"/>
          </p:nvPr>
        </p:nvSpPr>
        <p:spPr/>
        <p:txBody>
          <a:bodyPr/>
          <a:lstStyle/>
          <a:p>
            <a:pPr marL="0" indent="0">
              <a:buNone/>
            </a:pPr>
            <a:r>
              <a:rPr lang="de-CH" dirty="0" smtClean="0">
                <a:solidFill>
                  <a:srgbClr val="7030A0"/>
                </a:solidFill>
              </a:rPr>
              <a:t>A compléter avec des résultats enregistrés au sein de l</a:t>
            </a:r>
            <a:r>
              <a:rPr lang="fr-FR" dirty="0" smtClean="0">
                <a:solidFill>
                  <a:srgbClr val="7030A0"/>
                </a:solidFill>
              </a:rPr>
              <a:t>’</a:t>
            </a:r>
            <a:r>
              <a:rPr lang="de-CH" dirty="0" smtClean="0">
                <a:solidFill>
                  <a:srgbClr val="7030A0"/>
                </a:solidFill>
              </a:rPr>
              <a:t>hôpital</a:t>
            </a:r>
          </a:p>
          <a:p>
            <a:r>
              <a:rPr lang="de-CH" dirty="0" smtClean="0">
                <a:solidFill>
                  <a:srgbClr val="7030A0"/>
                </a:solidFill>
              </a:rPr>
              <a:t>Exemples : </a:t>
            </a:r>
          </a:p>
          <a:p>
            <a:pPr lvl="1"/>
            <a:r>
              <a:rPr lang="de-CH" dirty="0" smtClean="0">
                <a:solidFill>
                  <a:srgbClr val="7030A0"/>
                </a:solidFill>
              </a:rPr>
              <a:t>Taux de mortalité</a:t>
            </a:r>
          </a:p>
          <a:p>
            <a:pPr lvl="1"/>
            <a:r>
              <a:rPr lang="de-CH" dirty="0" smtClean="0">
                <a:solidFill>
                  <a:srgbClr val="7030A0"/>
                </a:solidFill>
              </a:rPr>
              <a:t>Infections du site opératoire</a:t>
            </a:r>
          </a:p>
          <a:p>
            <a:pPr lvl="1"/>
            <a:r>
              <a:rPr lang="de-CH" dirty="0" smtClean="0">
                <a:solidFill>
                  <a:srgbClr val="7030A0"/>
                </a:solidFill>
              </a:rPr>
              <a:t>Statistique des complications</a:t>
            </a:r>
          </a:p>
          <a:p>
            <a:pPr lvl="1"/>
            <a:endParaRPr lang="de-CH" dirty="0">
              <a:solidFill>
                <a:srgbClr val="7030A0"/>
              </a:solidFill>
            </a:endParaRPr>
          </a:p>
        </p:txBody>
      </p:sp>
      <p:sp>
        <p:nvSpPr>
          <p:cNvPr id="6" name="Textplatzhalter 5"/>
          <p:cNvSpPr>
            <a:spLocks noGrp="1"/>
          </p:cNvSpPr>
          <p:nvPr>
            <p:ph type="body" sz="quarter" idx="12"/>
          </p:nvPr>
        </p:nvSpPr>
        <p:spPr/>
        <p:txBody>
          <a:bodyPr/>
          <a:lstStyle/>
          <a:p>
            <a:endParaRPr lang="de-CH"/>
          </a:p>
        </p:txBody>
      </p:sp>
    </p:spTree>
    <p:extLst>
      <p:ext uri="{BB962C8B-B14F-4D97-AF65-F5344CB8AC3E}">
        <p14:creationId xmlns:p14="http://schemas.microsoft.com/office/powerpoint/2010/main" val="41461449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395536" y="3140968"/>
            <a:ext cx="8352928" cy="2664296"/>
          </a:xfrm>
          <a:prstGeom prst="rect">
            <a:avLst/>
          </a:prstGeom>
          <a:solidFill>
            <a:srgbClr val="9BBFB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 name="Textplatzhalter 1"/>
          <p:cNvSpPr>
            <a:spLocks noGrp="1"/>
          </p:cNvSpPr>
          <p:nvPr>
            <p:ph type="body" sz="quarter" idx="10"/>
          </p:nvPr>
        </p:nvSpPr>
        <p:spPr/>
        <p:txBody>
          <a:bodyPr/>
          <a:lstStyle/>
          <a:p>
            <a:r>
              <a:rPr lang="de-CH" dirty="0"/>
              <a:t>Evénements indésirables en chirurgie</a:t>
            </a:r>
          </a:p>
        </p:txBody>
      </p:sp>
      <p:sp>
        <p:nvSpPr>
          <p:cNvPr id="4" name="Foliennummernplatzhalter 3"/>
          <p:cNvSpPr>
            <a:spLocks noGrp="1"/>
          </p:cNvSpPr>
          <p:nvPr>
            <p:ph type="sldNum" sz="quarter" idx="4"/>
          </p:nvPr>
        </p:nvSpPr>
        <p:spPr/>
        <p:txBody>
          <a:bodyPr/>
          <a:lstStyle/>
          <a:p>
            <a:fld id="{A6DC35B0-3101-436D-83E8-2A48940380AD}" type="slidenum">
              <a:rPr lang="de-CH" smtClean="0"/>
              <a:pPr/>
              <a:t>14</a:t>
            </a:fld>
            <a:endParaRPr lang="de-CH"/>
          </a:p>
        </p:txBody>
      </p:sp>
      <p:sp>
        <p:nvSpPr>
          <p:cNvPr id="5" name="Inhaltsplatzhalter 4"/>
          <p:cNvSpPr>
            <a:spLocks noGrp="1"/>
          </p:cNvSpPr>
          <p:nvPr>
            <p:ph sz="quarter" idx="11"/>
          </p:nvPr>
        </p:nvSpPr>
        <p:spPr/>
        <p:txBody>
          <a:bodyPr>
            <a:normAutofit/>
          </a:bodyPr>
          <a:lstStyle/>
          <a:p>
            <a:r>
              <a:rPr lang="de-CH" sz="2000" dirty="0" smtClean="0">
                <a:solidFill>
                  <a:srgbClr val="C00000"/>
                </a:solidFill>
              </a:rPr>
              <a:t>Comment les choses peuvent-elles mal se passer ? Comment les événements indésirables évitables surviennent-ils ? </a:t>
            </a:r>
          </a:p>
          <a:p>
            <a:endParaRPr lang="de-CH" sz="2000" dirty="0">
              <a:solidFill>
                <a:srgbClr val="C00000"/>
              </a:solidFill>
            </a:endParaRPr>
          </a:p>
          <a:p>
            <a:endParaRPr lang="de-CH" sz="2000" dirty="0" smtClean="0">
              <a:solidFill>
                <a:srgbClr val="C00000"/>
              </a:solidFill>
            </a:endParaRPr>
          </a:p>
          <a:p>
            <a:r>
              <a:rPr lang="de-CH" sz="2000" dirty="0">
                <a:solidFill>
                  <a:srgbClr val="C00000"/>
                </a:solidFill>
              </a:rPr>
              <a:t>Que peut-on faire ? Comment ces incidents peuvent-ils être évités ? </a:t>
            </a:r>
          </a:p>
          <a:p>
            <a:endParaRPr lang="de-CH" sz="2000" dirty="0">
              <a:solidFill>
                <a:srgbClr val="C00000"/>
              </a:solidFill>
            </a:endParaRPr>
          </a:p>
          <a:p>
            <a:endParaRPr lang="de-CH" sz="2000" dirty="0" smtClean="0">
              <a:solidFill>
                <a:srgbClr val="C00000"/>
              </a:solidFill>
            </a:endParaRPr>
          </a:p>
          <a:p>
            <a:pPr marL="263525" indent="0">
              <a:buNone/>
            </a:pPr>
            <a:r>
              <a:rPr lang="de-CH" sz="2000" dirty="0" smtClean="0"/>
              <a:t>Discussion à deux sur la base d</a:t>
            </a:r>
            <a:r>
              <a:rPr lang="fr-FR" sz="2000" dirty="0" smtClean="0"/>
              <a:t>’</a:t>
            </a:r>
            <a:r>
              <a:rPr lang="de-CH" sz="2000" dirty="0" smtClean="0"/>
              <a:t>un cas vécu</a:t>
            </a:r>
          </a:p>
          <a:p>
            <a:endParaRPr lang="de-CH" sz="2000" dirty="0" smtClean="0"/>
          </a:p>
          <a:p>
            <a:pPr marL="269875" lvl="1" indent="0">
              <a:buNone/>
            </a:pPr>
            <a:r>
              <a:rPr lang="de-CH" sz="2000" dirty="0" smtClean="0"/>
              <a:t>Vous souvenez-vous d</a:t>
            </a:r>
            <a:r>
              <a:rPr lang="fr-FR" sz="2000" dirty="0" smtClean="0"/>
              <a:t>’</a:t>
            </a:r>
            <a:r>
              <a:rPr lang="de-CH" sz="2000" dirty="0" smtClean="0"/>
              <a:t>un cas (événement indésirable évitable ou presqu</a:t>
            </a:r>
            <a:r>
              <a:rPr lang="fr-FR" sz="2000" dirty="0" smtClean="0"/>
              <a:t>’</a:t>
            </a:r>
            <a:r>
              <a:rPr lang="de-CH" sz="2000" dirty="0" smtClean="0"/>
              <a:t>accident) survenu dernièrement ? Comment l</a:t>
            </a:r>
            <a:r>
              <a:rPr lang="fr-FR" sz="2000" dirty="0" smtClean="0"/>
              <a:t>’</a:t>
            </a:r>
            <a:r>
              <a:rPr lang="de-CH" sz="2000" dirty="0" smtClean="0"/>
              <a:t>incident s</a:t>
            </a:r>
            <a:r>
              <a:rPr lang="fr-FR" sz="2000" dirty="0" smtClean="0"/>
              <a:t>’</a:t>
            </a:r>
            <a:r>
              <a:rPr lang="de-CH" sz="2000" dirty="0" smtClean="0"/>
              <a:t>est-il produit ? Comment en avez-vous parlé ? </a:t>
            </a:r>
            <a:endParaRPr lang="de-CH" sz="2000" dirty="0">
              <a:solidFill>
                <a:srgbClr val="C00000"/>
              </a:solidFill>
            </a:endParaRPr>
          </a:p>
          <a:p>
            <a:endParaRPr lang="de-CH" sz="2000" dirty="0" smtClean="0">
              <a:solidFill>
                <a:srgbClr val="C00000"/>
              </a:solidFill>
            </a:endParaRPr>
          </a:p>
          <a:p>
            <a:endParaRPr lang="de-CH" sz="2000" dirty="0">
              <a:solidFill>
                <a:srgbClr val="C00000"/>
              </a:solidFill>
            </a:endParaRPr>
          </a:p>
          <a:p>
            <a:endParaRPr lang="de-CH" sz="2000" dirty="0" smtClean="0">
              <a:solidFill>
                <a:srgbClr val="C00000"/>
              </a:solidFill>
            </a:endParaRPr>
          </a:p>
          <a:p>
            <a:endParaRPr lang="de-CH" sz="2000" dirty="0" smtClean="0">
              <a:solidFill>
                <a:srgbClr val="C00000"/>
              </a:solidFill>
            </a:endParaRPr>
          </a:p>
        </p:txBody>
      </p:sp>
      <p:sp>
        <p:nvSpPr>
          <p:cNvPr id="6" name="Textplatzhalter 5"/>
          <p:cNvSpPr>
            <a:spLocks noGrp="1"/>
          </p:cNvSpPr>
          <p:nvPr>
            <p:ph type="body" sz="quarter" idx="12"/>
          </p:nvPr>
        </p:nvSpPr>
        <p:spPr/>
        <p:txBody>
          <a:bodyPr/>
          <a:lstStyle/>
          <a:p>
            <a:endParaRPr lang="de-CH"/>
          </a:p>
        </p:txBody>
      </p:sp>
    </p:spTree>
    <p:extLst>
      <p:ext uri="{BB962C8B-B14F-4D97-AF65-F5344CB8AC3E}">
        <p14:creationId xmlns:p14="http://schemas.microsoft.com/office/powerpoint/2010/main" val="1515451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3" descr="payattention"/>
          <p:cNvPicPr>
            <a:picLocks noGrp="1" noChangeAspect="1" noChangeArrowheads="1"/>
          </p:cNvPicPr>
          <p:nvPr>
            <p:ph type="body" sz="quarter" idx="10"/>
          </p:nvPr>
        </p:nvPicPr>
        <p:blipFill>
          <a:blip r:embed="rId3">
            <a:extLst>
              <a:ext uri="{28A0092B-C50C-407E-A947-70E740481C1C}">
                <a14:useLocalDpi xmlns:a14="http://schemas.microsoft.com/office/drawing/2010/main" val="0"/>
              </a:ext>
            </a:extLst>
          </a:blip>
          <a:stretch>
            <a:fillRect/>
          </a:stretch>
        </p:blipFill>
        <p:spPr>
          <a:xfrm>
            <a:off x="4283968" y="1196752"/>
            <a:ext cx="4621342" cy="4630585"/>
          </a:xfrm>
          <a:noFill/>
        </p:spPr>
      </p:pic>
      <p:sp>
        <p:nvSpPr>
          <p:cNvPr id="3" name="Foliennummernplatzhalter 2"/>
          <p:cNvSpPr>
            <a:spLocks noGrp="1"/>
          </p:cNvSpPr>
          <p:nvPr>
            <p:ph type="sldNum" sz="quarter" idx="4"/>
          </p:nvPr>
        </p:nvSpPr>
        <p:spPr/>
        <p:txBody>
          <a:bodyPr/>
          <a:lstStyle/>
          <a:p>
            <a:fld id="{64EDF22D-61B3-4E88-AC5D-3F1E5C6B5673}" type="slidenum">
              <a:rPr lang="de-DE" smtClean="0"/>
              <a:pPr/>
              <a:t>15</a:t>
            </a:fld>
            <a:endParaRPr lang="de-DE"/>
          </a:p>
        </p:txBody>
      </p:sp>
      <p:sp>
        <p:nvSpPr>
          <p:cNvPr id="35844" name="Rectangle 4"/>
          <p:cNvSpPr>
            <a:spLocks noChangeArrowheads="1"/>
          </p:cNvSpPr>
          <p:nvPr/>
        </p:nvSpPr>
        <p:spPr bwMode="auto">
          <a:xfrm>
            <a:off x="179512" y="836712"/>
            <a:ext cx="7751204" cy="5904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162" tIns="46081" rIns="92162" bIns="46081"/>
          <a:lstStyle/>
          <a:p>
            <a:pPr marL="346075" indent="-346075" defTabSz="920750" eaLnBrk="1" hangingPunct="1">
              <a:spcBef>
                <a:spcPct val="20000"/>
              </a:spcBef>
            </a:pPr>
            <a:endParaRPr lang="de-CH" b="1" dirty="0" smtClean="0">
              <a:solidFill>
                <a:srgbClr val="800000"/>
              </a:solidFill>
              <a:latin typeface="Arial" pitchFamily="34" charset="0"/>
            </a:endParaRPr>
          </a:p>
          <a:p>
            <a:pPr marL="346075" indent="-346075" defTabSz="920750">
              <a:spcBef>
                <a:spcPct val="20000"/>
              </a:spcBef>
            </a:pPr>
            <a:r>
              <a:rPr lang="fr-FR" b="1" dirty="0" smtClean="0">
                <a:solidFill>
                  <a:srgbClr val="C00000"/>
                </a:solidFill>
                <a:latin typeface="Arial" pitchFamily="34" charset="0"/>
              </a:rPr>
              <a:t>Tout le monde commet des erreurs</a:t>
            </a:r>
            <a:r>
              <a:rPr lang="de-CH" b="1" dirty="0" smtClean="0">
                <a:solidFill>
                  <a:srgbClr val="C00000"/>
                </a:solidFill>
                <a:latin typeface="Arial" pitchFamily="34" charset="0"/>
              </a:rPr>
              <a:t>.</a:t>
            </a:r>
            <a:endParaRPr lang="de-CH" b="1" dirty="0">
              <a:solidFill>
                <a:srgbClr val="C00000"/>
              </a:solidFill>
              <a:latin typeface="Arial" pitchFamily="34" charset="0"/>
            </a:endParaRPr>
          </a:p>
          <a:p>
            <a:pPr marL="346075" indent="-346075" defTabSz="920750" eaLnBrk="1" hangingPunct="1">
              <a:spcBef>
                <a:spcPct val="20000"/>
              </a:spcBef>
            </a:pPr>
            <a:endParaRPr lang="de-CH" b="1" dirty="0">
              <a:solidFill>
                <a:srgbClr val="800000"/>
              </a:solidFill>
              <a:latin typeface="Arial" pitchFamily="34" charset="0"/>
            </a:endParaRPr>
          </a:p>
          <a:p>
            <a:pPr marL="346075" indent="-346075" defTabSz="920750" eaLnBrk="1" hangingPunct="1">
              <a:spcBef>
                <a:spcPct val="20000"/>
              </a:spcBef>
            </a:pPr>
            <a:endParaRPr lang="de-CH" dirty="0">
              <a:solidFill>
                <a:srgbClr val="800000"/>
              </a:solidFill>
              <a:latin typeface="Arial" pitchFamily="34" charset="0"/>
            </a:endParaRPr>
          </a:p>
          <a:p>
            <a:pPr marL="346075" indent="-346075" defTabSz="920750" eaLnBrk="1" hangingPunct="1">
              <a:spcBef>
                <a:spcPct val="20000"/>
              </a:spcBef>
            </a:pPr>
            <a:endParaRPr lang="de-CH" dirty="0">
              <a:solidFill>
                <a:srgbClr val="800000"/>
              </a:solidFill>
              <a:latin typeface="Arial" pitchFamily="34" charset="0"/>
            </a:endParaRPr>
          </a:p>
          <a:p>
            <a:pPr marL="346075" indent="-346075" defTabSz="920750" eaLnBrk="1" hangingPunct="1">
              <a:spcBef>
                <a:spcPct val="20000"/>
              </a:spcBef>
            </a:pPr>
            <a:endParaRPr lang="de-CH" dirty="0">
              <a:solidFill>
                <a:srgbClr val="800000"/>
              </a:solidFill>
              <a:latin typeface="Arial" pitchFamily="34" charset="0"/>
            </a:endParaRPr>
          </a:p>
          <a:p>
            <a:pPr marL="346075" indent="-346075" defTabSz="920750" eaLnBrk="1" hangingPunct="1">
              <a:spcBef>
                <a:spcPct val="20000"/>
              </a:spcBef>
            </a:pPr>
            <a:endParaRPr lang="de-CH" dirty="0">
              <a:solidFill>
                <a:srgbClr val="800000"/>
              </a:solidFill>
              <a:latin typeface="Arial" pitchFamily="34" charset="0"/>
            </a:endParaRPr>
          </a:p>
          <a:p>
            <a:pPr marL="346075" indent="-346075" defTabSz="920750" eaLnBrk="1" hangingPunct="1">
              <a:spcBef>
                <a:spcPct val="20000"/>
              </a:spcBef>
            </a:pPr>
            <a:endParaRPr lang="de-CH" dirty="0">
              <a:solidFill>
                <a:srgbClr val="800000"/>
              </a:solidFill>
              <a:latin typeface="Arial" pitchFamily="34" charset="0"/>
            </a:endParaRPr>
          </a:p>
          <a:p>
            <a:pPr marL="346075" indent="-346075" defTabSz="920750" eaLnBrk="1" hangingPunct="1">
              <a:spcBef>
                <a:spcPct val="20000"/>
              </a:spcBef>
            </a:pPr>
            <a:endParaRPr lang="de-CH" dirty="0">
              <a:solidFill>
                <a:srgbClr val="800000"/>
              </a:solidFill>
              <a:latin typeface="Arial" pitchFamily="34" charset="0"/>
            </a:endParaRPr>
          </a:p>
          <a:p>
            <a:pPr marL="346075" indent="-346075" defTabSz="920750" eaLnBrk="1" hangingPunct="1">
              <a:spcBef>
                <a:spcPct val="20000"/>
              </a:spcBef>
            </a:pPr>
            <a:endParaRPr lang="de-CH" dirty="0">
              <a:solidFill>
                <a:srgbClr val="800000"/>
              </a:solidFill>
              <a:latin typeface="Arial" pitchFamily="34" charset="0"/>
            </a:endParaRPr>
          </a:p>
          <a:p>
            <a:pPr marL="346075" indent="-346075" defTabSz="920750" eaLnBrk="1" hangingPunct="1">
              <a:spcBef>
                <a:spcPct val="20000"/>
              </a:spcBef>
            </a:pPr>
            <a:r>
              <a:rPr lang="de-CH" dirty="0">
                <a:solidFill>
                  <a:srgbClr val="800000"/>
                </a:solidFill>
                <a:latin typeface="Arial" pitchFamily="34" charset="0"/>
              </a:rPr>
              <a:t>			</a:t>
            </a:r>
            <a:endParaRPr lang="de-CH" dirty="0" smtClean="0">
              <a:solidFill>
                <a:srgbClr val="800000"/>
              </a:solidFill>
              <a:latin typeface="Arial" pitchFamily="34" charset="0"/>
            </a:endParaRPr>
          </a:p>
          <a:p>
            <a:pPr marL="346075" indent="-346075" defTabSz="920750" eaLnBrk="1" hangingPunct="1">
              <a:spcBef>
                <a:spcPct val="20000"/>
              </a:spcBef>
            </a:pPr>
            <a:endParaRPr lang="de-CH" b="1" dirty="0">
              <a:solidFill>
                <a:srgbClr val="800000"/>
              </a:solidFill>
              <a:latin typeface="Arial" pitchFamily="34" charset="0"/>
            </a:endParaRPr>
          </a:p>
          <a:p>
            <a:pPr marL="346075" indent="-346075" defTabSz="920750" eaLnBrk="1" hangingPunct="1">
              <a:spcBef>
                <a:spcPct val="20000"/>
              </a:spcBef>
            </a:pPr>
            <a:endParaRPr lang="de-CH" b="1" dirty="0" smtClean="0">
              <a:solidFill>
                <a:srgbClr val="800000"/>
              </a:solidFill>
              <a:latin typeface="Arial" pitchFamily="34" charset="0"/>
            </a:endParaRPr>
          </a:p>
          <a:p>
            <a:pPr marL="346075" indent="-346075" defTabSz="920750" eaLnBrk="1" hangingPunct="1">
              <a:spcBef>
                <a:spcPct val="20000"/>
              </a:spcBef>
            </a:pPr>
            <a:endParaRPr lang="de-CH" b="1" dirty="0">
              <a:solidFill>
                <a:srgbClr val="800000"/>
              </a:solidFill>
              <a:latin typeface="Arial" pitchFamily="34" charset="0"/>
            </a:endParaRPr>
          </a:p>
          <a:p>
            <a:pPr marL="346075" indent="-346075" defTabSz="920750" eaLnBrk="1" hangingPunct="1">
              <a:spcBef>
                <a:spcPct val="20000"/>
              </a:spcBef>
            </a:pPr>
            <a:endParaRPr lang="de-CH" b="1" dirty="0" smtClean="0">
              <a:solidFill>
                <a:srgbClr val="000000"/>
              </a:solidFill>
              <a:latin typeface="Arial" pitchFamily="34" charset="0"/>
            </a:endParaRPr>
          </a:p>
          <a:p>
            <a:pPr marL="346075" indent="-346075" defTabSz="920750" eaLnBrk="1" hangingPunct="1">
              <a:spcBef>
                <a:spcPct val="20000"/>
              </a:spcBef>
            </a:pPr>
            <a:endParaRPr lang="de-CH" b="1" dirty="0">
              <a:solidFill>
                <a:srgbClr val="000000"/>
              </a:solidFill>
              <a:latin typeface="Arial" pitchFamily="34" charset="0"/>
            </a:endParaRPr>
          </a:p>
          <a:p>
            <a:pPr marL="346075" indent="-346075" defTabSz="920750" eaLnBrk="1" hangingPunct="1"/>
            <a:r>
              <a:rPr lang="de-CH" b="1" dirty="0" smtClean="0">
                <a:solidFill>
                  <a:srgbClr val="000000"/>
                </a:solidFill>
                <a:latin typeface="Arial" pitchFamily="34" charset="0"/>
              </a:rPr>
              <a:t>Comment </a:t>
            </a:r>
            <a:r>
              <a:rPr lang="de-CH" b="1" dirty="0" err="1" smtClean="0">
                <a:solidFill>
                  <a:srgbClr val="000000"/>
                </a:solidFill>
                <a:latin typeface="Arial" pitchFamily="34" charset="0"/>
              </a:rPr>
              <a:t>gérer cette réalité </a:t>
            </a:r>
            <a:r>
              <a:rPr lang="de-CH" b="1" dirty="0" smtClean="0">
                <a:solidFill>
                  <a:srgbClr val="000000"/>
                </a:solidFill>
                <a:latin typeface="Arial" pitchFamily="34" charset="0"/>
              </a:rPr>
              <a:t>? </a:t>
            </a:r>
            <a:endParaRPr lang="de-DE" b="1" dirty="0">
              <a:solidFill>
                <a:srgbClr val="000000"/>
              </a:solidFill>
              <a:latin typeface="Arial" pitchFamily="34" charset="0"/>
            </a:endParaRPr>
          </a:p>
        </p:txBody>
      </p:sp>
      <p:sp>
        <p:nvSpPr>
          <p:cNvPr id="6" name="Textplatzhalter 3"/>
          <p:cNvSpPr txBox="1">
            <a:spLocks/>
          </p:cNvSpPr>
          <p:nvPr/>
        </p:nvSpPr>
        <p:spPr>
          <a:xfrm>
            <a:off x="0" y="-1"/>
            <a:ext cx="6516216" cy="724205"/>
          </a:xfrm>
          <a:prstGeom prst="rect">
            <a:avLst/>
          </a:prstGeom>
        </p:spPr>
        <p:txBody>
          <a:bodyPr vert="horz" lIns="360000" tIns="72000" rIns="360000" bIns="72000" rtlCol="0" anchor="b" anchorCtr="0">
            <a:noAutofit/>
          </a:bodyPr>
          <a:lstStyle>
            <a:lvl1pPr marL="0" indent="0" algn="l" defTabSz="914400" rtl="0" eaLnBrk="1" latinLnBrk="0" hangingPunct="1">
              <a:spcBef>
                <a:spcPct val="20000"/>
              </a:spcBef>
              <a:buClr>
                <a:srgbClr val="006061"/>
              </a:buClr>
              <a:buSzPct val="110000"/>
              <a:buFont typeface="Wingdings" pitchFamily="2" charset="2"/>
              <a:buNone/>
              <a:defRPr sz="1600" b="0" kern="1200">
                <a:solidFill>
                  <a:schemeClr val="tx1"/>
                </a:solidFill>
                <a:latin typeface="+mn-lt"/>
                <a:ea typeface="+mn-ea"/>
                <a:cs typeface="+mn-cs"/>
              </a:defRPr>
            </a:lvl1pPr>
            <a:lvl2pPr marL="541338" indent="-271463" algn="l" defTabSz="914400" rtl="0" eaLnBrk="1" latinLnBrk="0" hangingPunct="1">
              <a:spcBef>
                <a:spcPct val="20000"/>
              </a:spcBef>
              <a:buClr>
                <a:srgbClr val="006061"/>
              </a:buClr>
              <a:buSzPct val="110000"/>
              <a:buFont typeface="Wingdings" pitchFamily="2" charset="2"/>
              <a:buNone/>
              <a:defRPr sz="1400" kern="1200">
                <a:solidFill>
                  <a:schemeClr val="tx1"/>
                </a:solidFill>
                <a:latin typeface="+mn-lt"/>
                <a:ea typeface="+mn-ea"/>
                <a:cs typeface="+mn-cs"/>
              </a:defRPr>
            </a:lvl2pPr>
            <a:lvl3pPr marL="717550" indent="-176213" algn="l" defTabSz="914400" rtl="0" eaLnBrk="1" latinLnBrk="0" hangingPunct="1">
              <a:spcBef>
                <a:spcPct val="20000"/>
              </a:spcBef>
              <a:buClr>
                <a:srgbClr val="006061"/>
              </a:buClr>
              <a:buFont typeface="Wingdings" pitchFamily="2" charset="2"/>
              <a:buNone/>
              <a:defRPr sz="1400" kern="1200">
                <a:solidFill>
                  <a:schemeClr val="tx1"/>
                </a:solidFill>
                <a:latin typeface="+mn-lt"/>
                <a:ea typeface="+mn-ea"/>
                <a:cs typeface="+mn-cs"/>
              </a:defRPr>
            </a:lvl3pPr>
            <a:lvl4pPr marL="900113" indent="-182563" algn="l" defTabSz="914400" rtl="0" eaLnBrk="1" latinLnBrk="0" hangingPunct="1">
              <a:spcBef>
                <a:spcPct val="20000"/>
              </a:spcBef>
              <a:buFont typeface="Arial" pitchFamily="34" charset="0"/>
              <a:buNone/>
              <a:defRPr sz="1400" kern="1200">
                <a:solidFill>
                  <a:schemeClr val="tx1"/>
                </a:solidFill>
                <a:latin typeface="+mn-lt"/>
                <a:ea typeface="+mn-ea"/>
                <a:cs typeface="+mn-cs"/>
              </a:defRPr>
            </a:lvl4pPr>
            <a:lvl5pPr marL="1074738" indent="-174625" algn="l" defTabSz="914400" rtl="0" eaLnBrk="1" latinLnBrk="0" hangingPunct="1">
              <a:spcBef>
                <a:spcPct val="20000"/>
              </a:spcBef>
              <a:buFont typeface="Arial"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CH" smtClean="0"/>
              <a:t>Arrière-plan </a:t>
            </a:r>
            <a:endParaRPr lang="de-CH" dirty="0"/>
          </a:p>
        </p:txBody>
      </p:sp>
    </p:spTree>
    <p:extLst>
      <p:ext uri="{BB962C8B-B14F-4D97-AF65-F5344CB8AC3E}">
        <p14:creationId xmlns:p14="http://schemas.microsoft.com/office/powerpoint/2010/main" val="27165648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4" name="Rectangle 4"/>
          <p:cNvSpPr>
            <a:spLocks noChangeArrowheads="1"/>
          </p:cNvSpPr>
          <p:nvPr/>
        </p:nvSpPr>
        <p:spPr bwMode="auto">
          <a:xfrm>
            <a:off x="619840" y="980728"/>
            <a:ext cx="7004050" cy="5487987"/>
          </a:xfrm>
          <a:prstGeom prst="rect">
            <a:avLst/>
          </a:prstGeom>
          <a:solidFill>
            <a:srgbClr val="3399FF"/>
          </a:solidFill>
          <a:ln w="9525" algn="ctr">
            <a:solidFill>
              <a:schemeClr val="tx1"/>
            </a:solidFill>
            <a:miter lim="800000"/>
            <a:headEnd/>
            <a:tailEnd/>
          </a:ln>
        </p:spPr>
        <p:txBody>
          <a:bodyPr wrap="none" lIns="81264" tIns="40632" rIns="81264" bIns="40632" anchor="t" anchorCtr="0"/>
          <a:lstStyle/>
          <a:p>
            <a:pPr marL="534988" defTabSz="920750" eaLnBrk="1" hangingPunct="1"/>
            <a:endParaRPr lang="de-CH" sz="2000" b="1" dirty="0" smtClean="0">
              <a:solidFill>
                <a:schemeClr val="bg1"/>
              </a:solidFill>
            </a:endParaRPr>
          </a:p>
          <a:p>
            <a:pPr marL="534988" defTabSz="920750"/>
            <a:r>
              <a:rPr lang="fr-CH" sz="2000" dirty="0" smtClean="0">
                <a:solidFill>
                  <a:srgbClr val="000000"/>
                </a:solidFill>
              </a:rPr>
              <a:t>Approche systémique</a:t>
            </a:r>
            <a:endParaRPr lang="de-DE" sz="2000" dirty="0" smtClean="0">
              <a:solidFill>
                <a:srgbClr val="000000"/>
              </a:solidFill>
            </a:endParaRPr>
          </a:p>
          <a:p>
            <a:pPr marL="534988" defTabSz="920750" eaLnBrk="1" hangingPunct="1"/>
            <a:endParaRPr lang="de-CH" sz="2000" b="1" dirty="0" smtClean="0">
              <a:solidFill>
                <a:srgbClr val="000000"/>
              </a:solidFill>
            </a:endParaRPr>
          </a:p>
          <a:p>
            <a:pPr marL="534988" defTabSz="920750" eaLnBrk="1" hangingPunct="1"/>
            <a:r>
              <a:rPr lang="de-CH" sz="2000" b="1" dirty="0" smtClean="0">
                <a:solidFill>
                  <a:schemeClr val="bg1"/>
                </a:solidFill>
              </a:rPr>
              <a:t>« Nous ne </a:t>
            </a:r>
            <a:r>
              <a:rPr lang="de-CH" sz="2000" b="1" dirty="0" err="1" smtClean="0">
                <a:solidFill>
                  <a:schemeClr val="bg1"/>
                </a:solidFill>
              </a:rPr>
              <a:t>pouvons</a:t>
            </a:r>
            <a:r>
              <a:rPr lang="de-CH" sz="2000" b="1" dirty="0" smtClean="0">
                <a:solidFill>
                  <a:schemeClr val="bg1"/>
                </a:solidFill>
              </a:rPr>
              <a:t> </a:t>
            </a:r>
            <a:r>
              <a:rPr lang="de-CH" sz="2000" b="1" dirty="0" err="1" smtClean="0">
                <a:solidFill>
                  <a:schemeClr val="bg1"/>
                </a:solidFill>
              </a:rPr>
              <a:t>pas</a:t>
            </a:r>
            <a:r>
              <a:rPr lang="de-CH" sz="2000" b="1" dirty="0" smtClean="0">
                <a:solidFill>
                  <a:schemeClr val="bg1"/>
                </a:solidFill>
              </a:rPr>
              <a:t> </a:t>
            </a:r>
            <a:r>
              <a:rPr lang="de-CH" sz="2000" b="1" dirty="0" err="1" smtClean="0">
                <a:solidFill>
                  <a:schemeClr val="bg1"/>
                </a:solidFill>
              </a:rPr>
              <a:t>changer</a:t>
            </a:r>
            <a:r>
              <a:rPr lang="de-CH" sz="2000" b="1" dirty="0" smtClean="0">
                <a:solidFill>
                  <a:schemeClr val="bg1"/>
                </a:solidFill>
              </a:rPr>
              <a:t> la condition</a:t>
            </a:r>
          </a:p>
          <a:p>
            <a:pPr marL="534988" defTabSz="920750"/>
            <a:r>
              <a:rPr lang="de-CH" sz="2000" b="1" dirty="0" err="1" smtClean="0">
                <a:solidFill>
                  <a:schemeClr val="bg1"/>
                </a:solidFill>
              </a:rPr>
              <a:t>humaine</a:t>
            </a:r>
            <a:r>
              <a:rPr lang="de-CH" sz="2000" b="1" dirty="0" smtClean="0">
                <a:solidFill>
                  <a:schemeClr val="bg1"/>
                </a:solidFill>
              </a:rPr>
              <a:t>, mais nous </a:t>
            </a:r>
            <a:r>
              <a:rPr lang="de-CH" sz="2000" b="1" dirty="0" err="1">
                <a:solidFill>
                  <a:schemeClr val="bg1"/>
                </a:solidFill>
              </a:rPr>
              <a:t>pouvons</a:t>
            </a:r>
            <a:r>
              <a:rPr lang="de-CH" sz="2000" b="1" dirty="0">
                <a:solidFill>
                  <a:schemeClr val="bg1"/>
                </a:solidFill>
              </a:rPr>
              <a:t> </a:t>
            </a:r>
            <a:r>
              <a:rPr lang="de-CH" sz="2000" b="1" dirty="0" err="1">
                <a:solidFill>
                  <a:schemeClr val="bg1"/>
                </a:solidFill>
              </a:rPr>
              <a:t>changer</a:t>
            </a:r>
            <a:r>
              <a:rPr lang="de-CH" sz="2000" b="1" dirty="0">
                <a:solidFill>
                  <a:schemeClr val="bg1"/>
                </a:solidFill>
              </a:rPr>
              <a:t> </a:t>
            </a:r>
          </a:p>
          <a:p>
            <a:pPr marL="534988" defTabSz="920750"/>
            <a:r>
              <a:rPr lang="de-CH" sz="2000" b="1" dirty="0" smtClean="0">
                <a:solidFill>
                  <a:schemeClr val="bg1"/>
                </a:solidFill>
              </a:rPr>
              <a:t>les </a:t>
            </a:r>
            <a:r>
              <a:rPr lang="de-CH" sz="2000" b="1" dirty="0" err="1" smtClean="0">
                <a:solidFill>
                  <a:schemeClr val="bg1"/>
                </a:solidFill>
              </a:rPr>
              <a:t>conditions</a:t>
            </a:r>
            <a:r>
              <a:rPr lang="de-CH" sz="2000" b="1" dirty="0" smtClean="0">
                <a:solidFill>
                  <a:schemeClr val="bg1"/>
                </a:solidFill>
              </a:rPr>
              <a:t> </a:t>
            </a:r>
            <a:r>
              <a:rPr lang="de-CH" sz="2000" b="1" dirty="0" err="1">
                <a:solidFill>
                  <a:schemeClr val="bg1"/>
                </a:solidFill>
              </a:rPr>
              <a:t>dans </a:t>
            </a:r>
            <a:r>
              <a:rPr lang="de-CH" sz="2000" b="1" dirty="0">
                <a:solidFill>
                  <a:schemeClr val="bg1"/>
                </a:solidFill>
              </a:rPr>
              <a:t>les</a:t>
            </a:r>
            <a:r>
              <a:rPr lang="de-CH" sz="2000" b="1" dirty="0" err="1">
                <a:solidFill>
                  <a:schemeClr val="bg1"/>
                </a:solidFill>
              </a:rPr>
              <a:t>quelles</a:t>
            </a:r>
            <a:r>
              <a:rPr lang="de-CH" sz="2000" b="1" dirty="0">
                <a:solidFill>
                  <a:schemeClr val="bg1"/>
                </a:solidFill>
              </a:rPr>
              <a:t> les</a:t>
            </a:r>
          </a:p>
          <a:p>
            <a:pPr marL="534988" defTabSz="920750" eaLnBrk="1" hangingPunct="1"/>
            <a:r>
              <a:rPr lang="de-CH" sz="2000" b="1" dirty="0" err="1" smtClean="0">
                <a:solidFill>
                  <a:schemeClr val="bg1"/>
                </a:solidFill>
              </a:rPr>
              <a:t>personnes</a:t>
            </a:r>
            <a:r>
              <a:rPr lang="de-CH" sz="2000" b="1" dirty="0" smtClean="0">
                <a:solidFill>
                  <a:schemeClr val="bg1"/>
                </a:solidFill>
              </a:rPr>
              <a:t> </a:t>
            </a:r>
            <a:r>
              <a:rPr lang="de-CH" sz="2000" b="1" dirty="0" err="1" smtClean="0">
                <a:solidFill>
                  <a:schemeClr val="bg1"/>
                </a:solidFill>
              </a:rPr>
              <a:t>travaillent.</a:t>
            </a:r>
            <a:r>
              <a:rPr lang="de-CH" sz="2000" b="1" dirty="0" smtClean="0">
                <a:solidFill>
                  <a:schemeClr val="bg1"/>
                </a:solidFill>
              </a:rPr>
              <a:t> »</a:t>
            </a:r>
          </a:p>
          <a:p>
            <a:pPr marL="534988" defTabSz="920750"/>
            <a:endParaRPr lang="de-DE" sz="2000" b="1" dirty="0" smtClean="0">
              <a:solidFill>
                <a:schemeClr val="bg1"/>
              </a:solidFill>
            </a:endParaRPr>
          </a:p>
          <a:p>
            <a:pPr marL="534988" defTabSz="920750"/>
            <a:r>
              <a:rPr lang="de-DE" sz="2000" b="1" dirty="0" smtClean="0">
                <a:solidFill>
                  <a:schemeClr val="bg1"/>
                </a:solidFill>
              </a:rPr>
              <a:t>James </a:t>
            </a:r>
            <a:r>
              <a:rPr lang="de-DE" sz="2000" b="1" dirty="0" err="1" smtClean="0">
                <a:solidFill>
                  <a:schemeClr val="bg1"/>
                </a:solidFill>
              </a:rPr>
              <a:t>Reason</a:t>
            </a:r>
            <a:endParaRPr lang="de-DE" sz="2000" b="1" dirty="0">
              <a:solidFill>
                <a:schemeClr val="bg1"/>
              </a:solidFill>
            </a:endParaRPr>
          </a:p>
        </p:txBody>
      </p:sp>
      <p:sp>
        <p:nvSpPr>
          <p:cNvPr id="4" name="Textplatzhalter 3"/>
          <p:cNvSpPr>
            <a:spLocks noGrp="1"/>
          </p:cNvSpPr>
          <p:nvPr>
            <p:ph type="body" sz="quarter" idx="10"/>
          </p:nvPr>
        </p:nvSpPr>
        <p:spPr/>
        <p:txBody>
          <a:bodyPr/>
          <a:lstStyle/>
          <a:p>
            <a:r>
              <a:rPr lang="de-CH" dirty="0" err="1" smtClean="0"/>
              <a:t>Arrière</a:t>
            </a:r>
            <a:r>
              <a:rPr lang="de-CH" dirty="0" smtClean="0"/>
              <a:t>-plan </a:t>
            </a:r>
            <a:endParaRPr lang="de-CH" dirty="0"/>
          </a:p>
        </p:txBody>
      </p:sp>
      <p:sp>
        <p:nvSpPr>
          <p:cNvPr id="3" name="Foliennummernplatzhalter 2"/>
          <p:cNvSpPr>
            <a:spLocks noGrp="1"/>
          </p:cNvSpPr>
          <p:nvPr>
            <p:ph type="sldNum" sz="quarter" idx="4"/>
          </p:nvPr>
        </p:nvSpPr>
        <p:spPr/>
        <p:txBody>
          <a:bodyPr/>
          <a:lstStyle/>
          <a:p>
            <a:fld id="{1D348062-B11F-466C-ACCE-113D7434BEBB}" type="slidenum">
              <a:rPr lang="de-DE" smtClean="0"/>
              <a:pPr/>
              <a:t>16</a:t>
            </a:fld>
            <a:endParaRPr lang="de-DE"/>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3390995"/>
            <a:ext cx="4297432" cy="29017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5117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Domaines influant sur la sécurité</a:t>
            </a:r>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17</a:t>
            </a:fld>
            <a:endParaRPr lang="de-CH"/>
          </a:p>
        </p:txBody>
      </p:sp>
      <p:sp>
        <p:nvSpPr>
          <p:cNvPr id="5" name="Inhaltsplatzhalter 4"/>
          <p:cNvSpPr>
            <a:spLocks noGrp="1"/>
          </p:cNvSpPr>
          <p:nvPr>
            <p:ph sz="quarter" idx="11"/>
          </p:nvPr>
        </p:nvSpPr>
        <p:spPr/>
        <p:txBody>
          <a:bodyPr>
            <a:normAutofit fontScale="92500" lnSpcReduction="20000"/>
          </a:bodyPr>
          <a:lstStyle/>
          <a:p>
            <a:pPr marL="0" indent="0">
              <a:buNone/>
            </a:pPr>
            <a:r>
              <a:rPr lang="de-CH" sz="2000" dirty="0" smtClean="0">
                <a:solidFill>
                  <a:srgbClr val="C00000"/>
                </a:solidFill>
              </a:rPr>
              <a:t>Sept domaines jouent un rôle prépondérant pour la sécurité</a:t>
            </a:r>
            <a:br>
              <a:rPr lang="de-CH" sz="2000" dirty="0" smtClean="0">
                <a:solidFill>
                  <a:srgbClr val="C00000"/>
                </a:solidFill>
              </a:rPr>
            </a:br>
            <a:endParaRPr lang="de-CH" sz="2000" dirty="0">
              <a:solidFill>
                <a:srgbClr val="C00000"/>
              </a:solidFill>
            </a:endParaRPr>
          </a:p>
          <a:p>
            <a:pPr marL="0" indent="0">
              <a:buNone/>
            </a:pPr>
            <a:r>
              <a:rPr lang="de-CH" sz="1800" b="0" dirty="0" smtClean="0"/>
              <a:t>Environnement de travail</a:t>
            </a:r>
          </a:p>
          <a:p>
            <a:pPr marL="0" indent="0">
              <a:buNone/>
            </a:pPr>
            <a:r>
              <a:rPr lang="de-CH" sz="1400" b="0" i="1" dirty="0" smtClean="0">
                <a:solidFill>
                  <a:srgbClr val="006061"/>
                </a:solidFill>
              </a:rPr>
              <a:t>Exemples :</a:t>
            </a:r>
            <a:r>
              <a:rPr lang="de-CH" sz="1400" b="0" dirty="0" smtClean="0">
                <a:solidFill>
                  <a:srgbClr val="006061"/>
                </a:solidFill>
              </a:rPr>
              <a:t> technique, conception matérielle, niveau de bruit, interruptions, disponibilité du matériel</a:t>
            </a:r>
            <a:r>
              <a:rPr lang="de-CH" sz="1400" b="0" dirty="0">
                <a:solidFill>
                  <a:srgbClr val="006061"/>
                </a:solidFill>
              </a:rPr>
              <a:t>, </a:t>
            </a:r>
            <a:r>
              <a:rPr lang="de-CH" sz="1400" b="0" dirty="0" smtClean="0">
                <a:solidFill>
                  <a:srgbClr val="006061"/>
                </a:solidFill>
              </a:rPr>
              <a:t>charge de travail</a:t>
            </a:r>
            <a:br>
              <a:rPr lang="de-CH" sz="1400" b="0" dirty="0" smtClean="0">
                <a:solidFill>
                  <a:srgbClr val="006061"/>
                </a:solidFill>
              </a:rPr>
            </a:br>
            <a:r>
              <a:rPr lang="de-CH" sz="1400" b="0" dirty="0" smtClean="0">
                <a:solidFill>
                  <a:srgbClr val="006061"/>
                </a:solidFill>
              </a:rPr>
              <a:t>.</a:t>
            </a:r>
          </a:p>
          <a:p>
            <a:pPr marL="0" indent="0">
              <a:buNone/>
            </a:pPr>
            <a:r>
              <a:rPr lang="de-CH" sz="1800" b="0" dirty="0" smtClean="0"/>
              <a:t>Organisation des tâches – Processus</a:t>
            </a:r>
          </a:p>
          <a:p>
            <a:pPr marL="0" indent="0">
              <a:buNone/>
            </a:pPr>
            <a:r>
              <a:rPr lang="de-CH" sz="1400" b="0" i="1" dirty="0" smtClean="0">
                <a:solidFill>
                  <a:srgbClr val="006061"/>
                </a:solidFill>
              </a:rPr>
              <a:t>Exemples : </a:t>
            </a:r>
            <a:r>
              <a:rPr lang="de-CH" sz="1400" b="0" dirty="0" smtClean="0">
                <a:solidFill>
                  <a:srgbClr val="006061"/>
                </a:solidFill>
              </a:rPr>
              <a:t>interfaces, répartition des rôles, règles</a:t>
            </a:r>
            <a:r>
              <a:rPr lang="de-CH" sz="1400" dirty="0" smtClean="0">
                <a:solidFill>
                  <a:srgbClr val="006061"/>
                </a:solidFill>
              </a:rPr>
              <a:t/>
            </a:r>
            <a:br>
              <a:rPr lang="de-CH" sz="1400" dirty="0" smtClean="0">
                <a:solidFill>
                  <a:srgbClr val="006061"/>
                </a:solidFill>
              </a:rPr>
            </a:br>
            <a:endParaRPr lang="de-CH" sz="1400" b="0" dirty="0" smtClean="0">
              <a:solidFill>
                <a:srgbClr val="006061"/>
              </a:solidFill>
            </a:endParaRPr>
          </a:p>
          <a:p>
            <a:pPr marL="0" indent="0">
              <a:buNone/>
            </a:pPr>
            <a:r>
              <a:rPr lang="de-CH" sz="1800" b="0" dirty="0" smtClean="0"/>
              <a:t>Equipe</a:t>
            </a:r>
          </a:p>
          <a:p>
            <a:pPr marL="0" indent="-1588">
              <a:buNone/>
            </a:pPr>
            <a:r>
              <a:rPr lang="de-CH" sz="1400" b="0" i="1" dirty="0">
                <a:solidFill>
                  <a:srgbClr val="006061"/>
                </a:solidFill>
              </a:rPr>
              <a:t>Exemples : </a:t>
            </a:r>
            <a:r>
              <a:rPr lang="de-CH" sz="1400" b="0" dirty="0" smtClean="0">
                <a:solidFill>
                  <a:srgbClr val="006061"/>
                </a:solidFill>
              </a:rPr>
              <a:t>culture de la communication, direction, collaboration au sein de l</a:t>
            </a:r>
            <a:r>
              <a:rPr lang="fr-FR" sz="1400" b="0" dirty="0" smtClean="0">
                <a:solidFill>
                  <a:srgbClr val="006061"/>
                </a:solidFill>
              </a:rPr>
              <a:t>’</a:t>
            </a:r>
            <a:r>
              <a:rPr lang="de-CH" sz="1400" b="0" dirty="0" smtClean="0">
                <a:solidFill>
                  <a:srgbClr val="006061"/>
                </a:solidFill>
              </a:rPr>
              <a:t>équipe interprofessionnelle, prise de décisions</a:t>
            </a:r>
            <a:r>
              <a:rPr lang="de-CH" sz="1400" dirty="0" smtClean="0">
                <a:solidFill>
                  <a:srgbClr val="006061"/>
                </a:solidFill>
              </a:rPr>
              <a:t/>
            </a:r>
            <a:br>
              <a:rPr lang="de-CH" sz="1400" dirty="0" smtClean="0">
                <a:solidFill>
                  <a:srgbClr val="006061"/>
                </a:solidFill>
              </a:rPr>
            </a:br>
            <a:endParaRPr lang="de-CH" sz="1400" b="0" dirty="0">
              <a:solidFill>
                <a:srgbClr val="006061"/>
              </a:solidFill>
            </a:endParaRPr>
          </a:p>
          <a:p>
            <a:pPr marL="0" indent="0">
              <a:buNone/>
            </a:pPr>
            <a:r>
              <a:rPr lang="de-CH" sz="1800" b="0" dirty="0" smtClean="0"/>
              <a:t>Individu (membres de l</a:t>
            </a:r>
            <a:r>
              <a:rPr lang="fr-FR" sz="1800" b="0" dirty="0" smtClean="0"/>
              <a:t>’</a:t>
            </a:r>
            <a:r>
              <a:rPr lang="de-CH" sz="1800" b="0" dirty="0" smtClean="0"/>
              <a:t>équipe) </a:t>
            </a:r>
          </a:p>
          <a:p>
            <a:pPr marL="0" indent="0">
              <a:buNone/>
            </a:pPr>
            <a:r>
              <a:rPr lang="de-CH" sz="1400" b="0" i="1" dirty="0">
                <a:solidFill>
                  <a:srgbClr val="006061"/>
                </a:solidFill>
              </a:rPr>
              <a:t>Exemples : </a:t>
            </a:r>
            <a:r>
              <a:rPr lang="de-CH" sz="1400" b="0" dirty="0" smtClean="0">
                <a:solidFill>
                  <a:srgbClr val="006061"/>
                </a:solidFill>
              </a:rPr>
              <a:t>compétences, santé physique et </a:t>
            </a:r>
            <a:r>
              <a:rPr lang="de-CH" sz="1400" b="0" dirty="0">
                <a:solidFill>
                  <a:srgbClr val="006061"/>
                </a:solidFill>
              </a:rPr>
              <a:t>psychique </a:t>
            </a:r>
            <a:r>
              <a:rPr lang="de-CH" sz="1400" dirty="0" smtClean="0">
                <a:solidFill>
                  <a:srgbClr val="006061"/>
                </a:solidFill>
              </a:rPr>
              <a:t/>
            </a:r>
            <a:br>
              <a:rPr lang="de-CH" sz="1400" dirty="0" smtClean="0">
                <a:solidFill>
                  <a:srgbClr val="006061"/>
                </a:solidFill>
              </a:rPr>
            </a:br>
            <a:endParaRPr lang="de-CH" sz="1400" dirty="0">
              <a:solidFill>
                <a:srgbClr val="006061"/>
              </a:solidFill>
            </a:endParaRPr>
          </a:p>
          <a:p>
            <a:pPr marL="0" indent="0">
              <a:buNone/>
            </a:pPr>
            <a:r>
              <a:rPr lang="de-CH" sz="1800" b="0" dirty="0" smtClean="0"/>
              <a:t>Patient </a:t>
            </a:r>
          </a:p>
          <a:p>
            <a:pPr marL="0" indent="0">
              <a:buNone/>
            </a:pPr>
            <a:r>
              <a:rPr lang="de-CH" sz="1400" b="0" i="1" dirty="0">
                <a:solidFill>
                  <a:srgbClr val="006061"/>
                </a:solidFill>
              </a:rPr>
              <a:t>Exemples :</a:t>
            </a:r>
            <a:r>
              <a:rPr lang="de-CH" sz="1400" b="0" dirty="0" smtClean="0">
                <a:solidFill>
                  <a:srgbClr val="006061"/>
                </a:solidFill>
              </a:rPr>
              <a:t> comorbidités, langue et communication</a:t>
            </a:r>
            <a:r>
              <a:rPr lang="de-CH" sz="1400" b="0" dirty="0">
                <a:solidFill>
                  <a:srgbClr val="006061"/>
                </a:solidFill>
              </a:rPr>
              <a:t>, </a:t>
            </a:r>
            <a:r>
              <a:rPr lang="de-CH" sz="1400" b="0" dirty="0" smtClean="0">
                <a:solidFill>
                  <a:srgbClr val="006061"/>
                </a:solidFill>
              </a:rPr>
              <a:t>facteurs sociaux</a:t>
            </a:r>
            <a:r>
              <a:rPr lang="de-CH" sz="1400" dirty="0" smtClean="0">
                <a:solidFill>
                  <a:srgbClr val="006061"/>
                </a:solidFill>
              </a:rPr>
              <a:t/>
            </a:r>
            <a:br>
              <a:rPr lang="de-CH" sz="1400" dirty="0" smtClean="0">
                <a:solidFill>
                  <a:srgbClr val="006061"/>
                </a:solidFill>
              </a:rPr>
            </a:br>
            <a:endParaRPr lang="de-CH" sz="1400" dirty="0">
              <a:solidFill>
                <a:srgbClr val="006061"/>
              </a:solidFill>
            </a:endParaRPr>
          </a:p>
          <a:p>
            <a:pPr marL="0" indent="0">
              <a:buNone/>
            </a:pPr>
            <a:r>
              <a:rPr lang="de-CH" sz="1800" b="0" dirty="0" smtClean="0"/>
              <a:t>Gestion, organisation</a:t>
            </a:r>
          </a:p>
          <a:p>
            <a:pPr marL="0" indent="0">
              <a:buNone/>
            </a:pPr>
            <a:r>
              <a:rPr lang="de-CH" sz="1400" b="0" i="1" dirty="0">
                <a:solidFill>
                  <a:srgbClr val="006061"/>
                </a:solidFill>
              </a:rPr>
              <a:t>Exemples :</a:t>
            </a:r>
            <a:r>
              <a:rPr lang="de-CH" sz="1400" b="0" dirty="0" smtClean="0">
                <a:solidFill>
                  <a:srgbClr val="006061"/>
                </a:solidFill>
              </a:rPr>
              <a:t> structure organisationnelle, culture d</a:t>
            </a:r>
            <a:r>
              <a:rPr lang="fr-FR" sz="1400" b="0" dirty="0" smtClean="0">
                <a:solidFill>
                  <a:srgbClr val="006061"/>
                </a:solidFill>
              </a:rPr>
              <a:t>’</a:t>
            </a:r>
            <a:r>
              <a:rPr lang="de-CH" sz="1400" b="0" dirty="0" smtClean="0">
                <a:solidFill>
                  <a:srgbClr val="006061"/>
                </a:solidFill>
              </a:rPr>
              <a:t>entreprise, attribution des ressources, achat de matériel</a:t>
            </a:r>
            <a:r>
              <a:rPr lang="de-CH" sz="1400" b="0" dirty="0" smtClean="0"/>
              <a:t/>
            </a:r>
            <a:br>
              <a:rPr lang="de-CH" sz="1400" b="0" dirty="0" smtClean="0"/>
            </a:br>
            <a:r>
              <a:rPr lang="de-CH" sz="1400" b="0" dirty="0" smtClean="0"/>
              <a:t> </a:t>
            </a:r>
            <a:endParaRPr lang="de-CH" sz="1400" b="0" dirty="0"/>
          </a:p>
          <a:p>
            <a:pPr marL="0" indent="0">
              <a:buNone/>
            </a:pPr>
            <a:r>
              <a:rPr lang="de-CH" sz="1800" b="0" dirty="0" smtClean="0"/>
              <a:t>Contexte organisationnel (lois, acquisitions, contrats, etc.)</a:t>
            </a:r>
          </a:p>
          <a:p>
            <a:pPr marL="0" indent="-1588">
              <a:buNone/>
            </a:pPr>
            <a:r>
              <a:rPr lang="de-CH" sz="1400" b="0" i="1" dirty="0">
                <a:solidFill>
                  <a:srgbClr val="006061"/>
                </a:solidFill>
              </a:rPr>
              <a:t>Exemples :</a:t>
            </a:r>
            <a:r>
              <a:rPr lang="de-CH" sz="1400" b="0" dirty="0" smtClean="0">
                <a:solidFill>
                  <a:srgbClr val="006061"/>
                </a:solidFill>
              </a:rPr>
              <a:t> étiquetage des médicaments, loi sur les hôpitaux, contrats de prestations et conventions tarifaires, formation professionnelle</a:t>
            </a:r>
          </a:p>
          <a:p>
            <a:endParaRPr lang="de-CH" dirty="0"/>
          </a:p>
        </p:txBody>
      </p:sp>
      <p:sp>
        <p:nvSpPr>
          <p:cNvPr id="6" name="Textplatzhalter 5"/>
          <p:cNvSpPr>
            <a:spLocks noGrp="1"/>
          </p:cNvSpPr>
          <p:nvPr>
            <p:ph type="body" sz="quarter" idx="12"/>
          </p:nvPr>
        </p:nvSpPr>
        <p:spPr/>
        <p:txBody>
          <a:bodyPr/>
          <a:lstStyle/>
          <a:p>
            <a:pPr algn="l"/>
            <a:r>
              <a:rPr lang="de-CH"/>
              <a:t>Modèle adapté de J. Reason, dans le </a:t>
            </a:r>
            <a:r>
              <a:rPr lang="fr-FR"/>
              <a:t>« </a:t>
            </a:r>
            <a:r>
              <a:rPr lang="de-CH"/>
              <a:t>London protocol </a:t>
            </a:r>
            <a:r>
              <a:rPr lang="fr-FR"/>
              <a:t>»</a:t>
            </a:r>
            <a:r>
              <a:rPr lang="de-CH"/>
              <a:t> de Sally Adams et C. Vincent</a:t>
            </a:r>
            <a:endParaRPr lang="de-CH" dirty="0"/>
          </a:p>
        </p:txBody>
      </p:sp>
    </p:spTree>
    <p:extLst>
      <p:ext uri="{BB962C8B-B14F-4D97-AF65-F5344CB8AC3E}">
        <p14:creationId xmlns:p14="http://schemas.microsoft.com/office/powerpoint/2010/main" val="12504680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5"/>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800">
                <a:solidFill>
                  <a:schemeClr val="tx1"/>
                </a:solidFill>
                <a:latin typeface="Arial" pitchFamily="34" charset="0"/>
              </a:defRPr>
            </a:lvl1pPr>
            <a:lvl2pPr marL="660334" indent="-253975" eaLnBrk="0" hangingPunct="0">
              <a:defRPr sz="1800">
                <a:solidFill>
                  <a:schemeClr val="tx1"/>
                </a:solidFill>
                <a:latin typeface="Arial" pitchFamily="34" charset="0"/>
              </a:defRPr>
            </a:lvl2pPr>
            <a:lvl3pPr marL="1015898" indent="-203180" eaLnBrk="0" hangingPunct="0">
              <a:defRPr sz="1800">
                <a:solidFill>
                  <a:schemeClr val="tx1"/>
                </a:solidFill>
                <a:latin typeface="Arial" pitchFamily="34" charset="0"/>
              </a:defRPr>
            </a:lvl3pPr>
            <a:lvl4pPr marL="1422258" indent="-203180" eaLnBrk="0" hangingPunct="0">
              <a:defRPr sz="1800">
                <a:solidFill>
                  <a:schemeClr val="tx1"/>
                </a:solidFill>
                <a:latin typeface="Arial" pitchFamily="34" charset="0"/>
              </a:defRPr>
            </a:lvl4pPr>
            <a:lvl5pPr marL="1828617" indent="-203180" eaLnBrk="0" hangingPunct="0">
              <a:defRPr sz="1800">
                <a:solidFill>
                  <a:schemeClr val="tx1"/>
                </a:solidFill>
                <a:latin typeface="Arial" pitchFamily="34" charset="0"/>
              </a:defRPr>
            </a:lvl5pPr>
            <a:lvl6pPr marL="2234976" indent="-203180" eaLnBrk="0" fontAlgn="base" hangingPunct="0">
              <a:spcBef>
                <a:spcPct val="0"/>
              </a:spcBef>
              <a:spcAft>
                <a:spcPct val="0"/>
              </a:spcAft>
              <a:defRPr sz="1800">
                <a:solidFill>
                  <a:schemeClr val="tx1"/>
                </a:solidFill>
                <a:latin typeface="Arial" pitchFamily="34" charset="0"/>
              </a:defRPr>
            </a:lvl6pPr>
            <a:lvl7pPr marL="2641336" indent="-203180" eaLnBrk="0" fontAlgn="base" hangingPunct="0">
              <a:spcBef>
                <a:spcPct val="0"/>
              </a:spcBef>
              <a:spcAft>
                <a:spcPct val="0"/>
              </a:spcAft>
              <a:defRPr sz="1800">
                <a:solidFill>
                  <a:schemeClr val="tx1"/>
                </a:solidFill>
                <a:latin typeface="Arial" pitchFamily="34" charset="0"/>
              </a:defRPr>
            </a:lvl7pPr>
            <a:lvl8pPr marL="3047695" indent="-203180" eaLnBrk="0" fontAlgn="base" hangingPunct="0">
              <a:spcBef>
                <a:spcPct val="0"/>
              </a:spcBef>
              <a:spcAft>
                <a:spcPct val="0"/>
              </a:spcAft>
              <a:defRPr sz="1800">
                <a:solidFill>
                  <a:schemeClr val="tx1"/>
                </a:solidFill>
                <a:latin typeface="Arial" pitchFamily="34" charset="0"/>
              </a:defRPr>
            </a:lvl8pPr>
            <a:lvl9pPr marL="3454055" indent="-203180" eaLnBrk="0" fontAlgn="base" hangingPunct="0">
              <a:spcBef>
                <a:spcPct val="0"/>
              </a:spcBef>
              <a:spcAft>
                <a:spcPct val="0"/>
              </a:spcAft>
              <a:defRPr sz="1800">
                <a:solidFill>
                  <a:schemeClr val="tx1"/>
                </a:solidFill>
                <a:latin typeface="Arial" pitchFamily="34" charset="0"/>
              </a:defRPr>
            </a:lvl9pPr>
          </a:lstStyle>
          <a:p>
            <a:pPr eaLnBrk="1" hangingPunct="1"/>
            <a:r>
              <a:rPr lang="de-DE" altLang="de-DE" sz="1100"/>
              <a:t>Paula Bezzola, MPH, Stiftung für Patientensicherheit, 12.11.2011</a:t>
            </a:r>
          </a:p>
        </p:txBody>
      </p:sp>
      <p:sp>
        <p:nvSpPr>
          <p:cNvPr id="9219" name="Rectangle 6"/>
          <p:cNvSpPr>
            <a:spLocks noGrp="1" noChangeArrowheads="1"/>
          </p:cNvSpPr>
          <p:nvPr>
            <p:ph type="sldNum" sz="quarter" idx="12"/>
          </p:nvPr>
        </p:nvSpPr>
        <p:spPr>
          <a:xfrm>
            <a:off x="6901390" y="6495076"/>
            <a:ext cx="2133281"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800">
                <a:solidFill>
                  <a:schemeClr val="tx1"/>
                </a:solidFill>
                <a:latin typeface="Arial" pitchFamily="34" charset="0"/>
              </a:defRPr>
            </a:lvl1pPr>
            <a:lvl2pPr marL="660334" indent="-253975" eaLnBrk="0" hangingPunct="0">
              <a:defRPr sz="1800">
                <a:solidFill>
                  <a:schemeClr val="tx1"/>
                </a:solidFill>
                <a:latin typeface="Arial" pitchFamily="34" charset="0"/>
              </a:defRPr>
            </a:lvl2pPr>
            <a:lvl3pPr marL="1015898" indent="-203180" eaLnBrk="0" hangingPunct="0">
              <a:defRPr sz="1800">
                <a:solidFill>
                  <a:schemeClr val="tx1"/>
                </a:solidFill>
                <a:latin typeface="Arial" pitchFamily="34" charset="0"/>
              </a:defRPr>
            </a:lvl3pPr>
            <a:lvl4pPr marL="1422258" indent="-203180" eaLnBrk="0" hangingPunct="0">
              <a:defRPr sz="1800">
                <a:solidFill>
                  <a:schemeClr val="tx1"/>
                </a:solidFill>
                <a:latin typeface="Arial" pitchFamily="34" charset="0"/>
              </a:defRPr>
            </a:lvl4pPr>
            <a:lvl5pPr marL="1828617" indent="-203180" eaLnBrk="0" hangingPunct="0">
              <a:defRPr sz="1800">
                <a:solidFill>
                  <a:schemeClr val="tx1"/>
                </a:solidFill>
                <a:latin typeface="Arial" pitchFamily="34" charset="0"/>
              </a:defRPr>
            </a:lvl5pPr>
            <a:lvl6pPr marL="2234976" indent="-203180" eaLnBrk="0" fontAlgn="base" hangingPunct="0">
              <a:spcBef>
                <a:spcPct val="0"/>
              </a:spcBef>
              <a:spcAft>
                <a:spcPct val="0"/>
              </a:spcAft>
              <a:defRPr sz="1800">
                <a:solidFill>
                  <a:schemeClr val="tx1"/>
                </a:solidFill>
                <a:latin typeface="Arial" pitchFamily="34" charset="0"/>
              </a:defRPr>
            </a:lvl6pPr>
            <a:lvl7pPr marL="2641336" indent="-203180" eaLnBrk="0" fontAlgn="base" hangingPunct="0">
              <a:spcBef>
                <a:spcPct val="0"/>
              </a:spcBef>
              <a:spcAft>
                <a:spcPct val="0"/>
              </a:spcAft>
              <a:defRPr sz="1800">
                <a:solidFill>
                  <a:schemeClr val="tx1"/>
                </a:solidFill>
                <a:latin typeface="Arial" pitchFamily="34" charset="0"/>
              </a:defRPr>
            </a:lvl7pPr>
            <a:lvl8pPr marL="3047695" indent="-203180" eaLnBrk="0" fontAlgn="base" hangingPunct="0">
              <a:spcBef>
                <a:spcPct val="0"/>
              </a:spcBef>
              <a:spcAft>
                <a:spcPct val="0"/>
              </a:spcAft>
              <a:defRPr sz="1800">
                <a:solidFill>
                  <a:schemeClr val="tx1"/>
                </a:solidFill>
                <a:latin typeface="Arial" pitchFamily="34" charset="0"/>
              </a:defRPr>
            </a:lvl8pPr>
            <a:lvl9pPr marL="3454055" indent="-203180" eaLnBrk="0" fontAlgn="base" hangingPunct="0">
              <a:spcBef>
                <a:spcPct val="0"/>
              </a:spcBef>
              <a:spcAft>
                <a:spcPct val="0"/>
              </a:spcAft>
              <a:defRPr sz="1800">
                <a:solidFill>
                  <a:schemeClr val="tx1"/>
                </a:solidFill>
                <a:latin typeface="Arial" pitchFamily="34" charset="0"/>
              </a:defRPr>
            </a:lvl9pPr>
          </a:lstStyle>
          <a:p>
            <a:pPr eaLnBrk="1" hangingPunct="1"/>
            <a:fld id="{89DA48BD-83B1-47EF-AB11-5961EAA08434}" type="slidenum">
              <a:rPr lang="de-DE" altLang="de-DE" sz="1400"/>
              <a:pPr eaLnBrk="1" hangingPunct="1"/>
              <a:t>18</a:t>
            </a:fld>
            <a:endParaRPr lang="de-DE" altLang="de-DE" sz="1400"/>
          </a:p>
        </p:txBody>
      </p:sp>
      <p:pic>
        <p:nvPicPr>
          <p:cNvPr id="922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489320" cy="5428574"/>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922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7586" y="0"/>
            <a:ext cx="4616415" cy="5241229"/>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92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46768" y="1672827"/>
            <a:ext cx="5008632" cy="4934397"/>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14" name="Oval 13"/>
          <p:cNvSpPr>
            <a:spLocks noChangeArrowheads="1"/>
          </p:cNvSpPr>
          <p:nvPr/>
        </p:nvSpPr>
        <p:spPr bwMode="auto">
          <a:xfrm>
            <a:off x="763937" y="382066"/>
            <a:ext cx="2742789" cy="410093"/>
          </a:xfrm>
          <a:prstGeom prst="ellipse">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1431" tIns="45715" rIns="91431" bIns="45715" anchor="ctr"/>
          <a:lstStyle>
            <a:lvl1pPr defTabSz="1028700" eaLnBrk="0" hangingPunct="0">
              <a:defRPr sz="2000">
                <a:solidFill>
                  <a:schemeClr val="tx1"/>
                </a:solidFill>
                <a:latin typeface="Arial" pitchFamily="34" charset="0"/>
              </a:defRPr>
            </a:lvl1pPr>
            <a:lvl2pPr marL="742950" indent="-285750" defTabSz="1028700" eaLnBrk="0" hangingPunct="0">
              <a:defRPr sz="2000">
                <a:solidFill>
                  <a:schemeClr val="tx1"/>
                </a:solidFill>
                <a:latin typeface="Arial" pitchFamily="34" charset="0"/>
              </a:defRPr>
            </a:lvl2pPr>
            <a:lvl3pPr marL="1143000" indent="-228600" defTabSz="1028700" eaLnBrk="0" hangingPunct="0">
              <a:defRPr sz="2000">
                <a:solidFill>
                  <a:schemeClr val="tx1"/>
                </a:solidFill>
                <a:latin typeface="Arial" pitchFamily="34" charset="0"/>
              </a:defRPr>
            </a:lvl3pPr>
            <a:lvl4pPr marL="1600200" indent="-228600" defTabSz="1028700" eaLnBrk="0" hangingPunct="0">
              <a:defRPr sz="2000">
                <a:solidFill>
                  <a:schemeClr val="tx1"/>
                </a:solidFill>
                <a:latin typeface="Arial" pitchFamily="34" charset="0"/>
              </a:defRPr>
            </a:lvl4pPr>
            <a:lvl5pPr marL="2057400" indent="-228600" defTabSz="1028700" eaLnBrk="0" hangingPunct="0">
              <a:defRPr sz="2000">
                <a:solidFill>
                  <a:schemeClr val="tx1"/>
                </a:solidFill>
                <a:latin typeface="Arial" pitchFamily="34" charset="0"/>
              </a:defRPr>
            </a:lvl5pPr>
            <a:lvl6pPr marL="2514600" indent="-228600" defTabSz="1028700" eaLnBrk="0" fontAlgn="base" hangingPunct="0">
              <a:spcBef>
                <a:spcPct val="0"/>
              </a:spcBef>
              <a:spcAft>
                <a:spcPct val="0"/>
              </a:spcAft>
              <a:defRPr sz="2000">
                <a:solidFill>
                  <a:schemeClr val="tx1"/>
                </a:solidFill>
                <a:latin typeface="Arial" pitchFamily="34" charset="0"/>
              </a:defRPr>
            </a:lvl6pPr>
            <a:lvl7pPr marL="2971800" indent="-228600" defTabSz="1028700" eaLnBrk="0" fontAlgn="base" hangingPunct="0">
              <a:spcBef>
                <a:spcPct val="0"/>
              </a:spcBef>
              <a:spcAft>
                <a:spcPct val="0"/>
              </a:spcAft>
              <a:defRPr sz="2000">
                <a:solidFill>
                  <a:schemeClr val="tx1"/>
                </a:solidFill>
                <a:latin typeface="Arial" pitchFamily="34" charset="0"/>
              </a:defRPr>
            </a:lvl7pPr>
            <a:lvl8pPr marL="3429000" indent="-228600" defTabSz="1028700" eaLnBrk="0" fontAlgn="base" hangingPunct="0">
              <a:spcBef>
                <a:spcPct val="0"/>
              </a:spcBef>
              <a:spcAft>
                <a:spcPct val="0"/>
              </a:spcAft>
              <a:defRPr sz="2000">
                <a:solidFill>
                  <a:schemeClr val="tx1"/>
                </a:solidFill>
                <a:latin typeface="Arial" pitchFamily="34" charset="0"/>
              </a:defRPr>
            </a:lvl8pPr>
            <a:lvl9pPr marL="3886200" indent="-228600" defTabSz="1028700" eaLnBrk="0" fontAlgn="base" hangingPunct="0">
              <a:spcBef>
                <a:spcPct val="0"/>
              </a:spcBef>
              <a:spcAft>
                <a:spcPct val="0"/>
              </a:spcAft>
              <a:defRPr sz="2000">
                <a:solidFill>
                  <a:schemeClr val="tx1"/>
                </a:solidFill>
                <a:latin typeface="Arial" pitchFamily="34" charset="0"/>
              </a:defRPr>
            </a:lvl9pPr>
          </a:lstStyle>
          <a:p>
            <a:pPr algn="ctr" eaLnBrk="1" hangingPunct="1"/>
            <a:endParaRPr lang="de-DE" altLang="de-DE">
              <a:solidFill>
                <a:srgbClr val="FFFFFF"/>
              </a:solidFill>
              <a:latin typeface="Times New Roman" pitchFamily="18" charset="0"/>
              <a:cs typeface="Arial" pitchFamily="34" charset="0"/>
            </a:endParaRPr>
          </a:p>
        </p:txBody>
      </p:sp>
      <p:sp>
        <p:nvSpPr>
          <p:cNvPr id="15" name="Oval 14"/>
          <p:cNvSpPr>
            <a:spLocks noChangeArrowheads="1"/>
          </p:cNvSpPr>
          <p:nvPr/>
        </p:nvSpPr>
        <p:spPr bwMode="auto">
          <a:xfrm>
            <a:off x="2186579" y="2842626"/>
            <a:ext cx="1515573" cy="505978"/>
          </a:xfrm>
          <a:prstGeom prst="ellipse">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1431" tIns="45715" rIns="91431" bIns="45715" anchor="ctr"/>
          <a:lstStyle>
            <a:lvl1pPr defTabSz="1028700" eaLnBrk="0" hangingPunct="0">
              <a:defRPr sz="2000">
                <a:solidFill>
                  <a:schemeClr val="tx1"/>
                </a:solidFill>
                <a:latin typeface="Arial" pitchFamily="34" charset="0"/>
              </a:defRPr>
            </a:lvl1pPr>
            <a:lvl2pPr marL="742950" indent="-285750" defTabSz="1028700" eaLnBrk="0" hangingPunct="0">
              <a:defRPr sz="2000">
                <a:solidFill>
                  <a:schemeClr val="tx1"/>
                </a:solidFill>
                <a:latin typeface="Arial" pitchFamily="34" charset="0"/>
              </a:defRPr>
            </a:lvl2pPr>
            <a:lvl3pPr marL="1143000" indent="-228600" defTabSz="1028700" eaLnBrk="0" hangingPunct="0">
              <a:defRPr sz="2000">
                <a:solidFill>
                  <a:schemeClr val="tx1"/>
                </a:solidFill>
                <a:latin typeface="Arial" pitchFamily="34" charset="0"/>
              </a:defRPr>
            </a:lvl3pPr>
            <a:lvl4pPr marL="1600200" indent="-228600" defTabSz="1028700" eaLnBrk="0" hangingPunct="0">
              <a:defRPr sz="2000">
                <a:solidFill>
                  <a:schemeClr val="tx1"/>
                </a:solidFill>
                <a:latin typeface="Arial" pitchFamily="34" charset="0"/>
              </a:defRPr>
            </a:lvl4pPr>
            <a:lvl5pPr marL="2057400" indent="-228600" defTabSz="1028700" eaLnBrk="0" hangingPunct="0">
              <a:defRPr sz="2000">
                <a:solidFill>
                  <a:schemeClr val="tx1"/>
                </a:solidFill>
                <a:latin typeface="Arial" pitchFamily="34" charset="0"/>
              </a:defRPr>
            </a:lvl5pPr>
            <a:lvl6pPr marL="2514600" indent="-228600" defTabSz="1028700" eaLnBrk="0" fontAlgn="base" hangingPunct="0">
              <a:spcBef>
                <a:spcPct val="0"/>
              </a:spcBef>
              <a:spcAft>
                <a:spcPct val="0"/>
              </a:spcAft>
              <a:defRPr sz="2000">
                <a:solidFill>
                  <a:schemeClr val="tx1"/>
                </a:solidFill>
                <a:latin typeface="Arial" pitchFamily="34" charset="0"/>
              </a:defRPr>
            </a:lvl6pPr>
            <a:lvl7pPr marL="2971800" indent="-228600" defTabSz="1028700" eaLnBrk="0" fontAlgn="base" hangingPunct="0">
              <a:spcBef>
                <a:spcPct val="0"/>
              </a:spcBef>
              <a:spcAft>
                <a:spcPct val="0"/>
              </a:spcAft>
              <a:defRPr sz="2000">
                <a:solidFill>
                  <a:schemeClr val="tx1"/>
                </a:solidFill>
                <a:latin typeface="Arial" pitchFamily="34" charset="0"/>
              </a:defRPr>
            </a:lvl7pPr>
            <a:lvl8pPr marL="3429000" indent="-228600" defTabSz="1028700" eaLnBrk="0" fontAlgn="base" hangingPunct="0">
              <a:spcBef>
                <a:spcPct val="0"/>
              </a:spcBef>
              <a:spcAft>
                <a:spcPct val="0"/>
              </a:spcAft>
              <a:defRPr sz="2000">
                <a:solidFill>
                  <a:schemeClr val="tx1"/>
                </a:solidFill>
                <a:latin typeface="Arial" pitchFamily="34" charset="0"/>
              </a:defRPr>
            </a:lvl8pPr>
            <a:lvl9pPr marL="3886200" indent="-228600" defTabSz="1028700" eaLnBrk="0" fontAlgn="base" hangingPunct="0">
              <a:spcBef>
                <a:spcPct val="0"/>
              </a:spcBef>
              <a:spcAft>
                <a:spcPct val="0"/>
              </a:spcAft>
              <a:defRPr sz="2000">
                <a:solidFill>
                  <a:schemeClr val="tx1"/>
                </a:solidFill>
                <a:latin typeface="Arial" pitchFamily="34" charset="0"/>
              </a:defRPr>
            </a:lvl9pPr>
          </a:lstStyle>
          <a:p>
            <a:pPr algn="ctr" eaLnBrk="1" hangingPunct="1"/>
            <a:endParaRPr lang="de-DE" altLang="de-DE">
              <a:solidFill>
                <a:srgbClr val="FFFFFF"/>
              </a:solidFill>
              <a:latin typeface="Times New Roman" pitchFamily="18" charset="0"/>
              <a:cs typeface="Arial" pitchFamily="34" charset="0"/>
            </a:endParaRPr>
          </a:p>
        </p:txBody>
      </p:sp>
      <p:sp>
        <p:nvSpPr>
          <p:cNvPr id="16" name="Oval 15"/>
          <p:cNvSpPr>
            <a:spLocks noChangeArrowheads="1"/>
          </p:cNvSpPr>
          <p:nvPr/>
        </p:nvSpPr>
        <p:spPr bwMode="auto">
          <a:xfrm>
            <a:off x="6372512" y="908696"/>
            <a:ext cx="1542904" cy="554659"/>
          </a:xfrm>
          <a:prstGeom prst="ellipse">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1431" tIns="45715" rIns="91431" bIns="45715" anchor="ctr"/>
          <a:lstStyle>
            <a:lvl1pPr defTabSz="1028700" eaLnBrk="0" hangingPunct="0">
              <a:defRPr sz="2000">
                <a:solidFill>
                  <a:schemeClr val="tx1"/>
                </a:solidFill>
                <a:latin typeface="Arial" pitchFamily="34" charset="0"/>
              </a:defRPr>
            </a:lvl1pPr>
            <a:lvl2pPr marL="742950" indent="-285750" defTabSz="1028700" eaLnBrk="0" hangingPunct="0">
              <a:defRPr sz="2000">
                <a:solidFill>
                  <a:schemeClr val="tx1"/>
                </a:solidFill>
                <a:latin typeface="Arial" pitchFamily="34" charset="0"/>
              </a:defRPr>
            </a:lvl2pPr>
            <a:lvl3pPr marL="1143000" indent="-228600" defTabSz="1028700" eaLnBrk="0" hangingPunct="0">
              <a:defRPr sz="2000">
                <a:solidFill>
                  <a:schemeClr val="tx1"/>
                </a:solidFill>
                <a:latin typeface="Arial" pitchFamily="34" charset="0"/>
              </a:defRPr>
            </a:lvl3pPr>
            <a:lvl4pPr marL="1600200" indent="-228600" defTabSz="1028700" eaLnBrk="0" hangingPunct="0">
              <a:defRPr sz="2000">
                <a:solidFill>
                  <a:schemeClr val="tx1"/>
                </a:solidFill>
                <a:latin typeface="Arial" pitchFamily="34" charset="0"/>
              </a:defRPr>
            </a:lvl4pPr>
            <a:lvl5pPr marL="2057400" indent="-228600" defTabSz="1028700" eaLnBrk="0" hangingPunct="0">
              <a:defRPr sz="2000">
                <a:solidFill>
                  <a:schemeClr val="tx1"/>
                </a:solidFill>
                <a:latin typeface="Arial" pitchFamily="34" charset="0"/>
              </a:defRPr>
            </a:lvl5pPr>
            <a:lvl6pPr marL="2514600" indent="-228600" defTabSz="1028700" eaLnBrk="0" fontAlgn="base" hangingPunct="0">
              <a:spcBef>
                <a:spcPct val="0"/>
              </a:spcBef>
              <a:spcAft>
                <a:spcPct val="0"/>
              </a:spcAft>
              <a:defRPr sz="2000">
                <a:solidFill>
                  <a:schemeClr val="tx1"/>
                </a:solidFill>
                <a:latin typeface="Arial" pitchFamily="34" charset="0"/>
              </a:defRPr>
            </a:lvl6pPr>
            <a:lvl7pPr marL="2971800" indent="-228600" defTabSz="1028700" eaLnBrk="0" fontAlgn="base" hangingPunct="0">
              <a:spcBef>
                <a:spcPct val="0"/>
              </a:spcBef>
              <a:spcAft>
                <a:spcPct val="0"/>
              </a:spcAft>
              <a:defRPr sz="2000">
                <a:solidFill>
                  <a:schemeClr val="tx1"/>
                </a:solidFill>
                <a:latin typeface="Arial" pitchFamily="34" charset="0"/>
              </a:defRPr>
            </a:lvl7pPr>
            <a:lvl8pPr marL="3429000" indent="-228600" defTabSz="1028700" eaLnBrk="0" fontAlgn="base" hangingPunct="0">
              <a:spcBef>
                <a:spcPct val="0"/>
              </a:spcBef>
              <a:spcAft>
                <a:spcPct val="0"/>
              </a:spcAft>
              <a:defRPr sz="2000">
                <a:solidFill>
                  <a:schemeClr val="tx1"/>
                </a:solidFill>
                <a:latin typeface="Arial" pitchFamily="34" charset="0"/>
              </a:defRPr>
            </a:lvl8pPr>
            <a:lvl9pPr marL="3886200" indent="-228600" defTabSz="1028700" eaLnBrk="0" fontAlgn="base" hangingPunct="0">
              <a:spcBef>
                <a:spcPct val="0"/>
              </a:spcBef>
              <a:spcAft>
                <a:spcPct val="0"/>
              </a:spcAft>
              <a:defRPr sz="2000">
                <a:solidFill>
                  <a:schemeClr val="tx1"/>
                </a:solidFill>
                <a:latin typeface="Arial" pitchFamily="34" charset="0"/>
              </a:defRPr>
            </a:lvl9pPr>
          </a:lstStyle>
          <a:p>
            <a:pPr algn="ctr" eaLnBrk="1" hangingPunct="1"/>
            <a:endParaRPr lang="de-DE" altLang="de-DE">
              <a:solidFill>
                <a:srgbClr val="FFFFFF"/>
              </a:solidFill>
              <a:latin typeface="Times New Roman" pitchFamily="18" charset="0"/>
              <a:cs typeface="Arial" pitchFamily="34" charset="0"/>
            </a:endParaRPr>
          </a:p>
        </p:txBody>
      </p:sp>
      <p:pic>
        <p:nvPicPr>
          <p:cNvPr id="9226"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 y="4059629"/>
            <a:ext cx="5650940" cy="2482688"/>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9227"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2283" y="5273683"/>
            <a:ext cx="5381717" cy="1584317"/>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11" name="Oval 10"/>
          <p:cNvSpPr>
            <a:spLocks noChangeArrowheads="1"/>
          </p:cNvSpPr>
          <p:nvPr/>
        </p:nvSpPr>
        <p:spPr bwMode="auto">
          <a:xfrm>
            <a:off x="0" y="4689521"/>
            <a:ext cx="4362225" cy="649069"/>
          </a:xfrm>
          <a:prstGeom prst="ellipse">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1431" tIns="45715" rIns="91431" bIns="45715" anchor="ctr"/>
          <a:lstStyle>
            <a:lvl1pPr defTabSz="1028700" eaLnBrk="0" hangingPunct="0">
              <a:defRPr sz="2000">
                <a:solidFill>
                  <a:schemeClr val="tx1"/>
                </a:solidFill>
                <a:latin typeface="Arial" pitchFamily="34" charset="0"/>
              </a:defRPr>
            </a:lvl1pPr>
            <a:lvl2pPr marL="742950" indent="-285750" defTabSz="1028700" eaLnBrk="0" hangingPunct="0">
              <a:defRPr sz="2000">
                <a:solidFill>
                  <a:schemeClr val="tx1"/>
                </a:solidFill>
                <a:latin typeface="Arial" pitchFamily="34" charset="0"/>
              </a:defRPr>
            </a:lvl2pPr>
            <a:lvl3pPr marL="1143000" indent="-228600" defTabSz="1028700" eaLnBrk="0" hangingPunct="0">
              <a:defRPr sz="2000">
                <a:solidFill>
                  <a:schemeClr val="tx1"/>
                </a:solidFill>
                <a:latin typeface="Arial" pitchFamily="34" charset="0"/>
              </a:defRPr>
            </a:lvl3pPr>
            <a:lvl4pPr marL="1600200" indent="-228600" defTabSz="1028700" eaLnBrk="0" hangingPunct="0">
              <a:defRPr sz="2000">
                <a:solidFill>
                  <a:schemeClr val="tx1"/>
                </a:solidFill>
                <a:latin typeface="Arial" pitchFamily="34" charset="0"/>
              </a:defRPr>
            </a:lvl4pPr>
            <a:lvl5pPr marL="2057400" indent="-228600" defTabSz="1028700" eaLnBrk="0" hangingPunct="0">
              <a:defRPr sz="2000">
                <a:solidFill>
                  <a:schemeClr val="tx1"/>
                </a:solidFill>
                <a:latin typeface="Arial" pitchFamily="34" charset="0"/>
              </a:defRPr>
            </a:lvl5pPr>
            <a:lvl6pPr marL="2514600" indent="-228600" defTabSz="1028700" eaLnBrk="0" fontAlgn="base" hangingPunct="0">
              <a:spcBef>
                <a:spcPct val="0"/>
              </a:spcBef>
              <a:spcAft>
                <a:spcPct val="0"/>
              </a:spcAft>
              <a:defRPr sz="2000">
                <a:solidFill>
                  <a:schemeClr val="tx1"/>
                </a:solidFill>
                <a:latin typeface="Arial" pitchFamily="34" charset="0"/>
              </a:defRPr>
            </a:lvl6pPr>
            <a:lvl7pPr marL="2971800" indent="-228600" defTabSz="1028700" eaLnBrk="0" fontAlgn="base" hangingPunct="0">
              <a:spcBef>
                <a:spcPct val="0"/>
              </a:spcBef>
              <a:spcAft>
                <a:spcPct val="0"/>
              </a:spcAft>
              <a:defRPr sz="2000">
                <a:solidFill>
                  <a:schemeClr val="tx1"/>
                </a:solidFill>
                <a:latin typeface="Arial" pitchFamily="34" charset="0"/>
              </a:defRPr>
            </a:lvl7pPr>
            <a:lvl8pPr marL="3429000" indent="-228600" defTabSz="1028700" eaLnBrk="0" fontAlgn="base" hangingPunct="0">
              <a:spcBef>
                <a:spcPct val="0"/>
              </a:spcBef>
              <a:spcAft>
                <a:spcPct val="0"/>
              </a:spcAft>
              <a:defRPr sz="2000">
                <a:solidFill>
                  <a:schemeClr val="tx1"/>
                </a:solidFill>
                <a:latin typeface="Arial" pitchFamily="34" charset="0"/>
              </a:defRPr>
            </a:lvl8pPr>
            <a:lvl9pPr marL="3886200" indent="-228600" defTabSz="1028700" eaLnBrk="0" fontAlgn="base" hangingPunct="0">
              <a:spcBef>
                <a:spcPct val="0"/>
              </a:spcBef>
              <a:spcAft>
                <a:spcPct val="0"/>
              </a:spcAft>
              <a:defRPr sz="2000">
                <a:solidFill>
                  <a:schemeClr val="tx1"/>
                </a:solidFill>
                <a:latin typeface="Arial" pitchFamily="34" charset="0"/>
              </a:defRPr>
            </a:lvl9pPr>
          </a:lstStyle>
          <a:p>
            <a:pPr algn="ctr" eaLnBrk="1" hangingPunct="1"/>
            <a:endParaRPr lang="de-DE" altLang="de-DE">
              <a:solidFill>
                <a:srgbClr val="FFFFFF"/>
              </a:solidFill>
              <a:latin typeface="Times New Roman" pitchFamily="18" charset="0"/>
              <a:cs typeface="Arial" pitchFamily="34" charset="0"/>
            </a:endParaRPr>
          </a:p>
        </p:txBody>
      </p:sp>
      <p:sp>
        <p:nvSpPr>
          <p:cNvPr id="12" name="Oval 11"/>
          <p:cNvSpPr>
            <a:spLocks noChangeArrowheads="1"/>
          </p:cNvSpPr>
          <p:nvPr/>
        </p:nvSpPr>
        <p:spPr bwMode="auto">
          <a:xfrm>
            <a:off x="3517659" y="5570188"/>
            <a:ext cx="1735597" cy="649069"/>
          </a:xfrm>
          <a:prstGeom prst="ellipse">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1431" tIns="45715" rIns="91431" bIns="45715" anchor="ctr"/>
          <a:lstStyle>
            <a:lvl1pPr defTabSz="1028700" eaLnBrk="0" hangingPunct="0">
              <a:defRPr sz="2000">
                <a:solidFill>
                  <a:schemeClr val="tx1"/>
                </a:solidFill>
                <a:latin typeface="Arial" pitchFamily="34" charset="0"/>
              </a:defRPr>
            </a:lvl1pPr>
            <a:lvl2pPr marL="742950" indent="-285750" defTabSz="1028700" eaLnBrk="0" hangingPunct="0">
              <a:defRPr sz="2000">
                <a:solidFill>
                  <a:schemeClr val="tx1"/>
                </a:solidFill>
                <a:latin typeface="Arial" pitchFamily="34" charset="0"/>
              </a:defRPr>
            </a:lvl2pPr>
            <a:lvl3pPr marL="1143000" indent="-228600" defTabSz="1028700" eaLnBrk="0" hangingPunct="0">
              <a:defRPr sz="2000">
                <a:solidFill>
                  <a:schemeClr val="tx1"/>
                </a:solidFill>
                <a:latin typeface="Arial" pitchFamily="34" charset="0"/>
              </a:defRPr>
            </a:lvl3pPr>
            <a:lvl4pPr marL="1600200" indent="-228600" defTabSz="1028700" eaLnBrk="0" hangingPunct="0">
              <a:defRPr sz="2000">
                <a:solidFill>
                  <a:schemeClr val="tx1"/>
                </a:solidFill>
                <a:latin typeface="Arial" pitchFamily="34" charset="0"/>
              </a:defRPr>
            </a:lvl4pPr>
            <a:lvl5pPr marL="2057400" indent="-228600" defTabSz="1028700" eaLnBrk="0" hangingPunct="0">
              <a:defRPr sz="2000">
                <a:solidFill>
                  <a:schemeClr val="tx1"/>
                </a:solidFill>
                <a:latin typeface="Arial" pitchFamily="34" charset="0"/>
              </a:defRPr>
            </a:lvl5pPr>
            <a:lvl6pPr marL="2514600" indent="-228600" defTabSz="1028700" eaLnBrk="0" fontAlgn="base" hangingPunct="0">
              <a:spcBef>
                <a:spcPct val="0"/>
              </a:spcBef>
              <a:spcAft>
                <a:spcPct val="0"/>
              </a:spcAft>
              <a:defRPr sz="2000">
                <a:solidFill>
                  <a:schemeClr val="tx1"/>
                </a:solidFill>
                <a:latin typeface="Arial" pitchFamily="34" charset="0"/>
              </a:defRPr>
            </a:lvl6pPr>
            <a:lvl7pPr marL="2971800" indent="-228600" defTabSz="1028700" eaLnBrk="0" fontAlgn="base" hangingPunct="0">
              <a:spcBef>
                <a:spcPct val="0"/>
              </a:spcBef>
              <a:spcAft>
                <a:spcPct val="0"/>
              </a:spcAft>
              <a:defRPr sz="2000">
                <a:solidFill>
                  <a:schemeClr val="tx1"/>
                </a:solidFill>
                <a:latin typeface="Arial" pitchFamily="34" charset="0"/>
              </a:defRPr>
            </a:lvl7pPr>
            <a:lvl8pPr marL="3429000" indent="-228600" defTabSz="1028700" eaLnBrk="0" fontAlgn="base" hangingPunct="0">
              <a:spcBef>
                <a:spcPct val="0"/>
              </a:spcBef>
              <a:spcAft>
                <a:spcPct val="0"/>
              </a:spcAft>
              <a:defRPr sz="2000">
                <a:solidFill>
                  <a:schemeClr val="tx1"/>
                </a:solidFill>
                <a:latin typeface="Arial" pitchFamily="34" charset="0"/>
              </a:defRPr>
            </a:lvl8pPr>
            <a:lvl9pPr marL="3886200" indent="-228600" defTabSz="1028700" eaLnBrk="0" fontAlgn="base" hangingPunct="0">
              <a:spcBef>
                <a:spcPct val="0"/>
              </a:spcBef>
              <a:spcAft>
                <a:spcPct val="0"/>
              </a:spcAft>
              <a:defRPr sz="2000">
                <a:solidFill>
                  <a:schemeClr val="tx1"/>
                </a:solidFill>
                <a:latin typeface="Arial" pitchFamily="34" charset="0"/>
              </a:defRPr>
            </a:lvl9pPr>
          </a:lstStyle>
          <a:p>
            <a:pPr algn="ctr" eaLnBrk="1" hangingPunct="1"/>
            <a:endParaRPr lang="de-DE" altLang="de-DE">
              <a:solidFill>
                <a:srgbClr val="FFFFFF"/>
              </a:solidFill>
              <a:latin typeface="Times New Roman" pitchFamily="18" charset="0"/>
              <a:cs typeface="Arial" pitchFamily="34" charset="0"/>
            </a:endParaRPr>
          </a:p>
        </p:txBody>
      </p:sp>
      <p:sp>
        <p:nvSpPr>
          <p:cNvPr id="9230" name="Text Box 12"/>
          <p:cNvSpPr txBox="1">
            <a:spLocks noChangeArrowheads="1"/>
          </p:cNvSpPr>
          <p:nvPr/>
        </p:nvSpPr>
        <p:spPr bwMode="auto">
          <a:xfrm>
            <a:off x="6228184" y="6527565"/>
            <a:ext cx="3021009" cy="298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791" tIns="63994" rIns="92791" bIns="63994">
            <a:spAutoFit/>
          </a:bodyPr>
          <a:lstStyle>
            <a:lvl1pPr defTabSz="1036638" eaLnBrk="0" hangingPunct="0">
              <a:defRPr sz="2000">
                <a:solidFill>
                  <a:schemeClr val="tx1"/>
                </a:solidFill>
                <a:latin typeface="Arial" pitchFamily="34" charset="0"/>
              </a:defRPr>
            </a:lvl1pPr>
            <a:lvl2pPr marL="742950" indent="-285750" defTabSz="1036638" eaLnBrk="0" hangingPunct="0">
              <a:defRPr sz="2000">
                <a:solidFill>
                  <a:schemeClr val="tx1"/>
                </a:solidFill>
                <a:latin typeface="Arial" pitchFamily="34" charset="0"/>
              </a:defRPr>
            </a:lvl2pPr>
            <a:lvl3pPr marL="1143000" indent="-228600" defTabSz="1036638" eaLnBrk="0" hangingPunct="0">
              <a:defRPr sz="2000">
                <a:solidFill>
                  <a:schemeClr val="tx1"/>
                </a:solidFill>
                <a:latin typeface="Arial" pitchFamily="34" charset="0"/>
              </a:defRPr>
            </a:lvl3pPr>
            <a:lvl4pPr marL="1600200" indent="-228600" defTabSz="1036638" eaLnBrk="0" hangingPunct="0">
              <a:defRPr sz="2000">
                <a:solidFill>
                  <a:schemeClr val="tx1"/>
                </a:solidFill>
                <a:latin typeface="Arial" pitchFamily="34" charset="0"/>
              </a:defRPr>
            </a:lvl4pPr>
            <a:lvl5pPr marL="2057400" indent="-228600" defTabSz="1036638" eaLnBrk="0" hangingPunct="0">
              <a:defRPr sz="2000">
                <a:solidFill>
                  <a:schemeClr val="tx1"/>
                </a:solidFill>
                <a:latin typeface="Arial" pitchFamily="34" charset="0"/>
              </a:defRPr>
            </a:lvl5pPr>
            <a:lvl6pPr marL="2514600" indent="-228600" defTabSz="1036638" eaLnBrk="0" fontAlgn="base" hangingPunct="0">
              <a:spcBef>
                <a:spcPct val="0"/>
              </a:spcBef>
              <a:spcAft>
                <a:spcPct val="0"/>
              </a:spcAft>
              <a:defRPr sz="2000">
                <a:solidFill>
                  <a:schemeClr val="tx1"/>
                </a:solidFill>
                <a:latin typeface="Arial" pitchFamily="34" charset="0"/>
              </a:defRPr>
            </a:lvl6pPr>
            <a:lvl7pPr marL="2971800" indent="-228600" defTabSz="1036638" eaLnBrk="0" fontAlgn="base" hangingPunct="0">
              <a:spcBef>
                <a:spcPct val="0"/>
              </a:spcBef>
              <a:spcAft>
                <a:spcPct val="0"/>
              </a:spcAft>
              <a:defRPr sz="2000">
                <a:solidFill>
                  <a:schemeClr val="tx1"/>
                </a:solidFill>
                <a:latin typeface="Arial" pitchFamily="34" charset="0"/>
              </a:defRPr>
            </a:lvl7pPr>
            <a:lvl8pPr marL="3429000" indent="-228600" defTabSz="1036638" eaLnBrk="0" fontAlgn="base" hangingPunct="0">
              <a:spcBef>
                <a:spcPct val="0"/>
              </a:spcBef>
              <a:spcAft>
                <a:spcPct val="0"/>
              </a:spcAft>
              <a:defRPr sz="2000">
                <a:solidFill>
                  <a:schemeClr val="tx1"/>
                </a:solidFill>
                <a:latin typeface="Arial" pitchFamily="34" charset="0"/>
              </a:defRPr>
            </a:lvl8pPr>
            <a:lvl9pPr marL="3886200" indent="-228600" defTabSz="1036638" eaLnBrk="0" fontAlgn="base" hangingPunct="0">
              <a:spcBef>
                <a:spcPct val="0"/>
              </a:spcBef>
              <a:spcAft>
                <a:spcPct val="0"/>
              </a:spcAft>
              <a:defRPr sz="2000">
                <a:solidFill>
                  <a:schemeClr val="tx1"/>
                </a:solidFill>
                <a:latin typeface="Arial" pitchFamily="34" charset="0"/>
              </a:defRPr>
            </a:lvl9pPr>
          </a:lstStyle>
          <a:p>
            <a:pPr eaLnBrk="1" hangingPunct="1"/>
            <a:r>
              <a:rPr lang="de-CH" altLang="de-DE" sz="1100" dirty="0" smtClean="0"/>
              <a:t>Exposé de C. Vincent, congrès de Bâle 2011. </a:t>
            </a:r>
            <a:endParaRPr lang="de-DE" altLang="de-DE" sz="1100" dirty="0"/>
          </a:p>
        </p:txBody>
      </p:sp>
    </p:spTree>
    <p:extLst>
      <p:ext uri="{BB962C8B-B14F-4D97-AF65-F5344CB8AC3E}">
        <p14:creationId xmlns:p14="http://schemas.microsoft.com/office/powerpoint/2010/main" val="33042211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blinds(horizontal)">
                                      <p:cBhvr>
                                        <p:cTn id="10" dur="500"/>
                                        <p:tgtEl>
                                          <p:spTgt spid="1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linds(horizontal)">
                                      <p:cBhvr>
                                        <p:cTn id="13" dur="500"/>
                                        <p:tgtEl>
                                          <p:spTgt spid="1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500"/>
                                        <p:tgtEl>
                                          <p:spTgt spid="1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linds(horizontal)">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1"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p:cNvSpPr>
            <a:spLocks noGrp="1"/>
          </p:cNvSpPr>
          <p:nvPr>
            <p:ph type="body" sz="quarter" idx="10"/>
          </p:nvPr>
        </p:nvSpPr>
        <p:spPr/>
        <p:txBody>
          <a:bodyPr>
            <a:noAutofit/>
          </a:bodyPr>
          <a:lstStyle/>
          <a:p>
            <a:r>
              <a:rPr lang="de-CH" sz="1800" dirty="0"/>
              <a:t>Nécessité d</a:t>
            </a:r>
            <a:r>
              <a:rPr lang="fr-FR" sz="1800" dirty="0"/>
              <a:t>’agir</a:t>
            </a:r>
            <a:endParaRPr lang="de-CH" sz="1800" b="0" dirty="0"/>
          </a:p>
        </p:txBody>
      </p:sp>
      <p:pic>
        <p:nvPicPr>
          <p:cNvPr id="5122" name="Picture 2" descr="C:\Users\conen\Desktop\4B56696D677C7C32383331303131327C7C434F504C.jpg"/>
          <p:cNvPicPr>
            <a:picLocks noGrp="1" noChangeAspect="1" noChangeArrowheads="1"/>
          </p:cNvPicPr>
          <p:nvPr>
            <p:ph sz="quarter" idx="11"/>
          </p:nvPr>
        </p:nvPicPr>
        <p:blipFill>
          <a:blip r:embed="rId3"/>
          <a:stretch>
            <a:fillRect/>
          </a:stretch>
        </p:blipFill>
        <p:spPr bwMode="auto">
          <a:xfrm>
            <a:off x="467544" y="1484784"/>
            <a:ext cx="3092365" cy="4573216"/>
          </a:xfrm>
          <a:prstGeom prst="rect">
            <a:avLst/>
          </a:prstGeom>
          <a:noFill/>
        </p:spPr>
      </p:pic>
      <p:sp>
        <p:nvSpPr>
          <p:cNvPr id="3" name="Rechteck 2"/>
          <p:cNvSpPr/>
          <p:nvPr/>
        </p:nvSpPr>
        <p:spPr>
          <a:xfrm>
            <a:off x="215827" y="827420"/>
            <a:ext cx="8352928" cy="369332"/>
          </a:xfrm>
          <a:prstGeom prst="rect">
            <a:avLst/>
          </a:prstGeom>
        </p:spPr>
        <p:txBody>
          <a:bodyPr wrap="square">
            <a:spAutoFit/>
          </a:bodyPr>
          <a:lstStyle/>
          <a:p>
            <a:r>
              <a:rPr lang="de-CH" dirty="0">
                <a:solidFill>
                  <a:srgbClr val="C00000"/>
                </a:solidFill>
              </a:rPr>
              <a:t>La santé : un domaine d</a:t>
            </a:r>
            <a:r>
              <a:rPr lang="fr-FR" dirty="0">
                <a:solidFill>
                  <a:srgbClr val="C00000"/>
                </a:solidFill>
              </a:rPr>
              <a:t>’</a:t>
            </a:r>
            <a:r>
              <a:rPr lang="de-CH" dirty="0">
                <a:solidFill>
                  <a:srgbClr val="C00000"/>
                </a:solidFill>
              </a:rPr>
              <a:t>une extrême </a:t>
            </a:r>
            <a:r>
              <a:rPr lang="fr-CH" dirty="0">
                <a:solidFill>
                  <a:srgbClr val="C00000"/>
                </a:solidFill>
              </a:rPr>
              <a:t>complexité</a:t>
            </a:r>
            <a:endParaRPr lang="de-CH" dirty="0">
              <a:solidFill>
                <a:srgbClr val="C00000"/>
              </a:solidFill>
            </a:endParaRPr>
          </a:p>
        </p:txBody>
      </p:sp>
      <p:sp>
        <p:nvSpPr>
          <p:cNvPr id="5" name="Rechteck 4"/>
          <p:cNvSpPr/>
          <p:nvPr/>
        </p:nvSpPr>
        <p:spPr>
          <a:xfrm>
            <a:off x="3923928" y="1431354"/>
            <a:ext cx="4572000" cy="3077766"/>
          </a:xfrm>
          <a:prstGeom prst="rect">
            <a:avLst/>
          </a:prstGeom>
        </p:spPr>
        <p:txBody>
          <a:bodyPr>
            <a:spAutoFit/>
          </a:bodyPr>
          <a:lstStyle/>
          <a:p>
            <a:r>
              <a:rPr lang="fr-FR"/>
              <a:t>« La santé est un domaine trop complexe pour laisser les cliniciens en assurer seuls le contrôle et les prises de décisions </a:t>
            </a:r>
            <a:r>
              <a:rPr lang="de-CH" dirty="0"/>
              <a:t>; </a:t>
            </a:r>
            <a:r>
              <a:rPr lang="de-CH" dirty="0" smtClean="0"/>
              <a:t>la mémoire humaine et l</a:t>
            </a:r>
            <a:r>
              <a:rPr lang="fr-FR" dirty="0" smtClean="0"/>
              <a:t>’</a:t>
            </a:r>
            <a:r>
              <a:rPr lang="de-CH" dirty="0" smtClean="0"/>
              <a:t>attention requise peuvent être affaiblies face à des situations de soins difficiles </a:t>
            </a:r>
            <a:r>
              <a:rPr lang="de-CH" dirty="0"/>
              <a:t>; c</a:t>
            </a:r>
            <a:r>
              <a:rPr lang="fr-FR" dirty="0"/>
              <a:t>’</a:t>
            </a:r>
            <a:r>
              <a:rPr lang="de-CH" dirty="0"/>
              <a:t>est pourquoi nous devons instaurer le travail d</a:t>
            </a:r>
            <a:r>
              <a:rPr lang="fr-FR" dirty="0"/>
              <a:t>’</a:t>
            </a:r>
            <a:r>
              <a:rPr lang="de-CH" dirty="0"/>
              <a:t>équipe, le contrôle et les check-lists </a:t>
            </a:r>
            <a:r>
              <a:rPr lang="fr-FR"/>
              <a:t>».</a:t>
            </a:r>
            <a:endParaRPr lang="de-CH" dirty="0"/>
          </a:p>
          <a:p>
            <a:endParaRPr lang="de-CH" dirty="0"/>
          </a:p>
          <a:p>
            <a:endParaRPr lang="de-CH" sz="1600" i="1" dirty="0" smtClean="0">
              <a:solidFill>
                <a:srgbClr val="006061"/>
              </a:solidFill>
            </a:endParaRPr>
          </a:p>
          <a:p>
            <a:endParaRPr lang="de-CH" sz="1600" i="1" dirty="0">
              <a:solidFill>
                <a:srgbClr val="006061"/>
              </a:solidFill>
            </a:endParaRPr>
          </a:p>
        </p:txBody>
      </p:sp>
    </p:spTree>
    <p:extLst>
      <p:ext uri="{BB962C8B-B14F-4D97-AF65-F5344CB8AC3E}">
        <p14:creationId xmlns:p14="http://schemas.microsoft.com/office/powerpoint/2010/main" val="14782425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5" descr="Hintergund-PP.pdf"/>
          <p:cNvPicPr>
            <a:picLocks noChangeAspect="1"/>
          </p:cNvPicPr>
          <p:nvPr/>
        </p:nvPicPr>
        <p:blipFill>
          <a:blip r:embed="rId3"/>
          <a:stretch>
            <a:fillRect/>
          </a:stretch>
        </p:blipFill>
        <p:spPr>
          <a:xfrm>
            <a:off x="0" y="0"/>
            <a:ext cx="9144000" cy="6858000"/>
          </a:xfrm>
          <a:prstGeom prst="rect">
            <a:avLst/>
          </a:prstGeom>
        </p:spPr>
      </p:pic>
      <p:sp>
        <p:nvSpPr>
          <p:cNvPr id="3" name="Untertitel 2"/>
          <p:cNvSpPr>
            <a:spLocks noGrp="1"/>
          </p:cNvSpPr>
          <p:nvPr>
            <p:ph type="subTitle" idx="1"/>
          </p:nvPr>
        </p:nvSpPr>
        <p:spPr>
          <a:xfrm>
            <a:off x="338132" y="5698334"/>
            <a:ext cx="3455546" cy="1030813"/>
          </a:xfrm>
        </p:spPr>
        <p:txBody>
          <a:bodyPr>
            <a:normAutofit/>
          </a:bodyPr>
          <a:lstStyle/>
          <a:p>
            <a:pPr algn="l"/>
            <a:r>
              <a:rPr lang="de-DE" sz="2000" dirty="0" err="1">
                <a:solidFill>
                  <a:srgbClr val="0D5F60"/>
                </a:solidFill>
              </a:rPr>
              <a:t>Nom de l</a:t>
            </a:r>
            <a:r>
              <a:rPr lang="fr-FR" sz="2000">
                <a:solidFill>
                  <a:srgbClr val="006061"/>
                </a:solidFill>
              </a:rPr>
              <a:t>’</a:t>
            </a:r>
            <a:r>
              <a:rPr lang="de-DE" sz="2000" b="1" dirty="0" err="1" smtClean="0">
                <a:solidFill>
                  <a:srgbClr val="0D5F60"/>
                </a:solidFill>
              </a:rPr>
              <a:t>hôpital</a:t>
            </a:r>
            <a:endParaRPr lang="de-DE" sz="2000" b="1" dirty="0" smtClean="0">
              <a:solidFill>
                <a:srgbClr val="0D5F60"/>
              </a:solidFill>
            </a:endParaRPr>
          </a:p>
          <a:p>
            <a:pPr algn="l"/>
            <a:r>
              <a:rPr lang="de-DE" sz="2000" b="0" dirty="0" smtClean="0">
                <a:solidFill>
                  <a:srgbClr val="0D5F60"/>
                </a:solidFill>
              </a:rPr>
              <a:t>Nom de l</a:t>
            </a:r>
            <a:r>
              <a:rPr lang="fr-FR" sz="2000" b="0">
                <a:solidFill>
                  <a:srgbClr val="006061"/>
                </a:solidFill>
              </a:rPr>
              <a:t>’</a:t>
            </a:r>
            <a:r>
              <a:rPr lang="de-DE" sz="2000" b="0" dirty="0" smtClean="0">
                <a:solidFill>
                  <a:srgbClr val="0D5F60"/>
                </a:solidFill>
              </a:rPr>
              <a:t>intervenant/e</a:t>
            </a:r>
          </a:p>
        </p:txBody>
      </p:sp>
      <p:sp>
        <p:nvSpPr>
          <p:cNvPr id="7" name="Titel 1"/>
          <p:cNvSpPr txBox="1">
            <a:spLocks/>
          </p:cNvSpPr>
          <p:nvPr/>
        </p:nvSpPr>
        <p:spPr>
          <a:xfrm>
            <a:off x="338132" y="771754"/>
            <a:ext cx="3455546" cy="4453112"/>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de-DE" sz="1400" dirty="0">
                <a:solidFill>
                  <a:schemeClr val="bg1"/>
                </a:solidFill>
              </a:rPr>
              <a:t>Formation continue</a:t>
            </a:r>
          </a:p>
          <a:p>
            <a:pPr algn="l"/>
            <a:r>
              <a:rPr lang="de-DE" sz="1400" dirty="0">
                <a:solidFill>
                  <a:schemeClr val="bg1"/>
                </a:solidFill>
              </a:rPr>
              <a:t>interne aux établissements </a:t>
            </a:r>
            <a:br>
              <a:rPr lang="de-DE" sz="1400" dirty="0">
                <a:solidFill>
                  <a:schemeClr val="bg1"/>
                </a:solidFill>
              </a:rPr>
            </a:br>
            <a:r>
              <a:rPr lang="de-DE" sz="1400" dirty="0">
                <a:solidFill>
                  <a:schemeClr val="bg1"/>
                </a:solidFill>
              </a:rPr>
              <a:t/>
            </a:r>
            <a:br>
              <a:rPr lang="de-DE" sz="1400" dirty="0">
                <a:solidFill>
                  <a:schemeClr val="bg1"/>
                </a:solidFill>
              </a:rPr>
            </a:br>
            <a:r>
              <a:rPr lang="de-DE" sz="1400" dirty="0">
                <a:solidFill>
                  <a:schemeClr val="bg1"/>
                </a:solidFill>
              </a:rPr>
              <a:t/>
            </a:r>
            <a:br>
              <a:rPr lang="de-DE" sz="1400" dirty="0">
                <a:solidFill>
                  <a:schemeClr val="bg1"/>
                </a:solidFill>
              </a:rPr>
            </a:br>
            <a:r>
              <a:rPr lang="de-DE" sz="2400" i="1" dirty="0">
                <a:solidFill>
                  <a:schemeClr val="bg1"/>
                </a:solidFill>
              </a:rPr>
              <a:t>Module 1</a:t>
            </a:r>
            <a:br>
              <a:rPr lang="de-DE" sz="2400" i="1" dirty="0">
                <a:solidFill>
                  <a:schemeClr val="bg1"/>
                </a:solidFill>
              </a:rPr>
            </a:br>
            <a:r>
              <a:rPr lang="de-CH" sz="2400" dirty="0">
                <a:solidFill>
                  <a:schemeClr val="bg1"/>
                </a:solidFill>
              </a:rPr>
              <a:t>La sécurité des patients </a:t>
            </a:r>
            <a:r>
              <a:rPr lang="de-CH" sz="2400">
                <a:solidFill>
                  <a:schemeClr val="bg1"/>
                </a:solidFill>
              </a:rPr>
              <a:t>en </a:t>
            </a:r>
            <a:r>
              <a:rPr lang="de-CH" sz="2400" smtClean="0">
                <a:solidFill>
                  <a:schemeClr val="bg1"/>
                </a:solidFill>
              </a:rPr>
              <a:t>chirurgie </a:t>
            </a:r>
          </a:p>
          <a:p>
            <a:pPr algn="l"/>
            <a:endParaRPr lang="de-CH" sz="2400" smtClean="0">
              <a:solidFill>
                <a:schemeClr val="bg1"/>
              </a:solidFill>
            </a:endParaRPr>
          </a:p>
          <a:p>
            <a:pPr algn="l"/>
            <a:r>
              <a:rPr lang="de-CH" sz="2400">
                <a:solidFill>
                  <a:prstClr val="white"/>
                </a:solidFill>
                <a:latin typeface="Arial" pitchFamily="34" charset="0"/>
                <a:cs typeface="Arial" pitchFamily="34" charset="0"/>
              </a:rPr>
              <a:t>Eléments fondamentaux</a:t>
            </a:r>
            <a:endParaRPr lang="de-CH" sz="2400" dirty="0">
              <a:solidFill>
                <a:prstClr val="white"/>
              </a:solidFill>
              <a:latin typeface="Arial" pitchFamily="34" charset="0"/>
              <a:cs typeface="Arial"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4371" y="1772817"/>
            <a:ext cx="5129629" cy="3665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14800" y="573141"/>
            <a:ext cx="5129199" cy="11996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88981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err="1" smtClean="0"/>
              <a:t>Résultats en chirurgie</a:t>
            </a:r>
            <a:r>
              <a:rPr lang="de-CH" dirty="0" smtClean="0"/>
              <a:t> </a:t>
            </a:r>
            <a:endParaRPr lang="de-CH" dirty="0"/>
          </a:p>
        </p:txBody>
      </p:sp>
      <p:sp>
        <p:nvSpPr>
          <p:cNvPr id="3" name="Inhaltsplatzhalter 2"/>
          <p:cNvSpPr>
            <a:spLocks noGrp="1"/>
          </p:cNvSpPr>
          <p:nvPr>
            <p:ph sz="quarter" idx="11"/>
          </p:nvPr>
        </p:nvSpPr>
        <p:spPr/>
        <p:txBody>
          <a:bodyPr>
            <a:normAutofit/>
          </a:bodyPr>
          <a:lstStyle/>
          <a:p>
            <a:pPr marL="0" indent="0">
              <a:buNone/>
            </a:pPr>
            <a:r>
              <a:rPr lang="de-CH" sz="2000" dirty="0" smtClean="0">
                <a:solidFill>
                  <a:srgbClr val="C00000"/>
                </a:solidFill>
              </a:rPr>
              <a:t>Le succès chirurgical d</a:t>
            </a:r>
            <a:r>
              <a:rPr lang="fr-FR" sz="2000" dirty="0" smtClean="0">
                <a:solidFill>
                  <a:srgbClr val="C00000"/>
                </a:solidFill>
              </a:rPr>
              <a:t>’</a:t>
            </a:r>
            <a:r>
              <a:rPr lang="de-CH" sz="2000" dirty="0" smtClean="0">
                <a:solidFill>
                  <a:srgbClr val="C00000"/>
                </a:solidFill>
              </a:rPr>
              <a:t>un point de vue traditionnel</a:t>
            </a:r>
          </a:p>
        </p:txBody>
      </p:sp>
      <p:sp>
        <p:nvSpPr>
          <p:cNvPr id="4" name="Textplatzhalter 3"/>
          <p:cNvSpPr>
            <a:spLocks noGrp="1"/>
          </p:cNvSpPr>
          <p:nvPr>
            <p:ph type="body" sz="quarter" idx="12"/>
          </p:nvPr>
        </p:nvSpPr>
        <p:spPr>
          <a:xfrm>
            <a:off x="404244" y="6093296"/>
            <a:ext cx="9181020" cy="323379"/>
          </a:xfrm>
        </p:spPr>
        <p:txBody>
          <a:bodyPr/>
          <a:lstStyle/>
          <a:p>
            <a:pPr algn="l"/>
            <a:r>
              <a:rPr lang="en-US" dirty="0"/>
              <a:t>D</a:t>
            </a:r>
            <a:r>
              <a:rPr lang="fr-FR" dirty="0"/>
              <a:t>’</a:t>
            </a:r>
            <a:r>
              <a:rPr lang="en-US" dirty="0"/>
              <a:t>après Vincent CA. Analysis of clinical incidents : a window on the system not a search for root causes. </a:t>
            </a:r>
            <a:r>
              <a:rPr lang="en-US" dirty="0" err="1"/>
              <a:t>Qual</a:t>
            </a:r>
            <a:r>
              <a:rPr lang="en-US" dirty="0"/>
              <a:t> </a:t>
            </a:r>
            <a:r>
              <a:rPr lang="en-US" dirty="0" err="1"/>
              <a:t>Saf</a:t>
            </a:r>
            <a:r>
              <a:rPr lang="en-US" dirty="0"/>
              <a:t> Health Care</a:t>
            </a:r>
            <a:br>
              <a:rPr lang="en-US" dirty="0"/>
            </a:br>
            <a:r>
              <a:rPr lang="en-US" dirty="0"/>
              <a:t>2004 Aug;13(4):242-3.</a:t>
            </a:r>
            <a:endParaRPr lang="de-CH" dirty="0"/>
          </a:p>
        </p:txBody>
      </p:sp>
      <p:sp>
        <p:nvSpPr>
          <p:cNvPr id="11267" name="Text Box 3"/>
          <p:cNvSpPr txBox="1">
            <a:spLocks noChangeArrowheads="1"/>
          </p:cNvSpPr>
          <p:nvPr/>
        </p:nvSpPr>
        <p:spPr bwMode="auto">
          <a:xfrm>
            <a:off x="404244" y="3308791"/>
            <a:ext cx="1871662" cy="1015663"/>
          </a:xfrm>
          <a:prstGeom prst="rect">
            <a:avLst/>
          </a:prstGeom>
          <a:solidFill>
            <a:srgbClr val="FF9999"/>
          </a:solidFill>
          <a:ln w="12700">
            <a:solidFill>
              <a:schemeClr val="bg2"/>
            </a:solidFill>
            <a:miter lim="800000"/>
            <a:headEnd/>
            <a:tailEnd/>
          </a:ln>
        </p:spPr>
        <p:txBody>
          <a:bodyPr>
            <a:spAutoFit/>
          </a:bodyPr>
          <a:lstStyle>
            <a:defPPr>
              <a:defRPr lang="de-DE"/>
            </a:defPPr>
            <a:lvl1pPr algn="ctr" eaLnBrk="0" hangingPunct="0">
              <a:spcBef>
                <a:spcPct val="50000"/>
              </a:spcBef>
              <a:defRPr sz="2000" i="0">
                <a:cs typeface="Arial"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r>
              <a:rPr lang="en-GB" altLang="de-DE" dirty="0" err="1"/>
              <a:t>Facteurs de risques du patient</a:t>
            </a:r>
            <a:endParaRPr lang="en-GB" altLang="de-DE" dirty="0"/>
          </a:p>
        </p:txBody>
      </p:sp>
      <p:sp>
        <p:nvSpPr>
          <p:cNvPr id="11268" name="Text Box 4"/>
          <p:cNvSpPr txBox="1">
            <a:spLocks noChangeArrowheads="1"/>
          </p:cNvSpPr>
          <p:nvPr/>
        </p:nvSpPr>
        <p:spPr bwMode="auto">
          <a:xfrm>
            <a:off x="7019925" y="3687415"/>
            <a:ext cx="1828800" cy="400110"/>
          </a:xfrm>
          <a:prstGeom prst="rect">
            <a:avLst/>
          </a:prstGeom>
          <a:solidFill>
            <a:srgbClr val="92D050"/>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en-GB" altLang="de-DE" sz="2000" i="0" dirty="0">
                <a:solidFill>
                  <a:schemeClr val="tx1"/>
                </a:solidFill>
                <a:latin typeface="+mn-lt"/>
                <a:cs typeface="Arial" charset="0"/>
              </a:rPr>
              <a:t>Résultat</a:t>
            </a:r>
          </a:p>
        </p:txBody>
      </p:sp>
      <p:sp>
        <p:nvSpPr>
          <p:cNvPr id="11269" name="Text Box 5"/>
          <p:cNvSpPr txBox="1">
            <a:spLocks noChangeArrowheads="1"/>
          </p:cNvSpPr>
          <p:nvPr/>
        </p:nvSpPr>
        <p:spPr bwMode="auto">
          <a:xfrm>
            <a:off x="3275856" y="3356992"/>
            <a:ext cx="2520950" cy="1015663"/>
          </a:xfrm>
          <a:prstGeom prst="rect">
            <a:avLst/>
          </a:prstGeom>
          <a:solidFill>
            <a:srgbClr val="FFFF00"/>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en-GB" altLang="de-DE" sz="2000" i="0" dirty="0" err="1" smtClean="0">
                <a:solidFill>
                  <a:schemeClr val="tx1"/>
                </a:solidFill>
                <a:latin typeface="+mn-lt"/>
                <a:cs typeface="Arial" charset="0"/>
              </a:rPr>
              <a:t>Compétences </a:t>
            </a:r>
            <a:r>
              <a:rPr lang="en-GB" altLang="de-DE" sz="2000" i="0" dirty="0" smtClean="0">
                <a:solidFill>
                  <a:schemeClr val="tx1"/>
                </a:solidFill>
                <a:latin typeface="+mn-lt"/>
                <a:cs typeface="Arial" charset="0"/>
              </a:rPr>
              <a:t>professionnelles du </a:t>
            </a:r>
            <a:r>
              <a:rPr lang="en-GB" altLang="de-DE" sz="2000" i="0" dirty="0" err="1">
                <a:solidFill>
                  <a:schemeClr val="tx1"/>
                </a:solidFill>
                <a:latin typeface="+mn-lt"/>
                <a:cs typeface="Arial" charset="0"/>
              </a:rPr>
              <a:t>c</a:t>
            </a:r>
            <a:r>
              <a:rPr lang="en-GB" altLang="de-DE" sz="2000" i="0" dirty="0" err="1" smtClean="0">
                <a:solidFill>
                  <a:schemeClr val="tx1"/>
                </a:solidFill>
                <a:latin typeface="+mn-lt"/>
                <a:cs typeface="Arial" charset="0"/>
              </a:rPr>
              <a:t>hirurgien</a:t>
            </a:r>
            <a:r>
              <a:rPr lang="en-GB" altLang="de-DE" sz="2000" i="0" dirty="0" smtClean="0">
                <a:solidFill>
                  <a:schemeClr val="tx1"/>
                </a:solidFill>
                <a:latin typeface="+mn-lt"/>
                <a:cs typeface="Arial" charset="0"/>
              </a:rPr>
              <a:t> </a:t>
            </a:r>
            <a:endParaRPr lang="en-GB" altLang="de-DE" sz="2000" i="0" dirty="0">
              <a:solidFill>
                <a:schemeClr val="tx1"/>
              </a:solidFill>
              <a:latin typeface="+mn-lt"/>
              <a:cs typeface="Arial" charset="0"/>
            </a:endParaRPr>
          </a:p>
        </p:txBody>
      </p:sp>
      <p:sp>
        <p:nvSpPr>
          <p:cNvPr id="11270" name="Line 6"/>
          <p:cNvSpPr>
            <a:spLocks noChangeShapeType="1"/>
          </p:cNvSpPr>
          <p:nvPr/>
        </p:nvSpPr>
        <p:spPr bwMode="auto">
          <a:xfrm>
            <a:off x="2268538" y="3933825"/>
            <a:ext cx="10080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11271" name="Line 7"/>
          <p:cNvSpPr>
            <a:spLocks noChangeShapeType="1"/>
          </p:cNvSpPr>
          <p:nvPr/>
        </p:nvSpPr>
        <p:spPr bwMode="auto">
          <a:xfrm>
            <a:off x="5795963" y="3933825"/>
            <a:ext cx="12239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Tree>
    <p:extLst>
      <p:ext uri="{BB962C8B-B14F-4D97-AF65-F5344CB8AC3E}">
        <p14:creationId xmlns:p14="http://schemas.microsoft.com/office/powerpoint/2010/main" val="4570663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err="1"/>
              <a:t>Résultats en chirurgie</a:t>
            </a:r>
            <a:r>
              <a:rPr lang="de-CH" dirty="0"/>
              <a:t> </a:t>
            </a:r>
          </a:p>
        </p:txBody>
      </p:sp>
      <p:sp>
        <p:nvSpPr>
          <p:cNvPr id="4" name="Foliennummernplatzhalter 3"/>
          <p:cNvSpPr>
            <a:spLocks noGrp="1"/>
          </p:cNvSpPr>
          <p:nvPr>
            <p:ph type="sldNum" sz="quarter" idx="4"/>
          </p:nvPr>
        </p:nvSpPr>
        <p:spPr/>
        <p:txBody>
          <a:bodyPr/>
          <a:lstStyle/>
          <a:p>
            <a:fld id="{A6DC35B0-3101-436D-83E8-2A48940380AD}" type="slidenum">
              <a:rPr lang="de-CH" smtClean="0"/>
              <a:pPr/>
              <a:t>21</a:t>
            </a:fld>
            <a:endParaRPr lang="de-CH"/>
          </a:p>
        </p:txBody>
      </p:sp>
      <p:sp>
        <p:nvSpPr>
          <p:cNvPr id="5" name="Inhaltsplatzhalter 4"/>
          <p:cNvSpPr>
            <a:spLocks noGrp="1"/>
          </p:cNvSpPr>
          <p:nvPr>
            <p:ph sz="quarter" idx="11"/>
          </p:nvPr>
        </p:nvSpPr>
        <p:spPr/>
        <p:txBody>
          <a:bodyPr/>
          <a:lstStyle/>
          <a:p>
            <a:pPr marL="0" indent="0">
              <a:buNone/>
            </a:pPr>
            <a:r>
              <a:rPr lang="de-CH" sz="2000" dirty="0">
                <a:solidFill>
                  <a:srgbClr val="C00000"/>
                </a:solidFill>
              </a:rPr>
              <a:t>Le succès chirurgical d</a:t>
            </a:r>
            <a:r>
              <a:rPr lang="fr-FR" sz="2000" dirty="0">
                <a:solidFill>
                  <a:srgbClr val="C00000"/>
                </a:solidFill>
              </a:rPr>
              <a:t>’</a:t>
            </a:r>
            <a:r>
              <a:rPr lang="de-CH" sz="2000" dirty="0">
                <a:solidFill>
                  <a:srgbClr val="C00000"/>
                </a:solidFill>
              </a:rPr>
              <a:t>un point de vue systémique</a:t>
            </a:r>
          </a:p>
          <a:p>
            <a:endParaRPr lang="de-CH" dirty="0"/>
          </a:p>
        </p:txBody>
      </p:sp>
      <p:sp>
        <p:nvSpPr>
          <p:cNvPr id="6" name="Textplatzhalter 5"/>
          <p:cNvSpPr>
            <a:spLocks noGrp="1"/>
          </p:cNvSpPr>
          <p:nvPr>
            <p:ph type="body" sz="quarter" idx="12"/>
          </p:nvPr>
        </p:nvSpPr>
        <p:spPr>
          <a:xfrm>
            <a:off x="359532" y="6021288"/>
            <a:ext cx="8439150" cy="395387"/>
          </a:xfrm>
        </p:spPr>
        <p:txBody>
          <a:bodyPr/>
          <a:lstStyle/>
          <a:p>
            <a:pPr algn="l"/>
            <a:r>
              <a:rPr lang="en-US" dirty="0"/>
              <a:t>D</a:t>
            </a:r>
            <a:r>
              <a:rPr lang="fr-FR" dirty="0"/>
              <a:t>’</a:t>
            </a:r>
            <a:r>
              <a:rPr lang="en-US" dirty="0"/>
              <a:t>après Vincent CF, </a:t>
            </a:r>
            <a:r>
              <a:rPr lang="en-US" dirty="0" err="1"/>
              <a:t>Moorthy</a:t>
            </a:r>
            <a:r>
              <a:rPr lang="en-US" dirty="0"/>
              <a:t> KF, </a:t>
            </a:r>
            <a:r>
              <a:rPr lang="en-US" dirty="0" err="1"/>
              <a:t>Sarker</a:t>
            </a:r>
            <a:r>
              <a:rPr lang="en-US" dirty="0"/>
              <a:t> SK FAU - Chang A, Chang AF, </a:t>
            </a:r>
            <a:r>
              <a:rPr lang="en-US" dirty="0" err="1"/>
              <a:t>Darzi</a:t>
            </a:r>
            <a:r>
              <a:rPr lang="en-US" dirty="0"/>
              <a:t> AW. Systems approaches to surgical quality and safety : from concept to measurement. Annals of Surgery 2004 April ;239(4).</a:t>
            </a:r>
            <a:endParaRPr lang="de-CH" dirty="0"/>
          </a:p>
        </p:txBody>
      </p:sp>
      <p:sp>
        <p:nvSpPr>
          <p:cNvPr id="9" name="Text Box 4"/>
          <p:cNvSpPr txBox="1">
            <a:spLocks noChangeArrowheads="1"/>
          </p:cNvSpPr>
          <p:nvPr/>
        </p:nvSpPr>
        <p:spPr bwMode="auto">
          <a:xfrm>
            <a:off x="2856682" y="1412776"/>
            <a:ext cx="3678237" cy="1046440"/>
          </a:xfrm>
          <a:prstGeom prst="rect">
            <a:avLst/>
          </a:prstGeom>
          <a:solidFill>
            <a:srgbClr val="FFFF00"/>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en-GB" altLang="de-DE" sz="2000" i="0" dirty="0" err="1" smtClean="0">
                <a:solidFill>
                  <a:schemeClr val="tx1"/>
                </a:solidFill>
                <a:latin typeface="+mn-lt"/>
                <a:cs typeface="Arial" charset="0"/>
              </a:rPr>
              <a:t>Compétences individuelles</a:t>
            </a:r>
            <a:r>
              <a:rPr lang="en-GB" altLang="de-DE" sz="2400" i="0" dirty="0" smtClean="0">
                <a:solidFill>
                  <a:schemeClr val="tx1"/>
                </a:solidFill>
                <a:latin typeface="+mn-lt"/>
                <a:cs typeface="Arial" charset="0"/>
              </a:rPr>
              <a:t/>
            </a:r>
            <a:br>
              <a:rPr lang="en-GB" altLang="de-DE" sz="2400" i="0" dirty="0" smtClean="0">
                <a:solidFill>
                  <a:schemeClr val="tx1"/>
                </a:solidFill>
                <a:latin typeface="+mn-lt"/>
                <a:cs typeface="Arial" charset="0"/>
              </a:rPr>
            </a:br>
            <a:r>
              <a:rPr lang="en-GB" altLang="de-DE" sz="1400" i="0" dirty="0" smtClean="0">
                <a:solidFill>
                  <a:schemeClr val="tx1"/>
                </a:solidFill>
                <a:latin typeface="+mn-lt"/>
                <a:cs typeface="Arial" charset="0"/>
              </a:rPr>
              <a:t>(</a:t>
            </a:r>
            <a:r>
              <a:rPr lang="en-GB" altLang="de-DE" sz="1400" i="0" dirty="0" err="1" smtClean="0">
                <a:solidFill>
                  <a:schemeClr val="tx1"/>
                </a:solidFill>
                <a:latin typeface="+mn-lt"/>
                <a:cs typeface="Arial" charset="0"/>
              </a:rPr>
              <a:t>p. ex</a:t>
            </a:r>
            <a:r>
              <a:rPr lang="en-GB" altLang="de-DE" sz="1400" i="0" dirty="0" smtClean="0">
                <a:solidFill>
                  <a:schemeClr val="tx1"/>
                </a:solidFill>
                <a:latin typeface="+mn-lt"/>
                <a:cs typeface="Arial" charset="0"/>
              </a:rPr>
              <a:t>. </a:t>
            </a:r>
            <a:r>
              <a:rPr lang="en-GB" altLang="de-DE" sz="1400" i="0" dirty="0" err="1">
                <a:solidFill>
                  <a:schemeClr val="tx1"/>
                </a:solidFill>
                <a:latin typeface="+mn-lt"/>
                <a:cs typeface="Arial" charset="0"/>
              </a:rPr>
              <a:t>s</a:t>
            </a:r>
            <a:r>
              <a:rPr lang="en-GB" altLang="de-DE" sz="1400" i="0" dirty="0" err="1" smtClean="0">
                <a:solidFill>
                  <a:schemeClr val="tx1"/>
                </a:solidFill>
                <a:latin typeface="+mn-lt"/>
                <a:cs typeface="Arial" charset="0"/>
              </a:rPr>
              <a:t>enso-motricité</a:t>
            </a:r>
            <a:r>
              <a:rPr lang="en-GB" altLang="de-DE" sz="1400" i="0" dirty="0" smtClean="0">
                <a:solidFill>
                  <a:schemeClr val="tx1"/>
                </a:solidFill>
                <a:latin typeface="+mn-lt"/>
                <a:cs typeface="Arial" charset="0"/>
              </a:rPr>
              <a:t>, </a:t>
            </a:r>
            <a:r>
              <a:rPr lang="en-GB" altLang="de-DE" sz="1400" i="0" dirty="0" err="1" smtClean="0">
                <a:solidFill>
                  <a:schemeClr val="tx1"/>
                </a:solidFill>
                <a:latin typeface="+mn-lt"/>
                <a:cs typeface="Arial" charset="0"/>
              </a:rPr>
              <a:t>réflexion</a:t>
            </a:r>
            <a:r>
              <a:rPr lang="en-GB" altLang="de-DE" sz="1400" i="0" dirty="0" smtClean="0">
                <a:solidFill>
                  <a:schemeClr val="tx1"/>
                </a:solidFill>
                <a:latin typeface="+mn-lt"/>
                <a:cs typeface="Arial" charset="0"/>
              </a:rPr>
              <a:t>, </a:t>
            </a:r>
            <a:r>
              <a:rPr lang="en-GB" altLang="de-DE" sz="1400" i="0" dirty="0" err="1" smtClean="0">
                <a:solidFill>
                  <a:schemeClr val="tx1"/>
                </a:solidFill>
                <a:latin typeface="+mn-lt"/>
                <a:cs typeface="Arial" charset="0"/>
              </a:rPr>
              <a:t>connaissances spécialisées</a:t>
            </a:r>
            <a:r>
              <a:rPr lang="en-GB" altLang="de-DE" sz="1400" i="0" dirty="0" smtClean="0">
                <a:solidFill>
                  <a:schemeClr val="tx1"/>
                </a:solidFill>
                <a:latin typeface="+mn-lt"/>
                <a:cs typeface="Arial" charset="0"/>
              </a:rPr>
              <a:t>, </a:t>
            </a:r>
            <a:r>
              <a:rPr lang="en-GB" altLang="de-DE" sz="1400" i="0" dirty="0" err="1">
                <a:solidFill>
                  <a:schemeClr val="tx1"/>
                </a:solidFill>
                <a:latin typeface="+mn-lt"/>
                <a:cs typeface="Arial" charset="0"/>
              </a:rPr>
              <a:t>c</a:t>
            </a:r>
            <a:r>
              <a:rPr lang="en-GB" altLang="de-DE" sz="1400" i="0" dirty="0" err="1" smtClean="0">
                <a:solidFill>
                  <a:schemeClr val="tx1"/>
                </a:solidFill>
                <a:latin typeface="+mn-lt"/>
                <a:cs typeface="Arial" charset="0"/>
              </a:rPr>
              <a:t>ommunication</a:t>
            </a:r>
            <a:r>
              <a:rPr lang="en-GB" altLang="de-DE" sz="1400" i="0" dirty="0" smtClean="0">
                <a:solidFill>
                  <a:schemeClr val="tx1"/>
                </a:solidFill>
                <a:latin typeface="+mn-lt"/>
                <a:cs typeface="Arial" charset="0"/>
              </a:rPr>
              <a:t>, </a:t>
            </a:r>
            <a:r>
              <a:rPr lang="en-GB" altLang="de-DE" sz="1400" i="0" dirty="0" err="1" smtClean="0">
                <a:solidFill>
                  <a:schemeClr val="tx1"/>
                </a:solidFill>
                <a:latin typeface="+mn-lt"/>
                <a:cs typeface="Arial" charset="0"/>
              </a:rPr>
              <a:t>façon de diriger</a:t>
            </a:r>
            <a:r>
              <a:rPr lang="en-GB" altLang="de-DE" sz="1400" i="0" dirty="0" smtClean="0">
                <a:solidFill>
                  <a:schemeClr val="tx1"/>
                </a:solidFill>
                <a:latin typeface="+mn-lt"/>
                <a:cs typeface="Arial" charset="0"/>
              </a:rPr>
              <a:t>)</a:t>
            </a:r>
            <a:endParaRPr lang="en-GB" altLang="de-DE" sz="1400" i="0" dirty="0">
              <a:solidFill>
                <a:schemeClr val="tx1"/>
              </a:solidFill>
              <a:latin typeface="+mn-lt"/>
              <a:cs typeface="Arial" charset="0"/>
            </a:endParaRPr>
          </a:p>
        </p:txBody>
      </p:sp>
      <p:sp>
        <p:nvSpPr>
          <p:cNvPr id="10" name="Text Box 5"/>
          <p:cNvSpPr txBox="1">
            <a:spLocks noChangeArrowheads="1"/>
          </p:cNvSpPr>
          <p:nvPr/>
        </p:nvSpPr>
        <p:spPr bwMode="auto">
          <a:xfrm>
            <a:off x="2878907" y="2564904"/>
            <a:ext cx="3656012" cy="1246495"/>
          </a:xfrm>
          <a:prstGeom prst="rect">
            <a:avLst/>
          </a:prstGeom>
          <a:solidFill>
            <a:srgbClr val="FFC000"/>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en-GB" altLang="de-DE" sz="2000" i="0" dirty="0" err="1" smtClean="0">
                <a:solidFill>
                  <a:schemeClr val="tx1"/>
                </a:solidFill>
                <a:latin typeface="Arial" panose="020B0604020202020204" pitchFamily="34" charset="0"/>
                <a:cs typeface="Arial" panose="020B0604020202020204" pitchFamily="34" charset="0"/>
              </a:rPr>
              <a:t>Collaboration au sein de l</a:t>
            </a:r>
            <a:r>
              <a:rPr lang="fr-FR" altLang="de-DE" sz="2000" i="0" dirty="0" err="1" smtClean="0">
                <a:solidFill>
                  <a:schemeClr val="tx1"/>
                </a:solidFill>
                <a:latin typeface="Arial" panose="020B0604020202020204" pitchFamily="34" charset="0"/>
                <a:cs typeface="Arial" panose="020B0604020202020204" pitchFamily="34" charset="0"/>
              </a:rPr>
              <a:t>’</a:t>
            </a:r>
            <a:r>
              <a:rPr lang="en-GB" altLang="de-DE" sz="2000" i="0" dirty="0" err="1" smtClean="0">
                <a:solidFill>
                  <a:schemeClr val="tx1"/>
                </a:solidFill>
                <a:latin typeface="Arial" panose="020B0604020202020204" pitchFamily="34" charset="0"/>
                <a:cs typeface="Arial" panose="020B0604020202020204" pitchFamily="34" charset="0"/>
              </a:rPr>
              <a:t>équipe </a:t>
            </a:r>
            <a:r>
              <a:rPr lang="en-GB" altLang="de-DE" sz="2000" i="0" dirty="0">
                <a:solidFill>
                  <a:schemeClr val="tx1"/>
                </a:solidFill>
                <a:latin typeface="Arial" panose="020B0604020202020204" pitchFamily="34" charset="0"/>
                <a:cs typeface="Arial" panose="020B0604020202020204" pitchFamily="34" charset="0"/>
              </a:rPr>
              <a:t>et </a:t>
            </a:r>
            <a:r>
              <a:rPr lang="en-GB" altLang="de-DE" sz="2000" i="0" dirty="0" err="1">
                <a:solidFill>
                  <a:schemeClr val="tx1"/>
                </a:solidFill>
                <a:latin typeface="Arial" panose="020B0604020202020204" pitchFamily="34" charset="0"/>
                <a:cs typeface="Arial" panose="020B0604020202020204" pitchFamily="34" charset="0"/>
              </a:rPr>
              <a:t>c</a:t>
            </a:r>
            <a:r>
              <a:rPr lang="en-GB" altLang="de-DE" sz="2000" i="0" dirty="0" err="1" smtClean="0">
                <a:solidFill>
                  <a:schemeClr val="tx1"/>
                </a:solidFill>
                <a:latin typeface="Arial" panose="020B0604020202020204" pitchFamily="34" charset="0"/>
                <a:cs typeface="Arial" panose="020B0604020202020204" pitchFamily="34" charset="0"/>
              </a:rPr>
              <a:t>ommunication</a:t>
            </a:r>
            <a:r>
              <a:rPr lang="en-GB" altLang="de-DE" sz="2000" i="0" dirty="0" smtClean="0">
                <a:solidFill>
                  <a:schemeClr val="tx1"/>
                </a:solidFill>
                <a:latin typeface="Arial" panose="020B0604020202020204" pitchFamily="34" charset="0"/>
                <a:cs typeface="Arial" panose="020B0604020202020204" pitchFamily="34" charset="0"/>
              </a:rPr>
              <a:t> </a:t>
            </a:r>
          </a:p>
          <a:p>
            <a:pPr algn="ctr">
              <a:spcBef>
                <a:spcPct val="50000"/>
              </a:spcBef>
            </a:pPr>
            <a:r>
              <a:rPr lang="en-GB" altLang="de-DE" sz="1400" i="0" dirty="0" smtClean="0">
                <a:solidFill>
                  <a:schemeClr val="tx1"/>
                </a:solidFill>
                <a:latin typeface="Arial" panose="020B0604020202020204" pitchFamily="34" charset="0"/>
                <a:cs typeface="Arial" panose="020B0604020202020204" pitchFamily="34" charset="0"/>
              </a:rPr>
              <a:t>(</a:t>
            </a:r>
            <a:r>
              <a:rPr lang="en-GB" altLang="de-DE" sz="1400" i="0" dirty="0" err="1" smtClean="0">
                <a:solidFill>
                  <a:schemeClr val="tx1"/>
                </a:solidFill>
                <a:latin typeface="Arial" panose="020B0604020202020204" pitchFamily="34" charset="0"/>
                <a:cs typeface="Arial" panose="020B0604020202020204" pitchFamily="34" charset="0"/>
              </a:rPr>
              <a:t>p. ex</a:t>
            </a:r>
            <a:r>
              <a:rPr lang="en-GB" altLang="de-DE" sz="1400" i="0" dirty="0" smtClean="0">
                <a:solidFill>
                  <a:schemeClr val="tx1"/>
                </a:solidFill>
                <a:latin typeface="Arial" panose="020B0604020202020204" pitchFamily="34" charset="0"/>
                <a:cs typeface="Arial" panose="020B0604020202020204" pitchFamily="34" charset="0"/>
              </a:rPr>
              <a:t>. </a:t>
            </a:r>
            <a:r>
              <a:rPr lang="en-GB" altLang="de-DE" sz="1400" i="0" dirty="0" err="1">
                <a:solidFill>
                  <a:schemeClr val="tx1"/>
                </a:solidFill>
                <a:latin typeface="Arial" panose="020B0604020202020204" pitchFamily="34" charset="0"/>
                <a:cs typeface="Arial" panose="020B0604020202020204" pitchFamily="34" charset="0"/>
              </a:rPr>
              <a:t>c</a:t>
            </a:r>
            <a:r>
              <a:rPr lang="en-GB" altLang="de-DE" sz="1400" i="0" dirty="0" err="1" smtClean="0">
                <a:solidFill>
                  <a:schemeClr val="tx1"/>
                </a:solidFill>
                <a:latin typeface="Arial" panose="020B0604020202020204" pitchFamily="34" charset="0"/>
                <a:cs typeface="Arial" panose="020B0604020202020204" pitchFamily="34" charset="0"/>
              </a:rPr>
              <a:t>oordination</a:t>
            </a:r>
            <a:r>
              <a:rPr lang="en-GB" altLang="de-DE" sz="1400" i="0" dirty="0" smtClean="0">
                <a:solidFill>
                  <a:schemeClr val="tx1"/>
                </a:solidFill>
                <a:latin typeface="Arial" panose="020B0604020202020204" pitchFamily="34" charset="0"/>
                <a:cs typeface="Arial" panose="020B0604020202020204" pitchFamily="34" charset="0"/>
              </a:rPr>
              <a:t>, </a:t>
            </a:r>
            <a:r>
              <a:rPr lang="en-GB" altLang="de-DE" sz="1400" i="0" dirty="0" err="1" smtClean="0">
                <a:solidFill>
                  <a:schemeClr val="tx1"/>
                </a:solidFill>
                <a:latin typeface="Arial" panose="020B0604020202020204" pitchFamily="34" charset="0"/>
                <a:cs typeface="Arial" panose="020B0604020202020204" pitchFamily="34" charset="0"/>
              </a:rPr>
              <a:t>flux d</a:t>
            </a:r>
            <a:r>
              <a:rPr lang="fr-FR" altLang="de-DE" sz="1400" i="0" dirty="0" err="1" smtClean="0">
                <a:solidFill>
                  <a:schemeClr val="tx1"/>
                </a:solidFill>
                <a:latin typeface="Arial" panose="020B0604020202020204" pitchFamily="34" charset="0"/>
                <a:cs typeface="Arial" panose="020B0604020202020204" pitchFamily="34" charset="0"/>
              </a:rPr>
              <a:t>’</a:t>
            </a:r>
            <a:r>
              <a:rPr lang="en-GB" altLang="de-DE" sz="1400" i="0" dirty="0" err="1" smtClean="0">
                <a:solidFill>
                  <a:schemeClr val="tx1"/>
                </a:solidFill>
                <a:latin typeface="Arial" panose="020B0604020202020204" pitchFamily="34" charset="0"/>
                <a:cs typeface="Arial" panose="020B0604020202020204" pitchFamily="34" charset="0"/>
              </a:rPr>
              <a:t>informations</a:t>
            </a:r>
            <a:r>
              <a:rPr lang="en-GB" altLang="de-DE" sz="1400" i="0" dirty="0" smtClean="0">
                <a:solidFill>
                  <a:schemeClr val="tx1"/>
                </a:solidFill>
                <a:latin typeface="Arial" panose="020B0604020202020204" pitchFamily="34" charset="0"/>
                <a:cs typeface="Arial" panose="020B0604020202020204" pitchFamily="34" charset="0"/>
              </a:rPr>
              <a:t>,</a:t>
            </a:r>
            <a:br>
              <a:rPr lang="en-GB" altLang="de-DE" sz="1400" i="0" dirty="0" smtClean="0">
                <a:solidFill>
                  <a:schemeClr val="tx1"/>
                </a:solidFill>
                <a:latin typeface="Arial" panose="020B0604020202020204" pitchFamily="34" charset="0"/>
                <a:cs typeface="Arial" panose="020B0604020202020204" pitchFamily="34" charset="0"/>
              </a:rPr>
            </a:br>
            <a:r>
              <a:rPr lang="en-GB" altLang="de-DE" sz="1400" i="0" dirty="0" smtClean="0">
                <a:solidFill>
                  <a:schemeClr val="tx1"/>
                </a:solidFill>
                <a:latin typeface="Arial" panose="020B0604020202020204" pitchFamily="34" charset="0"/>
                <a:cs typeface="Arial" panose="020B0604020202020204" pitchFamily="34" charset="0"/>
              </a:rPr>
              <a:t>prise de décisions)</a:t>
            </a:r>
            <a:endParaRPr lang="en-GB" altLang="de-DE" sz="1400" i="0" dirty="0">
              <a:solidFill>
                <a:schemeClr val="tx1"/>
              </a:solidFill>
              <a:latin typeface="Arial" panose="020B0604020202020204" pitchFamily="34" charset="0"/>
              <a:cs typeface="Arial" panose="020B0604020202020204" pitchFamily="34" charset="0"/>
            </a:endParaRPr>
          </a:p>
        </p:txBody>
      </p:sp>
      <p:sp>
        <p:nvSpPr>
          <p:cNvPr id="11" name="Text Box 6"/>
          <p:cNvSpPr txBox="1">
            <a:spLocks noChangeArrowheads="1"/>
          </p:cNvSpPr>
          <p:nvPr/>
        </p:nvSpPr>
        <p:spPr bwMode="auto">
          <a:xfrm>
            <a:off x="2897833" y="3945250"/>
            <a:ext cx="3611562" cy="707886"/>
          </a:xfrm>
          <a:prstGeom prst="rect">
            <a:avLst/>
          </a:prstGeom>
          <a:solidFill>
            <a:schemeClr val="tx2">
              <a:lumMod val="20000"/>
              <a:lumOff val="80000"/>
            </a:schemeClr>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en-GB" altLang="de-DE" sz="2000" i="0" dirty="0" err="1" smtClean="0">
                <a:solidFill>
                  <a:schemeClr val="tx1"/>
                </a:solidFill>
                <a:latin typeface="+mn-lt"/>
                <a:cs typeface="Arial" charset="0"/>
              </a:rPr>
              <a:t>Environnement de travail </a:t>
            </a:r>
            <a:r>
              <a:rPr lang="en-GB" altLang="de-DE" sz="2000" i="0" dirty="0">
                <a:solidFill>
                  <a:schemeClr val="tx1"/>
                </a:solidFill>
                <a:latin typeface="+mn-lt"/>
                <a:cs typeface="Arial" charset="0"/>
              </a:rPr>
              <a:t>et</a:t>
            </a:r>
            <a:r>
              <a:rPr lang="en-GB" altLang="de-DE" sz="2000" i="0" dirty="0" smtClean="0">
                <a:solidFill>
                  <a:schemeClr val="tx1"/>
                </a:solidFill>
                <a:latin typeface="+mn-lt"/>
                <a:cs typeface="Arial" charset="0"/>
              </a:rPr>
              <a:t> </a:t>
            </a:r>
            <a:r>
              <a:rPr lang="en-GB" altLang="de-DE" sz="2000" i="0" dirty="0" err="1" smtClean="0">
                <a:solidFill>
                  <a:schemeClr val="tx1"/>
                </a:solidFill>
                <a:latin typeface="+mn-lt"/>
                <a:cs typeface="Arial" charset="0"/>
              </a:rPr>
              <a:t>processus au bloc opératoire</a:t>
            </a:r>
            <a:r>
              <a:rPr lang="en-GB" altLang="de-DE" sz="2000" i="0" dirty="0" smtClean="0">
                <a:solidFill>
                  <a:schemeClr val="tx1"/>
                </a:solidFill>
                <a:latin typeface="+mn-lt"/>
                <a:cs typeface="Arial" charset="0"/>
              </a:rPr>
              <a:t> </a:t>
            </a:r>
            <a:endParaRPr lang="en-GB" altLang="de-DE" sz="2000" i="0" dirty="0">
              <a:solidFill>
                <a:srgbClr val="777777"/>
              </a:solidFill>
              <a:latin typeface="+mn-lt"/>
              <a:cs typeface="Arial" charset="0"/>
            </a:endParaRPr>
          </a:p>
        </p:txBody>
      </p:sp>
      <p:sp>
        <p:nvSpPr>
          <p:cNvPr id="12" name="Rectangle 8"/>
          <p:cNvSpPr>
            <a:spLocks noChangeArrowheads="1"/>
          </p:cNvSpPr>
          <p:nvPr/>
        </p:nvSpPr>
        <p:spPr bwMode="auto">
          <a:xfrm>
            <a:off x="2555875" y="1348472"/>
            <a:ext cx="4197350" cy="4528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eaLnBrk="1" hangingPunct="1"/>
            <a:endParaRPr lang="en-US" altLang="de-DE"/>
          </a:p>
        </p:txBody>
      </p:sp>
      <p:sp>
        <p:nvSpPr>
          <p:cNvPr id="13" name="Text Box 11"/>
          <p:cNvSpPr txBox="1">
            <a:spLocks noChangeArrowheads="1"/>
          </p:cNvSpPr>
          <p:nvPr/>
        </p:nvSpPr>
        <p:spPr bwMode="auto">
          <a:xfrm>
            <a:off x="2915816" y="4789601"/>
            <a:ext cx="3602037" cy="1015663"/>
          </a:xfrm>
          <a:prstGeom prst="rect">
            <a:avLst/>
          </a:prstGeom>
          <a:solidFill>
            <a:schemeClr val="accent2">
              <a:lumMod val="60000"/>
              <a:lumOff val="40000"/>
            </a:schemeClr>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en-GB" altLang="de-DE" sz="2000" i="0" dirty="0" err="1" smtClean="0">
                <a:solidFill>
                  <a:schemeClr val="tx1"/>
                </a:solidFill>
                <a:latin typeface="+mn-lt"/>
                <a:cs typeface="Arial" charset="0"/>
              </a:rPr>
              <a:t>Conditions organisationnelles</a:t>
            </a:r>
            <a:r>
              <a:rPr lang="en-GB" altLang="de-DE" sz="2000" i="0" dirty="0" smtClean="0">
                <a:solidFill>
                  <a:schemeClr val="tx1"/>
                </a:solidFill>
                <a:latin typeface="+mn-lt"/>
                <a:cs typeface="Arial" charset="0"/>
              </a:rPr>
              <a:t>, </a:t>
            </a:r>
            <a:r>
              <a:rPr lang="en-GB" altLang="de-DE" sz="2000" i="0" dirty="0" err="1">
                <a:solidFill>
                  <a:schemeClr val="tx1"/>
                </a:solidFill>
                <a:latin typeface="+mn-lt"/>
                <a:cs typeface="Arial" charset="0"/>
              </a:rPr>
              <a:t>c</a:t>
            </a:r>
            <a:r>
              <a:rPr lang="en-GB" altLang="de-DE" sz="2000" i="0" dirty="0" err="1" smtClean="0">
                <a:solidFill>
                  <a:schemeClr val="tx1"/>
                </a:solidFill>
                <a:latin typeface="+mn-lt"/>
                <a:cs typeface="Arial" charset="0"/>
              </a:rPr>
              <a:t>ulturelles</a:t>
            </a:r>
            <a:r>
              <a:rPr lang="en-GB" altLang="de-DE" sz="2000" i="0" dirty="0" smtClean="0">
                <a:solidFill>
                  <a:schemeClr val="tx1"/>
                </a:solidFill>
                <a:latin typeface="+mn-lt"/>
                <a:cs typeface="Arial" charset="0"/>
              </a:rPr>
              <a:t>, </a:t>
            </a:r>
            <a:r>
              <a:rPr lang="en-GB" altLang="de-DE" sz="2000" i="0" dirty="0" err="1" smtClean="0">
                <a:solidFill>
                  <a:schemeClr val="tx1"/>
                </a:solidFill>
                <a:latin typeface="+mn-lt"/>
                <a:cs typeface="Arial" charset="0"/>
              </a:rPr>
              <a:t>financières</a:t>
            </a:r>
            <a:r>
              <a:rPr lang="en-GB" altLang="de-DE" sz="2000" i="0" dirty="0" smtClean="0">
                <a:solidFill>
                  <a:schemeClr val="tx1"/>
                </a:solidFill>
                <a:latin typeface="+mn-lt"/>
                <a:cs typeface="Arial" charset="0"/>
              </a:rPr>
              <a:t>, </a:t>
            </a:r>
            <a:r>
              <a:rPr lang="en-GB" altLang="de-DE" sz="2000" i="0" dirty="0" err="1" smtClean="0">
                <a:solidFill>
                  <a:schemeClr val="tx1"/>
                </a:solidFill>
                <a:latin typeface="+mn-lt"/>
                <a:cs typeface="Arial" charset="0"/>
              </a:rPr>
              <a:t>normatives</a:t>
            </a:r>
            <a:endParaRPr lang="en-GB" altLang="de-DE" sz="2000" i="0" dirty="0">
              <a:solidFill>
                <a:schemeClr val="tx1"/>
              </a:solidFill>
              <a:latin typeface="+mn-lt"/>
              <a:cs typeface="Arial" charset="0"/>
            </a:endParaRPr>
          </a:p>
        </p:txBody>
      </p:sp>
      <p:sp>
        <p:nvSpPr>
          <p:cNvPr id="15" name="Line 9"/>
          <p:cNvSpPr>
            <a:spLocks noChangeShapeType="1"/>
          </p:cNvSpPr>
          <p:nvPr/>
        </p:nvSpPr>
        <p:spPr bwMode="auto">
          <a:xfrm>
            <a:off x="1454150" y="3544853"/>
            <a:ext cx="11017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16" name="Text Box 3"/>
          <p:cNvSpPr txBox="1">
            <a:spLocks noChangeArrowheads="1"/>
          </p:cNvSpPr>
          <p:nvPr/>
        </p:nvSpPr>
        <p:spPr bwMode="auto">
          <a:xfrm>
            <a:off x="404244" y="3037021"/>
            <a:ext cx="1871662" cy="1015663"/>
          </a:xfrm>
          <a:prstGeom prst="rect">
            <a:avLst/>
          </a:prstGeom>
          <a:solidFill>
            <a:srgbClr val="FF9999"/>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en-GB" altLang="de-DE" sz="2000" i="0" dirty="0" err="1" smtClean="0">
                <a:solidFill>
                  <a:schemeClr val="tx1"/>
                </a:solidFill>
                <a:latin typeface="+mn-lt"/>
                <a:cs typeface="Arial" charset="0"/>
              </a:rPr>
              <a:t>Facteurs de risques du patient</a:t>
            </a:r>
            <a:endParaRPr lang="en-GB" altLang="de-DE" sz="2000" i="0" dirty="0">
              <a:solidFill>
                <a:schemeClr val="tx1"/>
              </a:solidFill>
              <a:latin typeface="+mn-lt"/>
              <a:cs typeface="Arial" charset="0"/>
            </a:endParaRPr>
          </a:p>
        </p:txBody>
      </p:sp>
      <p:sp>
        <p:nvSpPr>
          <p:cNvPr id="17" name="Text Box 7"/>
          <p:cNvSpPr txBox="1">
            <a:spLocks noChangeArrowheads="1"/>
          </p:cNvSpPr>
          <p:nvPr/>
        </p:nvSpPr>
        <p:spPr bwMode="auto">
          <a:xfrm>
            <a:off x="7236296" y="3344798"/>
            <a:ext cx="1552575" cy="400110"/>
          </a:xfrm>
          <a:prstGeom prst="rect">
            <a:avLst/>
          </a:prstGeom>
          <a:solidFill>
            <a:srgbClr val="92D050"/>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en-GB" altLang="de-DE" sz="2000" i="0" dirty="0">
                <a:solidFill>
                  <a:schemeClr val="tx1"/>
                </a:solidFill>
                <a:latin typeface="+mn-lt"/>
                <a:cs typeface="Arial" charset="0"/>
              </a:rPr>
              <a:t>Résultat</a:t>
            </a:r>
          </a:p>
        </p:txBody>
      </p:sp>
      <p:sp>
        <p:nvSpPr>
          <p:cNvPr id="18" name="Line 10"/>
          <p:cNvSpPr>
            <a:spLocks noChangeShapeType="1"/>
          </p:cNvSpPr>
          <p:nvPr/>
        </p:nvSpPr>
        <p:spPr bwMode="auto">
          <a:xfrm>
            <a:off x="6751637" y="3523074"/>
            <a:ext cx="48465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Tree>
    <p:extLst>
      <p:ext uri="{BB962C8B-B14F-4D97-AF65-F5344CB8AC3E}">
        <p14:creationId xmlns:p14="http://schemas.microsoft.com/office/powerpoint/2010/main" val="6542704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s Rechteck 4"/>
          <p:cNvSpPr/>
          <p:nvPr/>
        </p:nvSpPr>
        <p:spPr>
          <a:xfrm>
            <a:off x="4332547" y="2132856"/>
            <a:ext cx="410445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solidFill>
                  <a:schemeClr val="bg1"/>
                </a:solidFill>
                <a:latin typeface="Arial" pitchFamily="34" charset="0"/>
              </a:rPr>
              <a:t>Connaissances fondées sur des données probantes et expertise du domaine de la gestion de la sécurité</a:t>
            </a:r>
            <a:endParaRPr lang="de-CH" dirty="0"/>
          </a:p>
        </p:txBody>
      </p:sp>
      <p:sp>
        <p:nvSpPr>
          <p:cNvPr id="4" name="Abgerundetes Rechteck 3"/>
          <p:cNvSpPr/>
          <p:nvPr/>
        </p:nvSpPr>
        <p:spPr>
          <a:xfrm>
            <a:off x="287524" y="2132856"/>
            <a:ext cx="378042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smtClean="0">
                <a:solidFill>
                  <a:schemeClr val="bg1"/>
                </a:solidFill>
                <a:latin typeface="Arial" pitchFamily="34" charset="0"/>
              </a:rPr>
              <a:t>Connaissances fondées sur des données probantes et expertise du domaine clinique</a:t>
            </a:r>
          </a:p>
        </p:txBody>
      </p:sp>
      <p:sp>
        <p:nvSpPr>
          <p:cNvPr id="2" name="Textplatzhalter 1"/>
          <p:cNvSpPr>
            <a:spLocks noGrp="1"/>
          </p:cNvSpPr>
          <p:nvPr>
            <p:ph type="body" sz="quarter" idx="10"/>
          </p:nvPr>
        </p:nvSpPr>
        <p:spPr/>
        <p:txBody>
          <a:bodyPr/>
          <a:lstStyle/>
          <a:p>
            <a:r>
              <a:rPr lang="de-CH" dirty="0" err="1" smtClean="0"/>
              <a:t>Nécessité</a:t>
            </a:r>
            <a:r>
              <a:rPr lang="de-CH" dirty="0" smtClean="0"/>
              <a:t> </a:t>
            </a:r>
            <a:r>
              <a:rPr lang="de-CH" dirty="0" err="1" smtClean="0"/>
              <a:t>d</a:t>
            </a:r>
            <a:r>
              <a:rPr lang="fr-FR" dirty="0" err="1" smtClean="0"/>
              <a:t>’</a:t>
            </a:r>
            <a:r>
              <a:rPr lang="de-CH" dirty="0" err="1" smtClean="0"/>
              <a:t>agir</a:t>
            </a:r>
            <a:endParaRPr lang="de-CH"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322" y="3645024"/>
            <a:ext cx="8029649"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feld 7"/>
          <p:cNvSpPr txBox="1"/>
          <p:nvPr/>
        </p:nvSpPr>
        <p:spPr>
          <a:xfrm>
            <a:off x="257418" y="841110"/>
            <a:ext cx="8203014" cy="369332"/>
          </a:xfrm>
          <a:prstGeom prst="rect">
            <a:avLst/>
          </a:prstGeom>
          <a:noFill/>
        </p:spPr>
        <p:txBody>
          <a:bodyPr wrap="square" rtlCol="0">
            <a:spAutoFit/>
          </a:bodyPr>
          <a:lstStyle/>
          <a:p>
            <a:pPr algn="ctr"/>
            <a:r>
              <a:rPr lang="de-CH" b="1" dirty="0" smtClean="0">
                <a:solidFill>
                  <a:srgbClr val="006061"/>
                </a:solidFill>
              </a:rPr>
              <a:t>Promouvoir la sécurité des patients – Combler les lacunes de sécurité</a:t>
            </a:r>
            <a:endParaRPr lang="de-CH" b="1" dirty="0">
              <a:solidFill>
                <a:srgbClr val="006061"/>
              </a:solidFill>
            </a:endParaRPr>
          </a:p>
        </p:txBody>
      </p:sp>
      <p:sp>
        <p:nvSpPr>
          <p:cNvPr id="10" name="Ellipse 9"/>
          <p:cNvSpPr/>
          <p:nvPr/>
        </p:nvSpPr>
        <p:spPr>
          <a:xfrm>
            <a:off x="1187624" y="5013176"/>
            <a:ext cx="6480719" cy="1044153"/>
          </a:xfrm>
          <a:prstGeom prst="ellipse">
            <a:avLst/>
          </a:prstGeom>
          <a:solidFill>
            <a:srgbClr val="9BBFB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solidFill>
                  <a:srgbClr val="C00000"/>
                </a:solidFill>
              </a:rPr>
              <a:t>Check-list chirurgicale interprofessionnelle</a:t>
            </a:r>
          </a:p>
        </p:txBody>
      </p:sp>
      <p:sp>
        <p:nvSpPr>
          <p:cNvPr id="9" name="Rechteck 8"/>
          <p:cNvSpPr/>
          <p:nvPr/>
        </p:nvSpPr>
        <p:spPr>
          <a:xfrm>
            <a:off x="611560" y="4401108"/>
            <a:ext cx="7704856" cy="369332"/>
          </a:xfrm>
          <a:prstGeom prst="rect">
            <a:avLst/>
          </a:prstGeom>
        </p:spPr>
        <p:txBody>
          <a:bodyPr wrap="square">
            <a:spAutoFit/>
          </a:bodyPr>
          <a:lstStyle/>
          <a:p>
            <a:pPr lvl="0" algn="ctr">
              <a:spcBef>
                <a:spcPts val="0"/>
              </a:spcBef>
              <a:buClrTx/>
              <a:buSzTx/>
            </a:pPr>
            <a:r>
              <a:rPr lang="de-CH" b="1" dirty="0" smtClean="0">
                <a:solidFill>
                  <a:srgbClr val="C00000"/>
                </a:solidFill>
                <a:latin typeface="Arial" pitchFamily="34" charset="0"/>
              </a:rPr>
              <a:t>Actions fondées sur des données probantes </a:t>
            </a:r>
            <a:r>
              <a:rPr lang="de-CH" b="1" dirty="0">
                <a:solidFill>
                  <a:srgbClr val="C00000"/>
                </a:solidFill>
                <a:latin typeface="Arial" pitchFamily="34" charset="0"/>
              </a:rPr>
              <a:t>– Sécurité des patients</a:t>
            </a:r>
          </a:p>
        </p:txBody>
      </p:sp>
      <p:sp>
        <p:nvSpPr>
          <p:cNvPr id="6" name="Foliennummernplatzhalter 5"/>
          <p:cNvSpPr>
            <a:spLocks noGrp="1"/>
          </p:cNvSpPr>
          <p:nvPr>
            <p:ph type="sldNum" sz="quarter" idx="4"/>
          </p:nvPr>
        </p:nvSpPr>
        <p:spPr/>
        <p:txBody>
          <a:bodyPr/>
          <a:lstStyle/>
          <a:p>
            <a:fld id="{A6DC35B0-3101-436D-83E8-2A48940380AD}" type="slidenum">
              <a:rPr lang="de-CH" smtClean="0"/>
              <a:pPr/>
              <a:t>22</a:t>
            </a:fld>
            <a:endParaRPr lang="de-CH"/>
          </a:p>
        </p:txBody>
      </p:sp>
      <p:sp>
        <p:nvSpPr>
          <p:cNvPr id="7" name="Rechteck 6"/>
          <p:cNvSpPr/>
          <p:nvPr/>
        </p:nvSpPr>
        <p:spPr>
          <a:xfrm>
            <a:off x="287524" y="1484784"/>
            <a:ext cx="5652628" cy="369332"/>
          </a:xfrm>
          <a:prstGeom prst="rect">
            <a:avLst/>
          </a:prstGeom>
        </p:spPr>
        <p:txBody>
          <a:bodyPr wrap="square">
            <a:spAutoFit/>
          </a:bodyPr>
          <a:lstStyle/>
          <a:p>
            <a:r>
              <a:rPr lang="de-CH" b="1" dirty="0">
                <a:solidFill>
                  <a:srgbClr val="C00000"/>
                </a:solidFill>
              </a:rPr>
              <a:t>Savoir-faire de deux domaines spécialisés </a:t>
            </a:r>
            <a:r>
              <a:rPr lang="de-CH" b="1" dirty="0" smtClean="0">
                <a:solidFill>
                  <a:srgbClr val="C00000"/>
                </a:solidFill>
              </a:rPr>
              <a:t>:</a:t>
            </a:r>
            <a:endParaRPr lang="de-CH" b="1" dirty="0"/>
          </a:p>
        </p:txBody>
      </p:sp>
      <p:sp>
        <p:nvSpPr>
          <p:cNvPr id="3" name="ZoneTexte 2"/>
          <p:cNvSpPr txBox="1"/>
          <p:nvPr/>
        </p:nvSpPr>
        <p:spPr>
          <a:xfrm>
            <a:off x="611560" y="6237312"/>
            <a:ext cx="8208912" cy="261610"/>
          </a:xfrm>
          <a:prstGeom prst="rect">
            <a:avLst/>
          </a:prstGeom>
          <a:noFill/>
        </p:spPr>
        <p:txBody>
          <a:bodyPr wrap="square" rtlCol="0">
            <a:spAutoFit/>
          </a:bodyPr>
          <a:lstStyle/>
          <a:p>
            <a:pPr algn="r"/>
            <a:r>
              <a:rPr lang="de-CH" altLang="de-DE" sz="1100" dirty="0"/>
              <a:t>D</a:t>
            </a:r>
            <a:r>
              <a:rPr lang="fr-FR" sz="1100"/>
              <a:t>’</a:t>
            </a:r>
            <a:r>
              <a:rPr lang="de-CH" altLang="de-DE" sz="1100" dirty="0"/>
              <a:t>après l</a:t>
            </a:r>
            <a:r>
              <a:rPr lang="fr-FR" sz="1100"/>
              <a:t>’</a:t>
            </a:r>
            <a:r>
              <a:rPr lang="de-CH" altLang="de-DE" sz="1100" dirty="0"/>
              <a:t>exposé de C. Vincent au congrès de Bâle 2011.</a:t>
            </a:r>
            <a:endParaRPr lang="fr-FR" sz="1100"/>
          </a:p>
        </p:txBody>
      </p:sp>
    </p:spTree>
    <p:extLst>
      <p:ext uri="{BB962C8B-B14F-4D97-AF65-F5344CB8AC3E}">
        <p14:creationId xmlns:p14="http://schemas.microsoft.com/office/powerpoint/2010/main" val="1198803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Augmentation de la sécurité</a:t>
            </a:r>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23</a:t>
            </a:fld>
            <a:endParaRPr lang="de-CH"/>
          </a:p>
        </p:txBody>
      </p:sp>
      <p:sp>
        <p:nvSpPr>
          <p:cNvPr id="5" name="Inhaltsplatzhalter 4"/>
          <p:cNvSpPr>
            <a:spLocks noGrp="1"/>
          </p:cNvSpPr>
          <p:nvPr>
            <p:ph sz="quarter" idx="11"/>
          </p:nvPr>
        </p:nvSpPr>
        <p:spPr/>
        <p:txBody>
          <a:bodyPr/>
          <a:lstStyle/>
          <a:p>
            <a:pPr marL="0" indent="0">
              <a:buNone/>
            </a:pPr>
            <a:r>
              <a:rPr lang="de-CH" sz="2000" dirty="0" smtClean="0">
                <a:solidFill>
                  <a:srgbClr val="C00000"/>
                </a:solidFill>
              </a:rPr>
              <a:t>Si vous repensez </a:t>
            </a:r>
            <a:r>
              <a:rPr lang="fr-CH" sz="2000" dirty="0" smtClean="0">
                <a:solidFill>
                  <a:srgbClr val="C00000"/>
                </a:solidFill>
              </a:rPr>
              <a:t>au </a:t>
            </a:r>
            <a:r>
              <a:rPr lang="de-CH" sz="2000" dirty="0" smtClean="0">
                <a:solidFill>
                  <a:srgbClr val="C00000"/>
                </a:solidFill>
              </a:rPr>
              <a:t>cas dont vous avez discuté avec votre collègue :</a:t>
            </a:r>
          </a:p>
          <a:p>
            <a:endParaRPr lang="de-CH" sz="1800" b="0" dirty="0" smtClean="0"/>
          </a:p>
          <a:p>
            <a:r>
              <a:rPr lang="de-CH" sz="1800" b="0" dirty="0" smtClean="0"/>
              <a:t>Comment aurait-il pu être évité ou pourrait l</a:t>
            </a:r>
            <a:r>
              <a:rPr lang="fr-FR" sz="1800" b="0" dirty="0" smtClean="0"/>
              <a:t>’</a:t>
            </a:r>
            <a:r>
              <a:rPr lang="de-CH" sz="1800" b="0" dirty="0" smtClean="0"/>
              <a:t>être à l</a:t>
            </a:r>
            <a:r>
              <a:rPr lang="fr-FR" sz="1800" b="0" dirty="0" smtClean="0"/>
              <a:t>’</a:t>
            </a:r>
            <a:r>
              <a:rPr lang="de-CH" sz="1800" b="0" dirty="0" smtClean="0"/>
              <a:t>avenir ? </a:t>
            </a:r>
          </a:p>
          <a:p>
            <a:endParaRPr lang="de-CH" sz="1800" b="0" dirty="0" smtClean="0"/>
          </a:p>
          <a:p>
            <a:r>
              <a:rPr lang="de-CH" sz="1800" b="0" dirty="0" smtClean="0"/>
              <a:t>Quelles mesures mettriez-vous en œuvre ? </a:t>
            </a:r>
            <a:endParaRPr lang="de-CH" sz="1800" b="0" dirty="0"/>
          </a:p>
          <a:p>
            <a:endParaRPr lang="de-CH" dirty="0"/>
          </a:p>
        </p:txBody>
      </p:sp>
      <p:sp>
        <p:nvSpPr>
          <p:cNvPr id="6" name="Textplatzhalter 5"/>
          <p:cNvSpPr>
            <a:spLocks noGrp="1"/>
          </p:cNvSpPr>
          <p:nvPr>
            <p:ph type="body" sz="quarter" idx="12"/>
          </p:nvPr>
        </p:nvSpPr>
        <p:spPr/>
        <p:txBody>
          <a:bodyPr/>
          <a:lstStyle/>
          <a:p>
            <a:endParaRPr lang="de-CH"/>
          </a:p>
        </p:txBody>
      </p:sp>
    </p:spTree>
    <p:extLst>
      <p:ext uri="{BB962C8B-B14F-4D97-AF65-F5344CB8AC3E}">
        <p14:creationId xmlns:p14="http://schemas.microsoft.com/office/powerpoint/2010/main" val="32048353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Augmentation de la sécurité</a:t>
            </a:r>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24</a:t>
            </a:fld>
            <a:endParaRPr lang="de-CH"/>
          </a:p>
        </p:txBody>
      </p:sp>
      <p:sp>
        <p:nvSpPr>
          <p:cNvPr id="5" name="Inhaltsplatzhalter 4"/>
          <p:cNvSpPr>
            <a:spLocks noGrp="1"/>
          </p:cNvSpPr>
          <p:nvPr>
            <p:ph sz="quarter" idx="11"/>
          </p:nvPr>
        </p:nvSpPr>
        <p:spPr>
          <a:xfrm>
            <a:off x="323528" y="836712"/>
            <a:ext cx="7308812" cy="5004556"/>
          </a:xfrm>
        </p:spPr>
        <p:txBody>
          <a:bodyPr/>
          <a:lstStyle/>
          <a:p>
            <a:r>
              <a:rPr lang="de-CH" sz="1800" b="0" dirty="0">
                <a:solidFill>
                  <a:srgbClr val="C00000"/>
                </a:solidFill>
              </a:rPr>
              <a:t>L</a:t>
            </a:r>
            <a:r>
              <a:rPr lang="de-CH" sz="1800" b="0" dirty="0" smtClean="0">
                <a:solidFill>
                  <a:srgbClr val="C00000"/>
                </a:solidFill>
              </a:rPr>
              <a:t>a sécurité peut être augmentée</a:t>
            </a:r>
            <a:r>
              <a:rPr lang="de-CH" sz="1800" b="0" dirty="0" smtClean="0">
                <a:solidFill>
                  <a:srgbClr val="000000"/>
                </a:solidFill>
              </a:rPr>
              <a:t> en prenant des mesures dans les principaux </a:t>
            </a:r>
            <a:r>
              <a:rPr lang="de-CH" sz="1800" b="0" dirty="0">
                <a:solidFill>
                  <a:srgbClr val="000000"/>
                </a:solidFill>
              </a:rPr>
              <a:t>domaines d</a:t>
            </a:r>
            <a:r>
              <a:rPr lang="fr-FR" sz="1800" b="0" dirty="0">
                <a:solidFill>
                  <a:srgbClr val="000000"/>
                </a:solidFill>
              </a:rPr>
              <a:t>’</a:t>
            </a:r>
            <a:r>
              <a:rPr lang="de-CH" sz="1800" b="0" dirty="0">
                <a:solidFill>
                  <a:srgbClr val="000000"/>
                </a:solidFill>
              </a:rPr>
              <a:t>influence afin d</a:t>
            </a:r>
            <a:r>
              <a:rPr lang="fr-FR" sz="1800" b="0" dirty="0">
                <a:solidFill>
                  <a:srgbClr val="000000"/>
                </a:solidFill>
              </a:rPr>
              <a:t>’</a:t>
            </a:r>
            <a:r>
              <a:rPr lang="de-CH" sz="1800" b="0" dirty="0">
                <a:solidFill>
                  <a:srgbClr val="000000"/>
                </a:solidFill>
              </a:rPr>
              <a:t>éviter, de réduire ou </a:t>
            </a:r>
            <a:r>
              <a:rPr lang="de-CH" sz="1800" b="0" dirty="0"/>
              <a:t>d</a:t>
            </a:r>
            <a:r>
              <a:rPr lang="fr-FR" sz="1800" b="0" dirty="0"/>
              <a:t>’</a:t>
            </a:r>
            <a:r>
              <a:rPr lang="de-CH" sz="1800" b="0" dirty="0"/>
              <a:t>atténuer </a:t>
            </a:r>
            <a:r>
              <a:rPr lang="de-CH" sz="1800" b="0" dirty="0">
                <a:solidFill>
                  <a:srgbClr val="000000"/>
                </a:solidFill>
              </a:rPr>
              <a:t>les erreurs pouvant entraîner des préjudices</a:t>
            </a:r>
            <a:r>
              <a:rPr lang="de-CH" sz="2000" b="0" dirty="0">
                <a:solidFill>
                  <a:srgbClr val="000000"/>
                </a:solidFill>
              </a:rPr>
              <a:t>.</a:t>
            </a:r>
            <a:endParaRPr lang="de-CH" sz="1800" b="0" dirty="0" smtClean="0">
              <a:solidFill>
                <a:srgbClr val="000000"/>
              </a:solidFill>
            </a:endParaRPr>
          </a:p>
          <a:p>
            <a:endParaRPr lang="de-CH" sz="2000" b="0" dirty="0" smtClean="0"/>
          </a:p>
          <a:p>
            <a:endParaRPr lang="de-CH" dirty="0"/>
          </a:p>
          <a:p>
            <a:r>
              <a:rPr lang="de-CH" dirty="0" smtClean="0"/>
              <a:t> </a:t>
            </a:r>
            <a:endParaRPr lang="de-CH" dirty="0"/>
          </a:p>
        </p:txBody>
      </p:sp>
      <p:sp>
        <p:nvSpPr>
          <p:cNvPr id="11" name="Textfeld 10"/>
          <p:cNvSpPr txBox="1"/>
          <p:nvPr/>
        </p:nvSpPr>
        <p:spPr>
          <a:xfrm>
            <a:off x="5929833" y="2708920"/>
            <a:ext cx="3214167" cy="4524316"/>
          </a:xfrm>
          <a:prstGeom prst="rect">
            <a:avLst/>
          </a:prstGeom>
          <a:noFill/>
        </p:spPr>
        <p:txBody>
          <a:bodyPr wrap="square" rtlCol="0">
            <a:spAutoFit/>
          </a:bodyPr>
          <a:lstStyle/>
          <a:p>
            <a:r>
              <a:rPr lang="de-CH" sz="1600" dirty="0" smtClean="0">
                <a:solidFill>
                  <a:srgbClr val="006061"/>
                </a:solidFill>
              </a:rPr>
              <a:t>Exemples</a:t>
            </a:r>
          </a:p>
          <a:p>
            <a:pPr marL="285750" indent="-285750">
              <a:buFont typeface="Arial" panose="020B0604020202020204" pitchFamily="34" charset="0"/>
              <a:buChar char="•"/>
            </a:pPr>
            <a:r>
              <a:rPr lang="de-CH" sz="1600" dirty="0">
                <a:solidFill>
                  <a:srgbClr val="006061"/>
                </a:solidFill>
              </a:rPr>
              <a:t>Entraînements et simulations au sein de l</a:t>
            </a:r>
            <a:r>
              <a:rPr lang="fr-FR" sz="1600" dirty="0">
                <a:solidFill>
                  <a:srgbClr val="006061"/>
                </a:solidFill>
              </a:rPr>
              <a:t>’</a:t>
            </a:r>
            <a:r>
              <a:rPr lang="de-CH" sz="1600" dirty="0">
                <a:solidFill>
                  <a:srgbClr val="006061"/>
                </a:solidFill>
              </a:rPr>
              <a:t>équipe</a:t>
            </a:r>
          </a:p>
          <a:p>
            <a:pPr marL="285750" indent="-285750">
              <a:buFont typeface="Arial" panose="020B0604020202020204" pitchFamily="34" charset="0"/>
              <a:buChar char="•"/>
            </a:pPr>
            <a:r>
              <a:rPr lang="de-CH" sz="1600" dirty="0" smtClean="0">
                <a:solidFill>
                  <a:srgbClr val="006061"/>
                </a:solidFill>
              </a:rPr>
              <a:t>Gestion des ressources de l</a:t>
            </a:r>
            <a:r>
              <a:rPr lang="fr-FR" sz="1600" dirty="0" smtClean="0">
                <a:solidFill>
                  <a:srgbClr val="006061"/>
                </a:solidFill>
              </a:rPr>
              <a:t>’</a:t>
            </a:r>
            <a:r>
              <a:rPr lang="de-CH" sz="1600" dirty="0" smtClean="0">
                <a:solidFill>
                  <a:srgbClr val="006061"/>
                </a:solidFill>
              </a:rPr>
              <a:t>équipage</a:t>
            </a:r>
            <a:endParaRPr lang="de-CH" sz="1600" dirty="0">
              <a:solidFill>
                <a:srgbClr val="006061"/>
              </a:solidFill>
            </a:endParaRPr>
          </a:p>
          <a:p>
            <a:pPr marL="285750" lvl="0" indent="-285750">
              <a:buFont typeface="Arial" panose="020B0604020202020204" pitchFamily="34" charset="0"/>
              <a:buChar char="•"/>
            </a:pPr>
            <a:r>
              <a:rPr lang="de-CH" sz="1600" dirty="0" smtClean="0">
                <a:solidFill>
                  <a:srgbClr val="006061"/>
                </a:solidFill>
              </a:rPr>
              <a:t>Communication structurée</a:t>
            </a:r>
          </a:p>
          <a:p>
            <a:pPr marL="285750" lvl="0" indent="-285750">
              <a:buFont typeface="Arial" panose="020B0604020202020204" pitchFamily="34" charset="0"/>
              <a:buChar char="•"/>
            </a:pPr>
            <a:r>
              <a:rPr lang="de-CH" sz="1600" dirty="0" err="1" smtClean="0">
                <a:solidFill>
                  <a:srgbClr val="006061"/>
                </a:solidFill>
              </a:rPr>
              <a:t>Leadership</a:t>
            </a:r>
            <a:r>
              <a:rPr lang="de-CH" sz="1600" dirty="0" smtClean="0">
                <a:solidFill>
                  <a:srgbClr val="006061"/>
                </a:solidFill>
              </a:rPr>
              <a:t> </a:t>
            </a:r>
          </a:p>
          <a:p>
            <a:pPr marL="285750" lvl="0" indent="-285750">
              <a:buFont typeface="Arial" panose="020B0604020202020204" pitchFamily="34" charset="0"/>
              <a:buChar char="•"/>
            </a:pPr>
            <a:r>
              <a:rPr lang="de-CH" sz="1600" dirty="0" smtClean="0">
                <a:solidFill>
                  <a:srgbClr val="006061"/>
                </a:solidFill>
              </a:rPr>
              <a:t>Réduction du bruit/des distractions</a:t>
            </a:r>
            <a:endParaRPr lang="de-CH" sz="1600" dirty="0">
              <a:solidFill>
                <a:srgbClr val="006061"/>
              </a:solidFill>
            </a:endParaRPr>
          </a:p>
          <a:p>
            <a:pPr marL="285750" lvl="0" indent="-285750">
              <a:buFont typeface="Arial" panose="020B0604020202020204" pitchFamily="34" charset="0"/>
              <a:buChar char="•"/>
            </a:pPr>
            <a:r>
              <a:rPr lang="de-CH" sz="1600" dirty="0">
                <a:solidFill>
                  <a:srgbClr val="006061"/>
                </a:solidFill>
              </a:rPr>
              <a:t>Claire répartition des tâches</a:t>
            </a:r>
          </a:p>
          <a:p>
            <a:pPr marL="285750" lvl="0" indent="-285750">
              <a:buFont typeface="Arial" panose="020B0604020202020204" pitchFamily="34" charset="0"/>
              <a:buChar char="•"/>
            </a:pPr>
            <a:r>
              <a:rPr lang="de-CH" sz="1600" dirty="0" smtClean="0">
                <a:solidFill>
                  <a:srgbClr val="006061"/>
                </a:solidFill>
              </a:rPr>
              <a:t>Check-lists </a:t>
            </a:r>
          </a:p>
          <a:p>
            <a:pPr marL="285750" lvl="0" indent="-285750">
              <a:buFont typeface="Arial" panose="020B0604020202020204" pitchFamily="34" charset="0"/>
              <a:buChar char="•"/>
            </a:pPr>
            <a:r>
              <a:rPr lang="de-CH" sz="1600" dirty="0" smtClean="0">
                <a:solidFill>
                  <a:srgbClr val="006061"/>
                </a:solidFill>
              </a:rPr>
              <a:t>Equipement/Aménagement approprié</a:t>
            </a:r>
            <a:endParaRPr lang="de-CH" sz="1600" dirty="0">
              <a:solidFill>
                <a:srgbClr val="006061"/>
              </a:solidFill>
            </a:endParaRPr>
          </a:p>
          <a:p>
            <a:pPr marL="285750" lvl="0" indent="-285750">
              <a:buFont typeface="Arial" panose="020B0604020202020204" pitchFamily="34" charset="0"/>
              <a:buChar char="•"/>
            </a:pPr>
            <a:r>
              <a:rPr lang="de-CH" sz="1600" dirty="0">
                <a:solidFill>
                  <a:srgbClr val="006061"/>
                </a:solidFill>
              </a:rPr>
              <a:t>Lignes directrices</a:t>
            </a:r>
            <a:endParaRPr lang="de-CH" sz="1600" dirty="0" smtClean="0">
              <a:solidFill>
                <a:srgbClr val="006061"/>
              </a:solidFill>
            </a:endParaRPr>
          </a:p>
          <a:p>
            <a:pPr marL="285750" lvl="0" indent="-285750">
              <a:buFont typeface="Arial" panose="020B0604020202020204" pitchFamily="34" charset="0"/>
              <a:buChar char="•"/>
            </a:pPr>
            <a:r>
              <a:rPr lang="de-CH" sz="1600" dirty="0" smtClean="0">
                <a:solidFill>
                  <a:srgbClr val="006061"/>
                </a:solidFill>
              </a:rPr>
              <a:t>Gestion ouverte des erreurs </a:t>
            </a:r>
          </a:p>
          <a:p>
            <a:pPr marL="285750" lvl="0" indent="-285750">
              <a:buFont typeface="Arial" panose="020B0604020202020204" pitchFamily="34" charset="0"/>
              <a:buChar char="•"/>
            </a:pPr>
            <a:endParaRPr lang="de-CH" sz="1600" dirty="0">
              <a:solidFill>
                <a:srgbClr val="006061"/>
              </a:solidFill>
            </a:endParaRPr>
          </a:p>
          <a:p>
            <a:pPr marL="285750" lvl="0" indent="-285750">
              <a:buFont typeface="Arial" panose="020B0604020202020204" pitchFamily="34" charset="0"/>
              <a:buChar char="•"/>
            </a:pPr>
            <a:endParaRPr lang="de-CH" sz="1600" dirty="0">
              <a:solidFill>
                <a:srgbClr val="006061"/>
              </a:solidFill>
            </a:endParaRPr>
          </a:p>
          <a:p>
            <a:pPr marL="285750" indent="-285750">
              <a:buFont typeface="Arial" panose="020B0604020202020204" pitchFamily="34" charset="0"/>
              <a:buChar char="•"/>
            </a:pPr>
            <a:endParaRPr lang="de-CH" sz="1600"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863180"/>
            <a:ext cx="5514975" cy="3086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98189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Résumé</a:t>
            </a:r>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25</a:t>
            </a:fld>
            <a:endParaRPr lang="de-CH"/>
          </a:p>
        </p:txBody>
      </p:sp>
      <p:sp>
        <p:nvSpPr>
          <p:cNvPr id="5" name="Inhaltsplatzhalter 4"/>
          <p:cNvSpPr>
            <a:spLocks noGrp="1"/>
          </p:cNvSpPr>
          <p:nvPr>
            <p:ph sz="quarter" idx="11"/>
          </p:nvPr>
        </p:nvSpPr>
        <p:spPr/>
        <p:txBody>
          <a:bodyPr/>
          <a:lstStyle/>
          <a:p>
            <a:pPr>
              <a:spcBef>
                <a:spcPts val="2400"/>
              </a:spcBef>
            </a:pPr>
            <a:r>
              <a:rPr lang="de-CH" sz="1800" b="0" dirty="0" smtClean="0">
                <a:solidFill>
                  <a:srgbClr val="C00000"/>
                </a:solidFill>
              </a:rPr>
              <a:t>Commettre de petites erreurs arrive à tout le monde et partout</a:t>
            </a:r>
          </a:p>
          <a:p>
            <a:pPr>
              <a:spcBef>
                <a:spcPts val="2400"/>
              </a:spcBef>
            </a:pPr>
            <a:r>
              <a:rPr lang="de-CH" sz="1800" b="0" dirty="0">
                <a:solidFill>
                  <a:srgbClr val="C00000"/>
                </a:solidFill>
              </a:rPr>
              <a:t>Elles peuvent, s</a:t>
            </a:r>
            <a:r>
              <a:rPr lang="de-CH" sz="1800" b="0" dirty="0" smtClean="0">
                <a:solidFill>
                  <a:srgbClr val="C00000"/>
                </a:solidFill>
              </a:rPr>
              <a:t>elon leur association et la situation, entraîner des préjudices</a:t>
            </a:r>
          </a:p>
          <a:p>
            <a:pPr>
              <a:spcBef>
                <a:spcPts val="2400"/>
              </a:spcBef>
            </a:pPr>
            <a:r>
              <a:rPr lang="de-CH" sz="1800" b="0" dirty="0" smtClean="0">
                <a:solidFill>
                  <a:srgbClr val="C00000"/>
                </a:solidFill>
              </a:rPr>
              <a:t>Tous les membres de l</a:t>
            </a:r>
            <a:r>
              <a:rPr lang="fr-FR" sz="1800" b="0" dirty="0" smtClean="0">
                <a:solidFill>
                  <a:srgbClr val="C00000"/>
                </a:solidFill>
              </a:rPr>
              <a:t>’</a:t>
            </a:r>
            <a:r>
              <a:rPr lang="de-CH" sz="1800" b="0" dirty="0" smtClean="0">
                <a:solidFill>
                  <a:srgbClr val="C00000"/>
                </a:solidFill>
              </a:rPr>
              <a:t>équipe chirurgicale travaillent dans un système hautement complexe et susceptible de générer des erreurs</a:t>
            </a:r>
          </a:p>
          <a:p>
            <a:pPr>
              <a:spcBef>
                <a:spcPts val="2400"/>
              </a:spcBef>
            </a:pPr>
            <a:r>
              <a:rPr lang="de-CH" sz="1800" b="0" dirty="0" smtClean="0">
                <a:solidFill>
                  <a:srgbClr val="339933"/>
                </a:solidFill>
              </a:rPr>
              <a:t>Mais il est possible de faire quelque chose</a:t>
            </a:r>
          </a:p>
          <a:p>
            <a:endParaRPr lang="de-CH" dirty="0"/>
          </a:p>
        </p:txBody>
      </p:sp>
    </p:spTree>
    <p:extLst>
      <p:ext uri="{BB962C8B-B14F-4D97-AF65-F5344CB8AC3E}">
        <p14:creationId xmlns:p14="http://schemas.microsoft.com/office/powerpoint/2010/main" val="11676435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tiftung Patientensicherheit\progress-Pilotprogramme\2_Sichere Chirurgie\1_progress_Sichere Chirurgie\Kommunikation\fotoshooting_OP\OP-Team\OP-Team_005_MG_8392_x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92696"/>
            <a:ext cx="9139842" cy="5875671"/>
          </a:xfrm>
          <a:prstGeom prst="rect">
            <a:avLst/>
          </a:prstGeom>
          <a:noFill/>
          <a:extLst>
            <a:ext uri="{909E8E84-426E-40DD-AFC4-6F175D3DCCD1}">
              <a14:hiddenFill xmlns:a14="http://schemas.microsoft.com/office/drawing/2010/main">
                <a:solidFill>
                  <a:srgbClr val="FFFFFF"/>
                </a:solidFill>
              </a14:hiddenFill>
            </a:ext>
          </a:extLst>
        </p:spPr>
      </p:pic>
      <p:sp>
        <p:nvSpPr>
          <p:cNvPr id="2" name="Textplatzhalter 1"/>
          <p:cNvSpPr>
            <a:spLocks noGrp="1"/>
          </p:cNvSpPr>
          <p:nvPr>
            <p:ph type="body" sz="quarter" idx="10"/>
          </p:nvPr>
        </p:nvSpPr>
        <p:spPr/>
        <p:txBody>
          <a:bodyPr/>
          <a:lstStyle/>
          <a:p>
            <a:r>
              <a:rPr lang="de-CH" sz="2800" b="1" dirty="0" smtClean="0">
                <a:solidFill>
                  <a:srgbClr val="C00000"/>
                </a:solidFill>
              </a:rPr>
              <a:t>Merci !</a:t>
            </a:r>
            <a:endParaRPr lang="de-CH" sz="2800" b="1" dirty="0">
              <a:solidFill>
                <a:srgbClr val="C00000"/>
              </a:solidFill>
            </a:endParaRPr>
          </a:p>
        </p:txBody>
      </p:sp>
      <p:sp>
        <p:nvSpPr>
          <p:cNvPr id="4" name="Inhaltsplatzhalter 3"/>
          <p:cNvSpPr>
            <a:spLocks noGrp="1"/>
          </p:cNvSpPr>
          <p:nvPr>
            <p:ph sz="quarter" idx="11"/>
          </p:nvPr>
        </p:nvSpPr>
        <p:spPr>
          <a:xfrm>
            <a:off x="2519264" y="2907350"/>
            <a:ext cx="6624736" cy="1224136"/>
          </a:xfrm>
        </p:spPr>
        <p:txBody>
          <a:bodyPr>
            <a:noAutofit/>
          </a:bodyPr>
          <a:lstStyle/>
          <a:p>
            <a:r>
              <a:rPr lang="de-CH" sz="2000" dirty="0" smtClean="0">
                <a:solidFill>
                  <a:srgbClr val="C00000"/>
                </a:solidFill>
              </a:rPr>
              <a:t>Le groupe de projet se réjouit de collaborer avec vous à </a:t>
            </a:r>
            <a:r>
              <a:rPr lang="de-CH" sz="2000" dirty="0" err="1" smtClean="0">
                <a:solidFill>
                  <a:srgbClr val="C00000"/>
                </a:solidFill>
              </a:rPr>
              <a:t>progress </a:t>
            </a:r>
            <a:r>
              <a:rPr lang="de-CH" sz="2000" dirty="0" smtClean="0">
                <a:solidFill>
                  <a:srgbClr val="C00000"/>
                </a:solidFill>
              </a:rPr>
              <a:t>! La sécurité en chirurgie</a:t>
            </a:r>
          </a:p>
          <a:p>
            <a:r>
              <a:rPr lang="de-CH" sz="2000" dirty="0" smtClean="0">
                <a:solidFill>
                  <a:srgbClr val="C00000"/>
                </a:solidFill>
              </a:rPr>
              <a:t>Direction du projet : </a:t>
            </a:r>
            <a:r>
              <a:rPr lang="de-CH" sz="2000" dirty="0" smtClean="0">
                <a:solidFill>
                  <a:srgbClr val="7030A0"/>
                </a:solidFill>
              </a:rPr>
              <a:t>nom, e-mail ou n° de téléphome</a:t>
            </a:r>
          </a:p>
          <a:p>
            <a:r>
              <a:rPr lang="de-CH" sz="1800" dirty="0" err="1">
                <a:solidFill>
                  <a:schemeClr val="tx2">
                    <a:lumMod val="75000"/>
                  </a:schemeClr>
                </a:solidFill>
              </a:rPr>
              <a:t>p</a:t>
            </a:r>
            <a:r>
              <a:rPr lang="de-CH" sz="1800" dirty="0" err="1" smtClean="0">
                <a:solidFill>
                  <a:schemeClr val="tx2">
                    <a:lumMod val="75000"/>
                  </a:schemeClr>
                </a:solidFill>
              </a:rPr>
              <a:t>rogress </a:t>
            </a:r>
            <a:r>
              <a:rPr lang="de-CH" sz="1800" dirty="0" smtClean="0">
                <a:solidFill>
                  <a:schemeClr val="tx2">
                    <a:lumMod val="75000"/>
                  </a:schemeClr>
                </a:solidFill>
              </a:rPr>
              <a:t>! La sécurité en chirurgie est réalisé dans le cadre du programme pilote national de sécurité des patients suisse : </a:t>
            </a:r>
            <a:r>
              <a:rPr lang="de-CH" sz="2000" dirty="0" smtClean="0">
                <a:solidFill>
                  <a:schemeClr val="tx2">
                    <a:lumMod val="75000"/>
                  </a:schemeClr>
                </a:solidFill>
                <a:hlinkClick r:id="rId4"/>
              </a:rPr>
              <a:t>www.securitedespatients.ch</a:t>
            </a:r>
            <a:endParaRPr lang="de-CH" sz="2000" dirty="0" smtClean="0">
              <a:solidFill>
                <a:schemeClr val="tx2">
                  <a:lumMod val="75000"/>
                </a:schemeClr>
              </a:solidFill>
            </a:endParaRPr>
          </a:p>
          <a:p>
            <a:endParaRPr lang="de-CH" sz="1800" dirty="0" smtClean="0">
              <a:solidFill>
                <a:schemeClr val="tx2">
                  <a:lumMod val="75000"/>
                </a:schemeClr>
              </a:solidFill>
            </a:endParaRPr>
          </a:p>
          <a:p>
            <a:r>
              <a:rPr lang="de-CH" sz="1800" dirty="0" smtClean="0">
                <a:solidFill>
                  <a:schemeClr val="tx2">
                    <a:lumMod val="75000"/>
                  </a:schemeClr>
                </a:solidFill>
              </a:rPr>
              <a:t> </a:t>
            </a:r>
            <a:endParaRPr lang="de-CH" sz="1800" dirty="0">
              <a:solidFill>
                <a:schemeClr val="tx2">
                  <a:lumMod val="75000"/>
                </a:schemeClr>
              </a:solidFill>
            </a:endParaRPr>
          </a:p>
        </p:txBody>
      </p:sp>
      <p:sp>
        <p:nvSpPr>
          <p:cNvPr id="5" name="Foliennummernplatzhalter 4"/>
          <p:cNvSpPr>
            <a:spLocks noGrp="1"/>
          </p:cNvSpPr>
          <p:nvPr>
            <p:ph type="sldNum" sz="quarter" idx="4"/>
          </p:nvPr>
        </p:nvSpPr>
        <p:spPr/>
        <p:txBody>
          <a:bodyPr/>
          <a:lstStyle/>
          <a:p>
            <a:fld id="{A6DC35B0-3101-436D-83E8-2A48940380AD}" type="slidenum">
              <a:rPr lang="de-CH" smtClean="0"/>
              <a:pPr/>
              <a:t>26</a:t>
            </a:fld>
            <a:endParaRPr lang="de-CH"/>
          </a:p>
        </p:txBody>
      </p:sp>
      <p:sp>
        <p:nvSpPr>
          <p:cNvPr id="3" name="Textfeld 2"/>
          <p:cNvSpPr txBox="1"/>
          <p:nvPr/>
        </p:nvSpPr>
        <p:spPr>
          <a:xfrm>
            <a:off x="1187624" y="1556792"/>
            <a:ext cx="7710364" cy="1077218"/>
          </a:xfrm>
          <a:prstGeom prst="rect">
            <a:avLst/>
          </a:prstGeom>
          <a:noFill/>
        </p:spPr>
        <p:txBody>
          <a:bodyPr wrap="none" rtlCol="0">
            <a:spAutoFit/>
          </a:bodyPr>
          <a:lstStyle/>
          <a:p>
            <a:r>
              <a:rPr lang="de-CH" sz="3200" b="1" dirty="0" smtClean="0">
                <a:solidFill>
                  <a:srgbClr val="7030A0"/>
                </a:solidFill>
              </a:rPr>
              <a:t>Ajouter éventuellement une photo du</a:t>
            </a:r>
          </a:p>
          <a:p>
            <a:r>
              <a:rPr lang="de-CH" sz="3200" b="1" dirty="0" smtClean="0">
                <a:solidFill>
                  <a:srgbClr val="7030A0"/>
                </a:solidFill>
              </a:rPr>
              <a:t>groupe de projet </a:t>
            </a:r>
            <a:r>
              <a:rPr lang="de-CH" sz="3200" b="1" dirty="0" err="1" smtClean="0">
                <a:solidFill>
                  <a:srgbClr val="7030A0"/>
                </a:solidFill>
              </a:rPr>
              <a:t>et des ambassadeurs</a:t>
            </a:r>
            <a:endParaRPr lang="de-CH" sz="3200" b="1" dirty="0">
              <a:solidFill>
                <a:srgbClr val="7030A0"/>
              </a:solidFill>
            </a:endParaRPr>
          </a:p>
        </p:txBody>
      </p:sp>
    </p:spTree>
    <p:extLst>
      <p:ext uri="{BB962C8B-B14F-4D97-AF65-F5344CB8AC3E}">
        <p14:creationId xmlns:p14="http://schemas.microsoft.com/office/powerpoint/2010/main" val="16371819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539552" y="2204864"/>
            <a:ext cx="8208912" cy="1440160"/>
          </a:xfrm>
          <a:prstGeom prst="rect">
            <a:avLst/>
          </a:prstGeom>
          <a:solidFill>
            <a:srgbClr val="00B050">
              <a:alpha val="41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 name="Textplatzhalter 1"/>
          <p:cNvSpPr>
            <a:spLocks noGrp="1"/>
          </p:cNvSpPr>
          <p:nvPr>
            <p:ph type="body" sz="quarter" idx="10"/>
          </p:nvPr>
        </p:nvSpPr>
        <p:spPr/>
        <p:txBody>
          <a:bodyPr/>
          <a:lstStyle/>
          <a:p>
            <a:r>
              <a:rPr lang="de-CH" dirty="0" err="1"/>
              <a:t>progress </a:t>
            </a:r>
            <a:r>
              <a:rPr lang="de-CH" dirty="0"/>
              <a:t>! La sécurité en chirurgie</a:t>
            </a:r>
          </a:p>
          <a:p>
            <a:r>
              <a:rPr lang="de-CH" dirty="0" smtClean="0"/>
              <a:t>Projet d</a:t>
            </a:r>
            <a:r>
              <a:rPr lang="fr-FR" dirty="0" smtClean="0"/>
              <a:t>’</a:t>
            </a:r>
            <a:r>
              <a:rPr lang="de-CH" dirty="0" smtClean="0"/>
              <a:t>approfondissement</a:t>
            </a:r>
            <a:endParaRPr lang="de-CH" dirty="0"/>
          </a:p>
        </p:txBody>
      </p:sp>
      <p:sp>
        <p:nvSpPr>
          <p:cNvPr id="6" name="Foliennummernplatzhalter 5"/>
          <p:cNvSpPr>
            <a:spLocks noGrp="1"/>
          </p:cNvSpPr>
          <p:nvPr>
            <p:ph type="sldNum" sz="quarter" idx="4"/>
          </p:nvPr>
        </p:nvSpPr>
        <p:spPr/>
        <p:txBody>
          <a:bodyPr/>
          <a:lstStyle/>
          <a:p>
            <a:fld id="{A6DC35B0-3101-436D-83E8-2A48940380AD}" type="slidenum">
              <a:rPr lang="de-CH" smtClean="0"/>
              <a:pPr/>
              <a:t>3</a:t>
            </a:fld>
            <a:endParaRPr lang="de-CH"/>
          </a:p>
        </p:txBody>
      </p:sp>
      <p:sp>
        <p:nvSpPr>
          <p:cNvPr id="4" name="Inhaltsplatzhalter 3"/>
          <p:cNvSpPr>
            <a:spLocks noGrp="1"/>
          </p:cNvSpPr>
          <p:nvPr>
            <p:ph sz="quarter" idx="11"/>
          </p:nvPr>
        </p:nvSpPr>
        <p:spPr>
          <a:effectLst/>
        </p:spPr>
        <p:txBody>
          <a:bodyPr>
            <a:normAutofit/>
          </a:bodyPr>
          <a:lstStyle/>
          <a:p>
            <a:pPr>
              <a:spcBef>
                <a:spcPts val="2400"/>
              </a:spcBef>
            </a:pPr>
            <a:r>
              <a:rPr lang="de-CH" sz="2000" dirty="0" smtClean="0">
                <a:solidFill>
                  <a:srgbClr val="7030A0"/>
                </a:solidFill>
              </a:rPr>
              <a:t>L</a:t>
            </a:r>
            <a:r>
              <a:rPr lang="fr-FR" sz="2000" dirty="0" smtClean="0">
                <a:solidFill>
                  <a:srgbClr val="7030A0"/>
                </a:solidFill>
              </a:rPr>
              <a:t>’</a:t>
            </a:r>
            <a:r>
              <a:rPr lang="de-CH" sz="2000" dirty="0" smtClean="0">
                <a:solidFill>
                  <a:srgbClr val="7030A0"/>
                </a:solidFill>
              </a:rPr>
              <a:t>hôpital </a:t>
            </a:r>
            <a:r>
              <a:rPr lang="de-CH" sz="2000" dirty="0" err="1" smtClean="0">
                <a:solidFill>
                  <a:srgbClr val="7030A0"/>
                </a:solidFill>
              </a:rPr>
              <a:t>xy</a:t>
            </a:r>
            <a:r>
              <a:rPr lang="de-CH" sz="2000" dirty="0" smtClean="0">
                <a:solidFill>
                  <a:srgbClr val="7030A0"/>
                </a:solidFill>
              </a:rPr>
              <a:t> </a:t>
            </a:r>
            <a:r>
              <a:rPr lang="de-CH" sz="2000" dirty="0">
                <a:solidFill>
                  <a:srgbClr val="C00000"/>
                </a:solidFill>
              </a:rPr>
              <a:t>participe avec 9 autres établissements à </a:t>
            </a:r>
            <a:r>
              <a:rPr lang="de-CH" sz="2000" dirty="0" err="1">
                <a:solidFill>
                  <a:srgbClr val="C00000"/>
                </a:solidFill>
              </a:rPr>
              <a:t>progress</a:t>
            </a:r>
            <a:r>
              <a:rPr lang="de-CH" sz="2000" dirty="0">
                <a:solidFill>
                  <a:srgbClr val="C00000"/>
                </a:solidFill>
              </a:rPr>
              <a:t>! La sécurité en chirurgie :</a:t>
            </a:r>
          </a:p>
          <a:p>
            <a:pPr marL="342900" indent="-342900">
              <a:spcBef>
                <a:spcPts val="2400"/>
              </a:spcBef>
              <a:buFont typeface="Arial" pitchFamily="34" charset="0"/>
              <a:buChar char="•"/>
            </a:pPr>
            <a:r>
              <a:rPr lang="de-CH" sz="1800" b="0" dirty="0"/>
              <a:t>Objectifs communs pour accroître la sécurité des patients en chirurgie :</a:t>
            </a:r>
          </a:p>
          <a:p>
            <a:pPr marL="700088" lvl="1">
              <a:spcBef>
                <a:spcPts val="1800"/>
              </a:spcBef>
              <a:buFont typeface="Arial" pitchFamily="34" charset="0"/>
              <a:buChar char="•"/>
            </a:pPr>
            <a:r>
              <a:rPr lang="de-CH" sz="1800" dirty="0"/>
              <a:t>Utilisation correcte et complète de la check-list chirurgicale pour tous les patients (observance de 100 %)</a:t>
            </a:r>
          </a:p>
          <a:p>
            <a:pPr marL="700088" lvl="1">
              <a:spcBef>
                <a:spcPts val="1800"/>
              </a:spcBef>
              <a:buFont typeface="Arial" pitchFamily="34" charset="0"/>
              <a:buChar char="•"/>
            </a:pPr>
            <a:r>
              <a:rPr lang="de-CH" sz="1800" dirty="0"/>
              <a:t>Amélioration du climat de sécurité et de la communication au sein de l</a:t>
            </a:r>
            <a:r>
              <a:rPr lang="fr-FR" sz="1800" dirty="0"/>
              <a:t>’</a:t>
            </a:r>
            <a:r>
              <a:rPr lang="de-CH" sz="1800" dirty="0"/>
              <a:t>équipe </a:t>
            </a:r>
          </a:p>
          <a:p>
            <a:pPr marL="342900" lvl="1">
              <a:spcBef>
                <a:spcPts val="2400"/>
              </a:spcBef>
              <a:buFont typeface="Arial" pitchFamily="34" charset="0"/>
              <a:buChar char="•"/>
            </a:pPr>
            <a:r>
              <a:rPr lang="de-CH" sz="1800" dirty="0"/>
              <a:t>Action commune</a:t>
            </a:r>
          </a:p>
          <a:p>
            <a:pPr marL="342900" lvl="1">
              <a:spcBef>
                <a:spcPts val="2400"/>
              </a:spcBef>
              <a:buFont typeface="Arial" pitchFamily="34" charset="0"/>
              <a:buChar char="•"/>
            </a:pPr>
            <a:r>
              <a:rPr lang="de-CH" sz="1800" dirty="0"/>
              <a:t>Travail ciblé sur les faits</a:t>
            </a:r>
          </a:p>
          <a:p>
            <a:pPr marL="342900" indent="-342900">
              <a:spcBef>
                <a:spcPts val="2400"/>
              </a:spcBef>
              <a:buFont typeface="Arial" pitchFamily="34" charset="0"/>
              <a:buChar char="•"/>
            </a:pPr>
            <a:r>
              <a:rPr lang="de-CH" sz="1800" b="0" dirty="0"/>
              <a:t>Approche interprofessionnelle</a:t>
            </a:r>
          </a:p>
          <a:p>
            <a:pPr marL="342900" indent="-342900">
              <a:spcBef>
                <a:spcPts val="2400"/>
              </a:spcBef>
              <a:buFont typeface="Arial" pitchFamily="34" charset="0"/>
              <a:buChar char="•"/>
            </a:pPr>
            <a:r>
              <a:rPr lang="de-CH" sz="1800" b="0" dirty="0"/>
              <a:t>Durée du projet : automne 2013 – été 2015</a:t>
            </a:r>
          </a:p>
          <a:p>
            <a:endParaRPr lang="de-CH" dirty="0">
              <a:solidFill>
                <a:srgbClr val="006061"/>
              </a:solidFill>
            </a:endParaRPr>
          </a:p>
        </p:txBody>
      </p:sp>
      <p:sp>
        <p:nvSpPr>
          <p:cNvPr id="7" name="Inhaltsplatzhalter 3"/>
          <p:cNvSpPr txBox="1">
            <a:spLocks/>
          </p:cNvSpPr>
          <p:nvPr/>
        </p:nvSpPr>
        <p:spPr>
          <a:xfrm>
            <a:off x="365865" y="4440786"/>
            <a:ext cx="5555396" cy="2429272"/>
          </a:xfrm>
          <a:prstGeom prst="rect">
            <a:avLst/>
          </a:prstGeom>
        </p:spPr>
        <p:txBody>
          <a:bodyPr vert="horz" lIns="0" tIns="0" rIns="0" bIns="0" rtlCol="0">
            <a:normAutofit/>
          </a:bodyPr>
          <a:lstStyle>
            <a:lvl1pPr marL="0" indent="0" algn="l" defTabSz="914400" rtl="0" eaLnBrk="1" latinLnBrk="0" hangingPunct="1">
              <a:spcBef>
                <a:spcPct val="20000"/>
              </a:spcBef>
              <a:buClr>
                <a:srgbClr val="006061"/>
              </a:buClr>
              <a:buSzPct val="110000"/>
              <a:buFont typeface="Arial" pitchFamily="34" charset="0"/>
              <a:buNone/>
              <a:defRPr sz="2500" b="1" kern="1200">
                <a:solidFill>
                  <a:schemeClr val="tx1"/>
                </a:solidFill>
                <a:latin typeface="+mn-lt"/>
                <a:ea typeface="+mn-ea"/>
                <a:cs typeface="+mn-cs"/>
              </a:defRPr>
            </a:lvl1pPr>
            <a:lvl2pPr marL="1588" indent="0" algn="l" defTabSz="914400" rtl="0" eaLnBrk="1" latinLnBrk="0" hangingPunct="1">
              <a:spcBef>
                <a:spcPts val="1200"/>
              </a:spcBef>
              <a:buClr>
                <a:srgbClr val="006061"/>
              </a:buClr>
              <a:buSzPct val="110000"/>
              <a:buFont typeface="Wingdings" pitchFamily="2" charset="2"/>
              <a:buNone/>
              <a:defRPr sz="2000" kern="1200">
                <a:solidFill>
                  <a:schemeClr val="tx1"/>
                </a:solidFill>
                <a:latin typeface="+mn-lt"/>
                <a:ea typeface="+mn-ea"/>
                <a:cs typeface="+mn-cs"/>
              </a:defRPr>
            </a:lvl2pPr>
            <a:lvl3pPr marL="179388" indent="-176213" algn="l" defTabSz="914400" rtl="0" eaLnBrk="1" latinLnBrk="0" hangingPunct="1">
              <a:spcBef>
                <a:spcPct val="20000"/>
              </a:spcBef>
              <a:buClr>
                <a:srgbClr val="006061"/>
              </a:buClr>
              <a:buFont typeface="Wingdings" pitchFamily="2" charset="2"/>
              <a:buChar char="§"/>
              <a:defRPr sz="2000" kern="1200">
                <a:solidFill>
                  <a:schemeClr val="tx1"/>
                </a:solidFill>
                <a:latin typeface="+mn-lt"/>
                <a:ea typeface="+mn-ea"/>
                <a:cs typeface="+mn-cs"/>
              </a:defRPr>
            </a:lvl3pPr>
            <a:lvl4pPr marL="352425" indent="-182563" algn="l" defTabSz="98901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536575" indent="-174625"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buFont typeface="Wingdings" pitchFamily="2" charset="2"/>
              <a:buChar char="§"/>
            </a:pPr>
            <a:endParaRPr lang="de-CH" sz="2800" dirty="0" smtClean="0"/>
          </a:p>
        </p:txBody>
      </p:sp>
    </p:spTree>
    <p:extLst>
      <p:ext uri="{BB962C8B-B14F-4D97-AF65-F5344CB8AC3E}">
        <p14:creationId xmlns:p14="http://schemas.microsoft.com/office/powerpoint/2010/main" val="34630592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err="1"/>
              <a:t>progress </a:t>
            </a:r>
            <a:r>
              <a:rPr lang="de-CH" dirty="0"/>
              <a:t>! La sécurité en chirurgie</a:t>
            </a:r>
          </a:p>
          <a:p>
            <a:r>
              <a:rPr lang="de-CH" dirty="0"/>
              <a:t>Projet d</a:t>
            </a:r>
            <a:r>
              <a:rPr lang="fr-FR" dirty="0"/>
              <a:t>’</a:t>
            </a:r>
            <a:r>
              <a:rPr lang="de-CH" dirty="0"/>
              <a:t>approfondissement</a:t>
            </a:r>
          </a:p>
        </p:txBody>
      </p:sp>
      <p:sp>
        <p:nvSpPr>
          <p:cNvPr id="4" name="Foliennummernplatzhalter 3"/>
          <p:cNvSpPr>
            <a:spLocks noGrp="1"/>
          </p:cNvSpPr>
          <p:nvPr>
            <p:ph type="sldNum" sz="quarter" idx="4"/>
          </p:nvPr>
        </p:nvSpPr>
        <p:spPr/>
        <p:txBody>
          <a:bodyPr/>
          <a:lstStyle/>
          <a:p>
            <a:fld id="{A6DC35B0-3101-436D-83E8-2A48940380AD}" type="slidenum">
              <a:rPr lang="de-CH" smtClean="0"/>
              <a:pPr/>
              <a:t>4</a:t>
            </a:fld>
            <a:endParaRPr lang="de-CH"/>
          </a:p>
        </p:txBody>
      </p:sp>
      <p:sp>
        <p:nvSpPr>
          <p:cNvPr id="5" name="Inhaltsplatzhalter 4"/>
          <p:cNvSpPr>
            <a:spLocks noGrp="1"/>
          </p:cNvSpPr>
          <p:nvPr>
            <p:ph sz="quarter" idx="11"/>
          </p:nvPr>
        </p:nvSpPr>
        <p:spPr/>
        <p:txBody>
          <a:bodyPr>
            <a:normAutofit/>
          </a:bodyPr>
          <a:lstStyle/>
          <a:p>
            <a:r>
              <a:rPr lang="de-CH" sz="2000" dirty="0" smtClean="0">
                <a:solidFill>
                  <a:srgbClr val="C00000"/>
                </a:solidFill>
              </a:rPr>
              <a:t>Principales étapes du projet</a:t>
            </a:r>
          </a:p>
          <a:p>
            <a:pPr marL="285750" indent="-285750">
              <a:buFont typeface="Arial" panose="020B0604020202020204" pitchFamily="34" charset="0"/>
              <a:buChar char="•"/>
            </a:pPr>
            <a:r>
              <a:rPr lang="de-CH" sz="1800" b="0" dirty="0" smtClean="0"/>
              <a:t>Adaptation </a:t>
            </a:r>
            <a:r>
              <a:rPr lang="de-CH" sz="1800" b="0" dirty="0"/>
              <a:t>de la check-list ou vérification de son adéquation</a:t>
            </a:r>
            <a:br>
              <a:rPr lang="de-CH" sz="1800" b="0" dirty="0"/>
            </a:br>
            <a:r>
              <a:rPr lang="de-CH" sz="1800" b="0" dirty="0"/>
              <a:t>(</a:t>
            </a:r>
            <a:r>
              <a:rPr lang="de-CH" sz="1800" b="0" dirty="0" err="1"/>
              <a:t>Sign</a:t>
            </a:r>
            <a:r>
              <a:rPr lang="de-CH" sz="1800" b="0" dirty="0"/>
              <a:t> in, Team time out et </a:t>
            </a:r>
            <a:r>
              <a:rPr lang="de-CH" sz="1800" b="0" dirty="0" err="1"/>
              <a:t>Sign</a:t>
            </a:r>
            <a:r>
              <a:rPr lang="de-CH" sz="1800" b="0" dirty="0"/>
              <a:t> out) </a:t>
            </a:r>
          </a:p>
          <a:p>
            <a:pPr marL="642938" lvl="1" indent="-285750">
              <a:buFont typeface="Arial" panose="020B0604020202020204" pitchFamily="34" charset="0"/>
              <a:buChar char="•"/>
            </a:pPr>
            <a:r>
              <a:rPr lang="fr-FR" sz="1600" dirty="0"/>
              <a:t>Intégration des vérifications de sécurité dans les processus de la phase préopératoire</a:t>
            </a:r>
            <a:r>
              <a:rPr lang="de-CH" sz="1600" b="0" dirty="0" smtClean="0"/>
              <a:t> </a:t>
            </a:r>
          </a:p>
          <a:p>
            <a:pPr marL="642938" lvl="1" indent="-285750">
              <a:buFont typeface="Arial" panose="020B0604020202020204" pitchFamily="34" charset="0"/>
              <a:buChar char="•"/>
            </a:pPr>
            <a:r>
              <a:rPr lang="de-CH" sz="1600" b="0" dirty="0" smtClean="0"/>
              <a:t>Répartition des rôles et des responsabilités</a:t>
            </a:r>
            <a:endParaRPr lang="de-CH" sz="1600" b="0" dirty="0"/>
          </a:p>
          <a:p>
            <a:pPr marL="285750" indent="-285750">
              <a:buFont typeface="Arial" panose="020B0604020202020204" pitchFamily="34" charset="0"/>
              <a:buChar char="•"/>
            </a:pPr>
            <a:r>
              <a:rPr lang="de-CH" sz="1800" b="0" dirty="0" smtClean="0"/>
              <a:t>Formation continue pour tous les membres de l</a:t>
            </a:r>
            <a:r>
              <a:rPr lang="fr-FR" sz="1800" b="0" dirty="0" smtClean="0"/>
              <a:t>’</a:t>
            </a:r>
            <a:r>
              <a:rPr lang="de-CH" sz="1800" b="0" dirty="0" smtClean="0"/>
              <a:t>équipe chirurgicale</a:t>
            </a:r>
          </a:p>
          <a:p>
            <a:pPr marL="285750" indent="-285750">
              <a:buFont typeface="Arial" panose="020B0604020202020204" pitchFamily="34" charset="0"/>
              <a:buChar char="•"/>
            </a:pPr>
            <a:r>
              <a:rPr lang="de-CH" sz="1800" b="0" dirty="0" err="1" smtClean="0"/>
              <a:t>Entraînements</a:t>
            </a:r>
            <a:r>
              <a:rPr lang="de-CH" sz="1800" b="0" dirty="0" smtClean="0"/>
              <a:t> </a:t>
            </a:r>
            <a:r>
              <a:rPr lang="de-CH" sz="1800" b="0" dirty="0"/>
              <a:t>à l</a:t>
            </a:r>
            <a:r>
              <a:rPr lang="fr-FR" sz="1800" b="0" dirty="0"/>
              <a:t>’</a:t>
            </a:r>
            <a:r>
              <a:rPr lang="de-CH" sz="1800" b="0" dirty="0"/>
              <a:t>utilisation de la check-list avec tous les membres de l</a:t>
            </a:r>
            <a:r>
              <a:rPr lang="fr-FR" sz="1800" b="0" dirty="0"/>
              <a:t>’</a:t>
            </a:r>
            <a:r>
              <a:rPr lang="de-CH" sz="1800" b="0" dirty="0"/>
              <a:t>équipe chirurgicale</a:t>
            </a:r>
          </a:p>
          <a:p>
            <a:pPr marL="285750" indent="-285750">
              <a:buFont typeface="Arial" panose="020B0604020202020204" pitchFamily="34" charset="0"/>
              <a:buChar char="•"/>
            </a:pPr>
            <a:r>
              <a:rPr lang="de-CH" sz="1800" b="0" dirty="0"/>
              <a:t>Mise en œuvre et application de la check-list</a:t>
            </a:r>
          </a:p>
          <a:p>
            <a:pPr marL="285750" indent="-285750">
              <a:buFont typeface="Arial" panose="020B0604020202020204" pitchFamily="34" charset="0"/>
              <a:buChar char="•"/>
            </a:pPr>
            <a:r>
              <a:rPr lang="de-CH" sz="1800" b="0" dirty="0" smtClean="0"/>
              <a:t>Enquête sur l</a:t>
            </a:r>
            <a:r>
              <a:rPr lang="fr-FR" sz="1800" b="0" dirty="0" smtClean="0"/>
              <a:t>’</a:t>
            </a:r>
            <a:r>
              <a:rPr lang="de-CH" sz="1800" b="0" dirty="0" smtClean="0"/>
              <a:t>observance de la check-list</a:t>
            </a:r>
          </a:p>
          <a:p>
            <a:pPr marL="285750" indent="-285750">
              <a:buFont typeface="Arial" panose="020B0604020202020204" pitchFamily="34" charset="0"/>
              <a:buChar char="•"/>
            </a:pPr>
            <a:r>
              <a:rPr lang="de-CH" sz="1800" b="0" dirty="0" smtClean="0"/>
              <a:t>Observations / </a:t>
            </a:r>
            <a:r>
              <a:rPr lang="de-CH" sz="1800" b="0" dirty="0" err="1" smtClean="0"/>
              <a:t>Débriefings</a:t>
            </a:r>
            <a:r>
              <a:rPr lang="de-CH" sz="1800" b="0" dirty="0" smtClean="0"/>
              <a:t> (Team time out, </a:t>
            </a:r>
            <a:r>
              <a:rPr lang="de-CH" sz="1800" b="0" dirty="0" err="1" smtClean="0"/>
              <a:t>Sign</a:t>
            </a:r>
            <a:r>
              <a:rPr lang="de-CH" sz="1800" b="0" dirty="0" smtClean="0"/>
              <a:t> out)</a:t>
            </a:r>
          </a:p>
          <a:p>
            <a:pPr marL="285750" indent="-285750">
              <a:buFont typeface="Arial" panose="020B0604020202020204" pitchFamily="34" charset="0"/>
              <a:buChar char="•"/>
            </a:pPr>
            <a:r>
              <a:rPr lang="de-CH" sz="1800" b="0" dirty="0" smtClean="0"/>
              <a:t>Mesures d</a:t>
            </a:r>
            <a:r>
              <a:rPr lang="fr-FR" sz="1800" b="0" dirty="0" smtClean="0"/>
              <a:t>’</a:t>
            </a:r>
            <a:r>
              <a:rPr lang="de-CH" sz="1800" b="0" dirty="0" smtClean="0"/>
              <a:t>amélioration </a:t>
            </a:r>
            <a:endParaRPr lang="de-CH" sz="1800" b="0" dirty="0"/>
          </a:p>
          <a:p>
            <a:endParaRPr lang="de-CH" sz="1800" b="0" dirty="0"/>
          </a:p>
          <a:p>
            <a:endParaRPr lang="de-CH" dirty="0"/>
          </a:p>
        </p:txBody>
      </p:sp>
    </p:spTree>
    <p:extLst>
      <p:ext uri="{BB962C8B-B14F-4D97-AF65-F5344CB8AC3E}">
        <p14:creationId xmlns:p14="http://schemas.microsoft.com/office/powerpoint/2010/main" val="26269965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10"/>
          </p:nvPr>
        </p:nvSpPr>
        <p:spPr/>
        <p:txBody>
          <a:bodyPr/>
          <a:lstStyle/>
          <a:p>
            <a:r>
              <a:rPr lang="de-CH" dirty="0" smtClean="0"/>
              <a:t>Contenu du module 1</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5</a:t>
            </a:fld>
            <a:endParaRPr lang="de-CH"/>
          </a:p>
        </p:txBody>
      </p:sp>
      <p:sp>
        <p:nvSpPr>
          <p:cNvPr id="8" name="Inhaltsplatzhalter 7"/>
          <p:cNvSpPr>
            <a:spLocks noGrp="1"/>
          </p:cNvSpPr>
          <p:nvPr>
            <p:ph sz="quarter" idx="11"/>
          </p:nvPr>
        </p:nvSpPr>
        <p:spPr>
          <a:xfrm>
            <a:off x="323529" y="908720"/>
            <a:ext cx="8784975" cy="5220618"/>
          </a:xfrm>
        </p:spPr>
        <p:txBody>
          <a:bodyPr>
            <a:normAutofit/>
          </a:bodyPr>
          <a:lstStyle/>
          <a:p>
            <a:pPr marL="0" indent="0">
              <a:buNone/>
            </a:pPr>
            <a:r>
              <a:rPr lang="de-CH" sz="2000" dirty="0" smtClean="0">
                <a:solidFill>
                  <a:srgbClr val="C00000"/>
                </a:solidFill>
              </a:rPr>
              <a:t>La sécurité des patients en chirurgie – Eléments fondamentaux</a:t>
            </a:r>
          </a:p>
          <a:p>
            <a:pPr marL="0" indent="0">
              <a:buNone/>
            </a:pPr>
            <a:r>
              <a:rPr lang="de-CH" sz="2000" dirty="0" smtClean="0">
                <a:solidFill>
                  <a:srgbClr val="C00000"/>
                </a:solidFill>
              </a:rPr>
              <a:t> </a:t>
            </a:r>
          </a:p>
          <a:p>
            <a:pPr>
              <a:lnSpc>
                <a:spcPct val="150000"/>
              </a:lnSpc>
            </a:pPr>
            <a:r>
              <a:rPr lang="de-CH" sz="1800" b="0" dirty="0" smtClean="0"/>
              <a:t>Qu</a:t>
            </a:r>
            <a:r>
              <a:rPr lang="fr-FR" sz="1800" b="0" dirty="0" smtClean="0"/>
              <a:t>’</a:t>
            </a:r>
            <a:r>
              <a:rPr lang="de-CH" sz="1800" b="0" dirty="0" smtClean="0"/>
              <a:t>entend-on par </a:t>
            </a:r>
            <a:r>
              <a:rPr lang="fr-FR" sz="1800" b="0"/>
              <a:t>sécurité des patients</a:t>
            </a:r>
            <a:r>
              <a:rPr lang="fr-FR" sz="1800" b="0">
                <a:effectLst/>
              </a:rPr>
              <a:t> </a:t>
            </a:r>
            <a:r>
              <a:rPr lang="de-CH" sz="1800" b="0" dirty="0" smtClean="0"/>
              <a:t>? Par erreur médicale ? </a:t>
            </a:r>
            <a:r>
              <a:rPr lang="de-CH" sz="1800" b="0" dirty="0"/>
              <a:t>Par événement indésirable ? Par évitable ?</a:t>
            </a:r>
          </a:p>
          <a:p>
            <a:pPr lvl="0">
              <a:lnSpc>
                <a:spcPct val="150000"/>
              </a:lnSpc>
            </a:pPr>
            <a:r>
              <a:rPr lang="de-CH" sz="1800" b="0" dirty="0" smtClean="0"/>
              <a:t>Faits et chiffres </a:t>
            </a:r>
            <a:r>
              <a:rPr lang="de-CH" sz="1800" b="0" dirty="0"/>
              <a:t>dans le domaine de la chirurgie</a:t>
            </a:r>
          </a:p>
          <a:p>
            <a:pPr lvl="0">
              <a:lnSpc>
                <a:spcPct val="150000"/>
              </a:lnSpc>
            </a:pPr>
            <a:r>
              <a:rPr lang="de-CH" sz="1800" b="0" dirty="0"/>
              <a:t>Approche t</a:t>
            </a:r>
            <a:r>
              <a:rPr lang="de-CH" sz="1800" b="0" dirty="0" smtClean="0"/>
              <a:t>raditionnelle et approche systémique pour l</a:t>
            </a:r>
            <a:r>
              <a:rPr lang="fr-FR" sz="1800" b="0" dirty="0" smtClean="0"/>
              <a:t>’</a:t>
            </a:r>
            <a:r>
              <a:rPr lang="de-CH" sz="1800" b="0" dirty="0" smtClean="0"/>
              <a:t>obtention de résultats</a:t>
            </a:r>
            <a:endParaRPr lang="de-CH" sz="1800" b="0" dirty="0"/>
          </a:p>
          <a:p>
            <a:pPr lvl="0">
              <a:lnSpc>
                <a:spcPct val="150000"/>
              </a:lnSpc>
            </a:pPr>
            <a:r>
              <a:rPr lang="de-CH" sz="1800" b="0" dirty="0" smtClean="0"/>
              <a:t>Comment les choses peuvent-elles mal se passer ?</a:t>
            </a:r>
            <a:r>
              <a:rPr lang="de-CH" sz="1800" b="0" dirty="0"/>
              <a:t> Comment les événements indésirables surviennent-ils ? Comment peuvent-ils être évités ? </a:t>
            </a:r>
            <a:r>
              <a:rPr lang="de-CH" sz="1800" b="0" dirty="0" smtClean="0"/>
              <a:t>(métaphore du fromage suisse – </a:t>
            </a:r>
            <a:r>
              <a:rPr lang="de-CH" sz="1800" b="0" dirty="0"/>
              <a:t>modèle de </a:t>
            </a:r>
            <a:r>
              <a:rPr lang="de-CH" sz="1800" b="0" dirty="0" err="1" smtClean="0"/>
              <a:t>Reason</a:t>
            </a:r>
            <a:r>
              <a:rPr lang="de-CH" sz="1800" b="0" dirty="0" smtClean="0"/>
              <a:t>)</a:t>
            </a:r>
            <a:endParaRPr lang="de-CH" sz="1800" b="0" dirty="0"/>
          </a:p>
          <a:p>
            <a:pPr lvl="0">
              <a:lnSpc>
                <a:spcPct val="150000"/>
              </a:lnSpc>
            </a:pPr>
            <a:r>
              <a:rPr lang="de-CH" sz="1800" b="0" dirty="0"/>
              <a:t>Recherches et connaissances permettant d</a:t>
            </a:r>
            <a:r>
              <a:rPr lang="fr-FR" sz="1800" b="0" dirty="0"/>
              <a:t>’</a:t>
            </a:r>
            <a:r>
              <a:rPr lang="de-CH" sz="1800" b="0" dirty="0"/>
              <a:t>améliorer la sécurité des patients</a:t>
            </a:r>
          </a:p>
          <a:p>
            <a:pPr lvl="0">
              <a:lnSpc>
                <a:spcPct val="150000"/>
              </a:lnSpc>
            </a:pPr>
            <a:r>
              <a:rPr lang="de-CH" sz="1800" b="0" dirty="0"/>
              <a:t>Compétences techniques et non techniques</a:t>
            </a:r>
            <a:endParaRPr lang="de-CH" sz="1800" b="0" dirty="0" smtClean="0"/>
          </a:p>
          <a:p>
            <a:pPr lvl="0">
              <a:lnSpc>
                <a:spcPct val="150000"/>
              </a:lnSpc>
            </a:pPr>
            <a:r>
              <a:rPr lang="de-CH" sz="1800" b="0" dirty="0" smtClean="0"/>
              <a:t>Aperçu des prochains cours de formation continue</a:t>
            </a:r>
            <a:endParaRPr lang="de-CH" sz="1800" b="0" dirty="0"/>
          </a:p>
          <a:p>
            <a:endParaRPr lang="de-CH" sz="1900" dirty="0"/>
          </a:p>
        </p:txBody>
      </p:sp>
      <p:sp>
        <p:nvSpPr>
          <p:cNvPr id="9" name="Textplatzhalter 8"/>
          <p:cNvSpPr>
            <a:spLocks noGrp="1"/>
          </p:cNvSpPr>
          <p:nvPr>
            <p:ph type="body" sz="quarter" idx="12"/>
          </p:nvPr>
        </p:nvSpPr>
        <p:spPr/>
        <p:txBody>
          <a:bodyPr/>
          <a:lstStyle/>
          <a:p>
            <a:endParaRPr lang="de-CH"/>
          </a:p>
        </p:txBody>
      </p:sp>
    </p:spTree>
    <p:extLst>
      <p:ext uri="{BB962C8B-B14F-4D97-AF65-F5344CB8AC3E}">
        <p14:creationId xmlns:p14="http://schemas.microsoft.com/office/powerpoint/2010/main" val="36477905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Sécurité des patients</a:t>
            </a:r>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6</a:t>
            </a:fld>
            <a:endParaRPr lang="de-CH"/>
          </a:p>
        </p:txBody>
      </p:sp>
      <p:sp>
        <p:nvSpPr>
          <p:cNvPr id="5" name="Inhaltsplatzhalter 4"/>
          <p:cNvSpPr>
            <a:spLocks noGrp="1"/>
          </p:cNvSpPr>
          <p:nvPr>
            <p:ph sz="quarter" idx="11"/>
          </p:nvPr>
        </p:nvSpPr>
        <p:spPr/>
        <p:txBody>
          <a:bodyPr>
            <a:normAutofit/>
          </a:bodyPr>
          <a:lstStyle/>
          <a:p>
            <a:pPr marL="0" indent="0">
              <a:buNone/>
            </a:pPr>
            <a:r>
              <a:rPr lang="de-CH" sz="2000" dirty="0">
                <a:solidFill>
                  <a:srgbClr val="C00000"/>
                </a:solidFill>
              </a:rPr>
              <a:t>La s</a:t>
            </a:r>
            <a:r>
              <a:rPr lang="de-CH" sz="2000" dirty="0" smtClean="0">
                <a:solidFill>
                  <a:srgbClr val="C00000"/>
                </a:solidFill>
              </a:rPr>
              <a:t>écurité des patients, c</a:t>
            </a:r>
            <a:r>
              <a:rPr lang="fr-FR" sz="2000" dirty="0">
                <a:solidFill>
                  <a:srgbClr val="C00000"/>
                </a:solidFill>
              </a:rPr>
              <a:t>’</a:t>
            </a:r>
            <a:r>
              <a:rPr lang="de-CH" sz="2000" dirty="0">
                <a:solidFill>
                  <a:srgbClr val="C00000"/>
                </a:solidFill>
              </a:rPr>
              <a:t>est</a:t>
            </a:r>
            <a:endParaRPr lang="de-CH" sz="2000" dirty="0" smtClean="0">
              <a:solidFill>
                <a:srgbClr val="AD5207"/>
              </a:solidFill>
            </a:endParaRPr>
          </a:p>
          <a:p>
            <a:pPr marL="0" indent="0">
              <a:buNone/>
            </a:pPr>
            <a:endParaRPr lang="de-CH" sz="2000" dirty="0" smtClean="0">
              <a:solidFill>
                <a:srgbClr val="C00000"/>
              </a:solidFill>
            </a:endParaRPr>
          </a:p>
          <a:p>
            <a:pPr>
              <a:buFont typeface="Arial"/>
              <a:buChar char="•"/>
            </a:pPr>
            <a:r>
              <a:rPr lang="fr-FR" sz="1800" b="0"/>
              <a:t>éviter et prévenir les résultats indésirables ou les préjudices consécutifs à la prise en charge thérapeutique et en atténuer les conséquences lorsqu</a:t>
            </a:r>
            <a:r>
              <a:rPr lang="fr-FR" sz="1800" b="0" dirty="0"/>
              <a:t>’</a:t>
            </a:r>
            <a:r>
              <a:rPr lang="fr-FR" sz="1800" b="0"/>
              <a:t>ils se produisent </a:t>
            </a:r>
            <a:r>
              <a:rPr lang="de-CH" sz="1800" b="0" dirty="0"/>
              <a:t>au cours d</a:t>
            </a:r>
            <a:r>
              <a:rPr lang="fr-FR" sz="1800" b="0" dirty="0"/>
              <a:t>’</a:t>
            </a:r>
            <a:r>
              <a:rPr lang="de-CH" sz="1800" b="0" dirty="0"/>
              <a:t>un processus de traitement</a:t>
            </a:r>
            <a:r>
              <a:rPr lang="de-CH" sz="1800" b="0" baseline="30000" dirty="0">
                <a:solidFill>
                  <a:srgbClr val="000000"/>
                </a:solidFill>
              </a:rPr>
              <a:t>1</a:t>
            </a:r>
            <a:endParaRPr lang="de-CH" sz="1800" b="0" dirty="0">
              <a:solidFill>
                <a:srgbClr val="000000"/>
              </a:solidFill>
            </a:endParaRPr>
          </a:p>
          <a:p>
            <a:pPr>
              <a:buFont typeface="Arial"/>
              <a:buChar char="•"/>
            </a:pPr>
            <a:endParaRPr lang="de-CH" sz="1800" b="0" dirty="0">
              <a:solidFill>
                <a:srgbClr val="000000"/>
              </a:solidFill>
            </a:endParaRPr>
          </a:p>
          <a:p>
            <a:pPr>
              <a:buFont typeface="Arial"/>
              <a:buChar char="•"/>
            </a:pPr>
            <a:r>
              <a:rPr lang="de-CH" sz="1800" b="0" dirty="0">
                <a:solidFill>
                  <a:srgbClr val="000000"/>
                </a:solidFill>
              </a:rPr>
              <a:t>réduire les événements indésirables évitables (objectif central)</a:t>
            </a:r>
            <a:r>
              <a:rPr lang="de-CH" sz="1800" b="0" baseline="30000" dirty="0">
                <a:solidFill>
                  <a:srgbClr val="000000"/>
                </a:solidFill>
              </a:rPr>
              <a:t>2</a:t>
            </a:r>
            <a:endParaRPr lang="de-CH" sz="1800" b="0" dirty="0">
              <a:solidFill>
                <a:srgbClr val="000000"/>
              </a:solidFill>
            </a:endParaRPr>
          </a:p>
          <a:p>
            <a:pPr marL="0" indent="0">
              <a:buNone/>
            </a:pPr>
            <a:endParaRPr lang="de-CH" sz="1800" b="0" dirty="0" smtClean="0">
              <a:solidFill>
                <a:srgbClr val="00B0F0"/>
              </a:solidFill>
            </a:endParaRPr>
          </a:p>
          <a:p>
            <a:pPr marL="0" indent="0">
              <a:buNone/>
            </a:pPr>
            <a:endParaRPr lang="de-CH" sz="1800" b="0" dirty="0">
              <a:solidFill>
                <a:srgbClr val="00B0F0"/>
              </a:solidFill>
            </a:endParaRPr>
          </a:p>
          <a:p>
            <a:pPr marL="0" indent="0">
              <a:buNone/>
            </a:pPr>
            <a:endParaRPr lang="de-CH" sz="1800" b="0" dirty="0" smtClean="0">
              <a:solidFill>
                <a:srgbClr val="00B0F0"/>
              </a:solidFill>
            </a:endParaRPr>
          </a:p>
          <a:p>
            <a:pPr marL="0" indent="0">
              <a:buNone/>
            </a:pPr>
            <a:endParaRPr lang="de-CH" sz="1800" b="0" dirty="0">
              <a:solidFill>
                <a:srgbClr val="00B0F0"/>
              </a:solidFill>
            </a:endParaRPr>
          </a:p>
          <a:p>
            <a:pPr marL="0" indent="0">
              <a:buNone/>
            </a:pPr>
            <a:endParaRPr lang="de-CH" sz="1800" b="0" dirty="0" smtClean="0">
              <a:solidFill>
                <a:srgbClr val="00B0F0"/>
              </a:solidFill>
            </a:endParaRPr>
          </a:p>
          <a:p>
            <a:pPr marL="0" indent="0">
              <a:buNone/>
            </a:pPr>
            <a:endParaRPr lang="de-CH" sz="1800" b="0" dirty="0">
              <a:solidFill>
                <a:srgbClr val="00B0F0"/>
              </a:solidFill>
            </a:endParaRPr>
          </a:p>
          <a:p>
            <a:pPr marL="0" indent="0">
              <a:buNone/>
            </a:pPr>
            <a:endParaRPr lang="de-CH" sz="1800" b="0" dirty="0" smtClean="0">
              <a:solidFill>
                <a:srgbClr val="00B0F0"/>
              </a:solidFill>
            </a:endParaRPr>
          </a:p>
          <a:p>
            <a:pPr marL="0" indent="0">
              <a:buNone/>
            </a:pPr>
            <a:endParaRPr lang="de-CH" sz="1200" b="0" dirty="0">
              <a:solidFill>
                <a:srgbClr val="00B0F0"/>
              </a:solidFill>
            </a:endParaRPr>
          </a:p>
          <a:p>
            <a:pPr marL="0" indent="0">
              <a:buNone/>
            </a:pPr>
            <a:r>
              <a:rPr lang="de-CH" sz="1200" b="0" dirty="0">
                <a:solidFill>
                  <a:srgbClr val="000000"/>
                </a:solidFill>
              </a:rPr>
              <a:t>1 D</a:t>
            </a:r>
            <a:r>
              <a:rPr lang="fr-FR" sz="1200" b="0" dirty="0">
                <a:solidFill>
                  <a:srgbClr val="000000"/>
                </a:solidFill>
              </a:rPr>
              <a:t>’</a:t>
            </a:r>
            <a:r>
              <a:rPr lang="de-CH" sz="1200" b="0" dirty="0">
                <a:solidFill>
                  <a:srgbClr val="000000"/>
                </a:solidFill>
              </a:rPr>
              <a:t>après Vincent C. Essentials </a:t>
            </a:r>
            <a:r>
              <a:rPr lang="de-CH" sz="1200" b="0" dirty="0" err="1">
                <a:solidFill>
                  <a:srgbClr val="000000"/>
                </a:solidFill>
              </a:rPr>
              <a:t>of</a:t>
            </a:r>
            <a:r>
              <a:rPr lang="de-CH" sz="1200" b="0" dirty="0">
                <a:solidFill>
                  <a:srgbClr val="000000"/>
                </a:solidFill>
              </a:rPr>
              <a:t> Patient </a:t>
            </a:r>
            <a:r>
              <a:rPr lang="de-CH" sz="1200" b="0" dirty="0" err="1">
                <a:solidFill>
                  <a:srgbClr val="000000"/>
                </a:solidFill>
              </a:rPr>
              <a:t>Safety</a:t>
            </a:r>
            <a:r>
              <a:rPr lang="de-CH" sz="1200" b="0" dirty="0">
                <a:solidFill>
                  <a:srgbClr val="000000"/>
                </a:solidFill>
              </a:rPr>
              <a:t>. BMJ Books </a:t>
            </a:r>
            <a:r>
              <a:rPr lang="de-CH" sz="1200" b="0" dirty="0" err="1">
                <a:solidFill>
                  <a:srgbClr val="000000"/>
                </a:solidFill>
              </a:rPr>
              <a:t>ed</a:t>
            </a:r>
            <a:r>
              <a:rPr lang="de-CH" sz="1200" b="0" dirty="0">
                <a:solidFill>
                  <a:srgbClr val="000000"/>
                </a:solidFill>
              </a:rPr>
              <a:t>. </a:t>
            </a:r>
            <a:r>
              <a:rPr lang="de-CH" sz="1200" b="0" dirty="0" err="1">
                <a:solidFill>
                  <a:srgbClr val="000000"/>
                </a:solidFill>
              </a:rPr>
              <a:t>Wiley</a:t>
            </a:r>
            <a:r>
              <a:rPr lang="de-CH" sz="1200" b="0" dirty="0">
                <a:solidFill>
                  <a:srgbClr val="000000"/>
                </a:solidFill>
              </a:rPr>
              <a:t>-Blackwell ; 2012.</a:t>
            </a:r>
          </a:p>
          <a:p>
            <a:pPr marL="0" indent="0">
              <a:buNone/>
            </a:pPr>
            <a:r>
              <a:rPr lang="de-CH" sz="1200" b="0" dirty="0">
                <a:solidFill>
                  <a:srgbClr val="000000"/>
                </a:solidFill>
              </a:rPr>
              <a:t>2 D. Schwappach 2012. Chap. 3.4. Patientensicherheit in Buch Public </a:t>
            </a:r>
            <a:r>
              <a:rPr lang="de-CH" sz="1200" b="0" dirty="0" err="1">
                <a:solidFill>
                  <a:srgbClr val="000000"/>
                </a:solidFill>
              </a:rPr>
              <a:t>Health</a:t>
            </a:r>
            <a:r>
              <a:rPr lang="de-CH" sz="1200" b="0" dirty="0">
                <a:solidFill>
                  <a:srgbClr val="000000"/>
                </a:solidFill>
              </a:rPr>
              <a:t>. Sozial- und Präventivmedizin Kompakt. M. Egger, O. </a:t>
            </a:r>
            <a:r>
              <a:rPr lang="de-CH" sz="1200" b="0" dirty="0" err="1">
                <a:solidFill>
                  <a:srgbClr val="000000"/>
                </a:solidFill>
              </a:rPr>
              <a:t>Razum</a:t>
            </a:r>
            <a:r>
              <a:rPr lang="de-CH" sz="1200" b="0" dirty="0">
                <a:solidFill>
                  <a:srgbClr val="000000"/>
                </a:solidFill>
              </a:rPr>
              <a:t>. Public </a:t>
            </a:r>
            <a:r>
              <a:rPr lang="de-CH" sz="1200" b="0" dirty="0" err="1">
                <a:solidFill>
                  <a:srgbClr val="000000"/>
                </a:solidFill>
              </a:rPr>
              <a:t>Health</a:t>
            </a:r>
            <a:r>
              <a:rPr lang="de-CH" sz="1200" b="0" dirty="0">
                <a:solidFill>
                  <a:srgbClr val="000000"/>
                </a:solidFill>
              </a:rPr>
              <a:t>. Sozial- und Präventivmedizin Kompakt. De </a:t>
            </a:r>
            <a:r>
              <a:rPr lang="de-CH" sz="1200" b="0" dirty="0" err="1">
                <a:solidFill>
                  <a:srgbClr val="000000"/>
                </a:solidFill>
              </a:rPr>
              <a:t>Gruyter</a:t>
            </a:r>
            <a:r>
              <a:rPr lang="de-CH" sz="1200" b="0" dirty="0">
                <a:solidFill>
                  <a:srgbClr val="000000"/>
                </a:solidFill>
              </a:rPr>
              <a:t>. Berlin.</a:t>
            </a:r>
          </a:p>
          <a:p>
            <a:pPr marL="0" indent="0">
              <a:buNone/>
            </a:pPr>
            <a:endParaRPr lang="de-CH" sz="1800" b="0" dirty="0" smtClean="0"/>
          </a:p>
        </p:txBody>
      </p:sp>
    </p:spTree>
    <p:extLst>
      <p:ext uri="{BB962C8B-B14F-4D97-AF65-F5344CB8AC3E}">
        <p14:creationId xmlns:p14="http://schemas.microsoft.com/office/powerpoint/2010/main" val="40561744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a:t>Définitions</a:t>
            </a:r>
          </a:p>
        </p:txBody>
      </p:sp>
      <p:sp>
        <p:nvSpPr>
          <p:cNvPr id="7172" name="Foliennummernplatzhalter 5"/>
          <p:cNvSpPr>
            <a:spLocks noGrp="1"/>
          </p:cNvSpPr>
          <p:nvPr>
            <p:ph type="sldNum"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800">
                <a:solidFill>
                  <a:schemeClr val="tx1"/>
                </a:solidFill>
                <a:latin typeface="Arial" charset="0"/>
              </a:defRPr>
            </a:lvl1pPr>
            <a:lvl2pPr marL="660334" indent="-253975" eaLnBrk="0" hangingPunct="0">
              <a:defRPr sz="1800">
                <a:solidFill>
                  <a:schemeClr val="tx1"/>
                </a:solidFill>
                <a:latin typeface="Arial" charset="0"/>
              </a:defRPr>
            </a:lvl2pPr>
            <a:lvl3pPr marL="1015898" indent="-203180" eaLnBrk="0" hangingPunct="0">
              <a:defRPr sz="1800">
                <a:solidFill>
                  <a:schemeClr val="tx1"/>
                </a:solidFill>
                <a:latin typeface="Arial" charset="0"/>
              </a:defRPr>
            </a:lvl3pPr>
            <a:lvl4pPr marL="1422258" indent="-203180" eaLnBrk="0" hangingPunct="0">
              <a:defRPr sz="1800">
                <a:solidFill>
                  <a:schemeClr val="tx1"/>
                </a:solidFill>
                <a:latin typeface="Arial" charset="0"/>
              </a:defRPr>
            </a:lvl4pPr>
            <a:lvl5pPr marL="1828617" indent="-203180" eaLnBrk="0" hangingPunct="0">
              <a:defRPr sz="1800">
                <a:solidFill>
                  <a:schemeClr val="tx1"/>
                </a:solidFill>
                <a:latin typeface="Arial" charset="0"/>
              </a:defRPr>
            </a:lvl5pPr>
            <a:lvl6pPr marL="2234976" indent="-203180" eaLnBrk="0" fontAlgn="base" hangingPunct="0">
              <a:spcBef>
                <a:spcPct val="0"/>
              </a:spcBef>
              <a:spcAft>
                <a:spcPct val="0"/>
              </a:spcAft>
              <a:defRPr sz="1800">
                <a:solidFill>
                  <a:schemeClr val="tx1"/>
                </a:solidFill>
                <a:latin typeface="Arial" charset="0"/>
              </a:defRPr>
            </a:lvl6pPr>
            <a:lvl7pPr marL="2641336" indent="-203180" eaLnBrk="0" fontAlgn="base" hangingPunct="0">
              <a:spcBef>
                <a:spcPct val="0"/>
              </a:spcBef>
              <a:spcAft>
                <a:spcPct val="0"/>
              </a:spcAft>
              <a:defRPr sz="1800">
                <a:solidFill>
                  <a:schemeClr val="tx1"/>
                </a:solidFill>
                <a:latin typeface="Arial" charset="0"/>
              </a:defRPr>
            </a:lvl7pPr>
            <a:lvl8pPr marL="3047695" indent="-203180" eaLnBrk="0" fontAlgn="base" hangingPunct="0">
              <a:spcBef>
                <a:spcPct val="0"/>
              </a:spcBef>
              <a:spcAft>
                <a:spcPct val="0"/>
              </a:spcAft>
              <a:defRPr sz="1800">
                <a:solidFill>
                  <a:schemeClr val="tx1"/>
                </a:solidFill>
                <a:latin typeface="Arial" charset="0"/>
              </a:defRPr>
            </a:lvl8pPr>
            <a:lvl9pPr marL="3454055" indent="-203180" eaLnBrk="0" fontAlgn="base" hangingPunct="0">
              <a:spcBef>
                <a:spcPct val="0"/>
              </a:spcBef>
              <a:spcAft>
                <a:spcPct val="0"/>
              </a:spcAft>
              <a:defRPr sz="1800">
                <a:solidFill>
                  <a:schemeClr val="tx1"/>
                </a:solidFill>
                <a:latin typeface="Arial" charset="0"/>
              </a:defRPr>
            </a:lvl9pPr>
          </a:lstStyle>
          <a:p>
            <a:pPr eaLnBrk="1" hangingPunct="1"/>
            <a:fld id="{FE69A3BE-A159-4EDF-BA4E-1017667363B2}" type="slidenum">
              <a:rPr lang="de-DE" altLang="de-DE" sz="1400"/>
              <a:pPr eaLnBrk="1" hangingPunct="1"/>
              <a:t>7</a:t>
            </a:fld>
            <a:endParaRPr lang="de-DE" altLang="de-DE" sz="1400"/>
          </a:p>
        </p:txBody>
      </p:sp>
      <p:sp>
        <p:nvSpPr>
          <p:cNvPr id="3" name="Inhaltsplatzhalter 2"/>
          <p:cNvSpPr>
            <a:spLocks noGrp="1"/>
          </p:cNvSpPr>
          <p:nvPr>
            <p:ph sz="quarter" idx="11"/>
          </p:nvPr>
        </p:nvSpPr>
        <p:spPr>
          <a:xfrm>
            <a:off x="366713" y="908720"/>
            <a:ext cx="8418512" cy="5184576"/>
          </a:xfrm>
        </p:spPr>
        <p:txBody>
          <a:bodyPr/>
          <a:lstStyle/>
          <a:p>
            <a:r>
              <a:rPr lang="de-CH" sz="2000" dirty="0">
                <a:solidFill>
                  <a:srgbClr val="C00000"/>
                </a:solidFill>
              </a:rPr>
              <a:t>Evénement indésirable</a:t>
            </a:r>
            <a:r>
              <a:rPr lang="de-CH" sz="2000" dirty="0" smtClean="0">
                <a:solidFill>
                  <a:srgbClr val="C00000"/>
                </a:solidFill>
              </a:rPr>
              <a:t> EI (</a:t>
            </a:r>
            <a:r>
              <a:rPr lang="de-CH" sz="2000" dirty="0" err="1" smtClean="0">
                <a:solidFill>
                  <a:srgbClr val="C00000"/>
                </a:solidFill>
              </a:rPr>
              <a:t>adverse</a:t>
            </a:r>
            <a:r>
              <a:rPr lang="de-CH" sz="2000" dirty="0" smtClean="0">
                <a:solidFill>
                  <a:srgbClr val="C00000"/>
                </a:solidFill>
              </a:rPr>
              <a:t> </a:t>
            </a:r>
            <a:r>
              <a:rPr lang="de-CH" sz="2000" dirty="0" err="1">
                <a:solidFill>
                  <a:srgbClr val="C00000"/>
                </a:solidFill>
              </a:rPr>
              <a:t>event</a:t>
            </a:r>
            <a:r>
              <a:rPr lang="de-CH" sz="2000" dirty="0">
                <a:solidFill>
                  <a:srgbClr val="C00000"/>
                </a:solidFill>
              </a:rPr>
              <a:t>)</a:t>
            </a:r>
          </a:p>
          <a:p>
            <a:endParaRPr lang="de-CH" dirty="0"/>
          </a:p>
          <a:p>
            <a:r>
              <a:rPr lang="de-CH" sz="1800" b="0" dirty="0"/>
              <a:t>Préjudice dû à un problème de gestion médicale et non à la pathologie du patient. Peut être la conséquence d</a:t>
            </a:r>
            <a:r>
              <a:rPr lang="fr-FR" sz="1800" b="0" dirty="0"/>
              <a:t>’</a:t>
            </a:r>
            <a:r>
              <a:rPr lang="de-CH" sz="1800" b="0" dirty="0"/>
              <a:t>une erreur.</a:t>
            </a:r>
          </a:p>
          <a:p>
            <a:endParaRPr lang="de-CH" dirty="0"/>
          </a:p>
        </p:txBody>
      </p:sp>
      <p:sp>
        <p:nvSpPr>
          <p:cNvPr id="7174" name="Textfeld 3"/>
          <p:cNvSpPr txBox="1">
            <a:spLocks noChangeArrowheads="1"/>
          </p:cNvSpPr>
          <p:nvPr/>
        </p:nvSpPr>
        <p:spPr bwMode="auto">
          <a:xfrm>
            <a:off x="323528" y="5090878"/>
            <a:ext cx="7791545" cy="389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272" tIns="40636" rIns="81272" bIns="40636">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de-CH" altLang="de-DE" dirty="0">
                <a:solidFill>
                  <a:srgbClr val="C00000"/>
                </a:solidFill>
              </a:rPr>
              <a:t>Exemple : forte réaction cutanée après administration de pénicilline  </a:t>
            </a:r>
            <a:endParaRPr lang="de-DE" altLang="de-DE" dirty="0">
              <a:solidFill>
                <a:srgbClr val="C00000"/>
              </a:solidFill>
            </a:endParaRPr>
          </a:p>
        </p:txBody>
      </p:sp>
      <p:sp>
        <p:nvSpPr>
          <p:cNvPr id="4" name="ZoneTexte 3"/>
          <p:cNvSpPr txBox="1"/>
          <p:nvPr/>
        </p:nvSpPr>
        <p:spPr>
          <a:xfrm>
            <a:off x="395536" y="5949280"/>
            <a:ext cx="8352928" cy="430887"/>
          </a:xfrm>
          <a:prstGeom prst="rect">
            <a:avLst/>
          </a:prstGeom>
          <a:noFill/>
        </p:spPr>
        <p:txBody>
          <a:bodyPr wrap="square" rtlCol="0">
            <a:spAutoFit/>
          </a:bodyPr>
          <a:lstStyle/>
          <a:p>
            <a:r>
              <a:rPr lang="de-CH" sz="1100" dirty="0">
                <a:solidFill>
                  <a:srgbClr val="000000"/>
                </a:solidFill>
              </a:rPr>
              <a:t>D. Schwappach 2012. Chap. 3.4. Patientensicherheit in Buch Public </a:t>
            </a:r>
            <a:r>
              <a:rPr lang="de-CH" sz="1100" dirty="0" err="1">
                <a:solidFill>
                  <a:srgbClr val="000000"/>
                </a:solidFill>
              </a:rPr>
              <a:t>Health</a:t>
            </a:r>
            <a:r>
              <a:rPr lang="de-CH" sz="1100" dirty="0">
                <a:solidFill>
                  <a:srgbClr val="000000"/>
                </a:solidFill>
              </a:rPr>
              <a:t>. Sozial- und Präventivmedizin Kompakt. M. Egger, O. </a:t>
            </a:r>
            <a:r>
              <a:rPr lang="de-CH" sz="1100" dirty="0" err="1">
                <a:solidFill>
                  <a:srgbClr val="000000"/>
                </a:solidFill>
              </a:rPr>
              <a:t>Razum</a:t>
            </a:r>
            <a:r>
              <a:rPr lang="de-CH" sz="1100" dirty="0">
                <a:solidFill>
                  <a:srgbClr val="000000"/>
                </a:solidFill>
              </a:rPr>
              <a:t>. Public </a:t>
            </a:r>
            <a:r>
              <a:rPr lang="de-CH" sz="1100" dirty="0" err="1">
                <a:solidFill>
                  <a:srgbClr val="000000"/>
                </a:solidFill>
              </a:rPr>
              <a:t>Health</a:t>
            </a:r>
            <a:r>
              <a:rPr lang="de-CH" sz="1100" dirty="0">
                <a:solidFill>
                  <a:srgbClr val="000000"/>
                </a:solidFill>
              </a:rPr>
              <a:t>. Sozial- und Präventivmedizin Kompakt. De </a:t>
            </a:r>
            <a:r>
              <a:rPr lang="de-CH" sz="1100" dirty="0" err="1">
                <a:solidFill>
                  <a:srgbClr val="000000"/>
                </a:solidFill>
              </a:rPr>
              <a:t>Gruyter</a:t>
            </a:r>
            <a:r>
              <a:rPr lang="de-CH" sz="1100" dirty="0">
                <a:solidFill>
                  <a:srgbClr val="000000"/>
                </a:solidFill>
              </a:rPr>
              <a:t>. Berlin.</a:t>
            </a:r>
            <a:endParaRPr lang="de-CH" dirty="0">
              <a:solidFill>
                <a:srgbClr val="000000"/>
              </a:solidFill>
            </a:endParaRPr>
          </a:p>
        </p:txBody>
      </p:sp>
    </p:spTree>
    <p:extLst>
      <p:ext uri="{BB962C8B-B14F-4D97-AF65-F5344CB8AC3E}">
        <p14:creationId xmlns:p14="http://schemas.microsoft.com/office/powerpoint/2010/main" val="34616562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a:t>Définitions</a:t>
            </a:r>
          </a:p>
        </p:txBody>
      </p:sp>
      <p:sp>
        <p:nvSpPr>
          <p:cNvPr id="8196" name="Foliennummernplatzhalter 5"/>
          <p:cNvSpPr>
            <a:spLocks noGrp="1"/>
          </p:cNvSpPr>
          <p:nvPr>
            <p:ph type="sldNum"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800">
                <a:solidFill>
                  <a:schemeClr val="tx1"/>
                </a:solidFill>
                <a:latin typeface="Arial" charset="0"/>
              </a:defRPr>
            </a:lvl1pPr>
            <a:lvl2pPr marL="660334" indent="-253975" eaLnBrk="0" hangingPunct="0">
              <a:defRPr sz="1800">
                <a:solidFill>
                  <a:schemeClr val="tx1"/>
                </a:solidFill>
                <a:latin typeface="Arial" charset="0"/>
              </a:defRPr>
            </a:lvl2pPr>
            <a:lvl3pPr marL="1015898" indent="-203180" eaLnBrk="0" hangingPunct="0">
              <a:defRPr sz="1800">
                <a:solidFill>
                  <a:schemeClr val="tx1"/>
                </a:solidFill>
                <a:latin typeface="Arial" charset="0"/>
              </a:defRPr>
            </a:lvl3pPr>
            <a:lvl4pPr marL="1422258" indent="-203180" eaLnBrk="0" hangingPunct="0">
              <a:defRPr sz="1800">
                <a:solidFill>
                  <a:schemeClr val="tx1"/>
                </a:solidFill>
                <a:latin typeface="Arial" charset="0"/>
              </a:defRPr>
            </a:lvl4pPr>
            <a:lvl5pPr marL="1828617" indent="-203180" eaLnBrk="0" hangingPunct="0">
              <a:defRPr sz="1800">
                <a:solidFill>
                  <a:schemeClr val="tx1"/>
                </a:solidFill>
                <a:latin typeface="Arial" charset="0"/>
              </a:defRPr>
            </a:lvl5pPr>
            <a:lvl6pPr marL="2234976" indent="-203180" eaLnBrk="0" fontAlgn="base" hangingPunct="0">
              <a:spcBef>
                <a:spcPct val="0"/>
              </a:spcBef>
              <a:spcAft>
                <a:spcPct val="0"/>
              </a:spcAft>
              <a:defRPr sz="1800">
                <a:solidFill>
                  <a:schemeClr val="tx1"/>
                </a:solidFill>
                <a:latin typeface="Arial" charset="0"/>
              </a:defRPr>
            </a:lvl6pPr>
            <a:lvl7pPr marL="2641336" indent="-203180" eaLnBrk="0" fontAlgn="base" hangingPunct="0">
              <a:spcBef>
                <a:spcPct val="0"/>
              </a:spcBef>
              <a:spcAft>
                <a:spcPct val="0"/>
              </a:spcAft>
              <a:defRPr sz="1800">
                <a:solidFill>
                  <a:schemeClr val="tx1"/>
                </a:solidFill>
                <a:latin typeface="Arial" charset="0"/>
              </a:defRPr>
            </a:lvl7pPr>
            <a:lvl8pPr marL="3047695" indent="-203180" eaLnBrk="0" fontAlgn="base" hangingPunct="0">
              <a:spcBef>
                <a:spcPct val="0"/>
              </a:spcBef>
              <a:spcAft>
                <a:spcPct val="0"/>
              </a:spcAft>
              <a:defRPr sz="1800">
                <a:solidFill>
                  <a:schemeClr val="tx1"/>
                </a:solidFill>
                <a:latin typeface="Arial" charset="0"/>
              </a:defRPr>
            </a:lvl8pPr>
            <a:lvl9pPr marL="3454055" indent="-203180" eaLnBrk="0" fontAlgn="base" hangingPunct="0">
              <a:spcBef>
                <a:spcPct val="0"/>
              </a:spcBef>
              <a:spcAft>
                <a:spcPct val="0"/>
              </a:spcAft>
              <a:defRPr sz="1800">
                <a:solidFill>
                  <a:schemeClr val="tx1"/>
                </a:solidFill>
                <a:latin typeface="Arial" charset="0"/>
              </a:defRPr>
            </a:lvl9pPr>
          </a:lstStyle>
          <a:p>
            <a:pPr eaLnBrk="1" hangingPunct="1"/>
            <a:fld id="{1C7F252A-C708-4ED6-A1C3-41C68EAECC15}" type="slidenum">
              <a:rPr lang="de-DE" altLang="de-DE" sz="1400"/>
              <a:pPr eaLnBrk="1" hangingPunct="1"/>
              <a:t>8</a:t>
            </a:fld>
            <a:endParaRPr lang="de-DE" altLang="de-DE" sz="1400"/>
          </a:p>
        </p:txBody>
      </p:sp>
      <p:sp>
        <p:nvSpPr>
          <p:cNvPr id="3" name="Inhaltsplatzhalter 2"/>
          <p:cNvSpPr>
            <a:spLocks noGrp="1"/>
          </p:cNvSpPr>
          <p:nvPr>
            <p:ph sz="quarter" idx="11"/>
          </p:nvPr>
        </p:nvSpPr>
        <p:spPr/>
        <p:txBody>
          <a:bodyPr/>
          <a:lstStyle/>
          <a:p>
            <a:r>
              <a:rPr lang="de-CH" sz="2000" dirty="0">
                <a:solidFill>
                  <a:srgbClr val="C00000"/>
                </a:solidFill>
              </a:rPr>
              <a:t>Erreur médicale</a:t>
            </a:r>
            <a:r>
              <a:rPr lang="de-CH" sz="2000" dirty="0" smtClean="0">
                <a:solidFill>
                  <a:srgbClr val="C00000"/>
                </a:solidFill>
              </a:rPr>
              <a:t> EM (</a:t>
            </a:r>
            <a:r>
              <a:rPr lang="de-CH" sz="2000" dirty="0" err="1" smtClean="0">
                <a:solidFill>
                  <a:srgbClr val="C00000"/>
                </a:solidFill>
              </a:rPr>
              <a:t>medical</a:t>
            </a:r>
            <a:r>
              <a:rPr lang="de-CH" sz="2000" dirty="0" smtClean="0">
                <a:solidFill>
                  <a:srgbClr val="C00000"/>
                </a:solidFill>
              </a:rPr>
              <a:t> </a:t>
            </a:r>
            <a:r>
              <a:rPr lang="de-CH" sz="2000" dirty="0" err="1">
                <a:solidFill>
                  <a:srgbClr val="C00000"/>
                </a:solidFill>
              </a:rPr>
              <a:t>error</a:t>
            </a:r>
            <a:r>
              <a:rPr lang="de-CH" sz="2000" dirty="0">
                <a:solidFill>
                  <a:srgbClr val="C00000"/>
                </a:solidFill>
              </a:rPr>
              <a:t>)</a:t>
            </a:r>
          </a:p>
          <a:p>
            <a:endParaRPr lang="de-CH" dirty="0"/>
          </a:p>
          <a:p>
            <a:endParaRPr lang="de-CH" sz="1800" b="0" dirty="0" smtClean="0"/>
          </a:p>
          <a:p>
            <a:r>
              <a:rPr lang="de-CH" sz="1800" b="0" dirty="0" smtClean="0"/>
              <a:t>Acte ou omission</a:t>
            </a:r>
            <a:r>
              <a:rPr lang="de-CH" sz="1800" b="0" dirty="0"/>
              <a:t> ayant pour conséquence que l</a:t>
            </a:r>
            <a:r>
              <a:rPr lang="fr-FR" sz="1800" b="0" dirty="0"/>
              <a:t>’</a:t>
            </a:r>
            <a:r>
              <a:rPr lang="de-CH" sz="1800" b="0" dirty="0"/>
              <a:t>intervention ne se déroule pas comme prévu en raison d</a:t>
            </a:r>
            <a:r>
              <a:rPr lang="fr-FR" sz="1800" b="0" dirty="0"/>
              <a:t>’un écart par rapport au plan </a:t>
            </a:r>
            <a:r>
              <a:rPr lang="de-CH" sz="1800" b="0" dirty="0"/>
              <a:t>(erreur d</a:t>
            </a:r>
            <a:r>
              <a:rPr lang="fr-FR" sz="1800" b="0" dirty="0"/>
              <a:t>’</a:t>
            </a:r>
            <a:r>
              <a:rPr lang="de-CH" sz="1800" b="0" dirty="0"/>
              <a:t>exécution), du recours à un plan inopportun ou de l</a:t>
            </a:r>
            <a:r>
              <a:rPr lang="fr-FR" sz="1800" b="0" dirty="0"/>
              <a:t>’</a:t>
            </a:r>
            <a:r>
              <a:rPr lang="de-CH" sz="1800" b="0" dirty="0"/>
              <a:t>absence de plan (erreur de planification</a:t>
            </a:r>
            <a:r>
              <a:rPr lang="de-CH" sz="1800" b="0" dirty="0" smtClean="0"/>
              <a:t>). Peut entraîner un préjudice pour le patient</a:t>
            </a:r>
            <a:r>
              <a:rPr lang="de-CH" sz="1800" b="0" dirty="0"/>
              <a:t>.</a:t>
            </a:r>
          </a:p>
          <a:p>
            <a:endParaRPr lang="de-CH" sz="1800" b="0" dirty="0"/>
          </a:p>
          <a:p>
            <a:r>
              <a:rPr lang="de-CH" sz="1800" b="0" dirty="0" smtClean="0"/>
              <a:t>L</a:t>
            </a:r>
            <a:r>
              <a:rPr lang="fr-FR" sz="1800" b="0" dirty="0" smtClean="0"/>
              <a:t>’</a:t>
            </a:r>
            <a:r>
              <a:rPr lang="de-CH" sz="1800" b="0" dirty="0" smtClean="0"/>
              <a:t>erreur est appréciée </a:t>
            </a:r>
            <a:r>
              <a:rPr lang="de-CH" sz="1800" b="0" dirty="0"/>
              <a:t>sur la base d</a:t>
            </a:r>
            <a:r>
              <a:rPr lang="fr-FR" sz="1800" b="0" dirty="0"/>
              <a:t>’</a:t>
            </a:r>
            <a:r>
              <a:rPr lang="de-CH" sz="1800" b="0" dirty="0"/>
              <a:t>une référence, p. ex. le « </a:t>
            </a:r>
            <a:r>
              <a:rPr lang="de-CH" sz="1800" b="0" dirty="0" err="1"/>
              <a:t>state</a:t>
            </a:r>
            <a:r>
              <a:rPr lang="de-CH" sz="1800" b="0" dirty="0"/>
              <a:t> </a:t>
            </a:r>
            <a:r>
              <a:rPr lang="de-CH" sz="1800" b="0" dirty="0" err="1"/>
              <a:t>of</a:t>
            </a:r>
            <a:r>
              <a:rPr lang="de-CH" sz="1800" b="0" dirty="0"/>
              <a:t> </a:t>
            </a:r>
            <a:r>
              <a:rPr lang="de-CH" sz="1800" b="0" dirty="0" err="1"/>
              <a:t>the</a:t>
            </a:r>
            <a:r>
              <a:rPr lang="de-CH" sz="1800" b="0" dirty="0"/>
              <a:t> </a:t>
            </a:r>
            <a:r>
              <a:rPr lang="de-CH" sz="1800" b="0" dirty="0" err="1"/>
              <a:t>art</a:t>
            </a:r>
            <a:r>
              <a:rPr lang="de-CH" sz="1800" b="0" dirty="0"/>
              <a:t> ». </a:t>
            </a:r>
          </a:p>
          <a:p>
            <a:endParaRPr lang="de-CH" dirty="0"/>
          </a:p>
        </p:txBody>
      </p:sp>
      <p:sp>
        <p:nvSpPr>
          <p:cNvPr id="8198" name="Textfeld 3"/>
          <p:cNvSpPr txBox="1">
            <a:spLocks noChangeArrowheads="1"/>
          </p:cNvSpPr>
          <p:nvPr/>
        </p:nvSpPr>
        <p:spPr bwMode="auto">
          <a:xfrm>
            <a:off x="323528" y="5085184"/>
            <a:ext cx="8712968" cy="63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2" tIns="40636" rIns="81272" bIns="40636">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de-CH" altLang="de-DE" sz="1800" dirty="0">
                <a:solidFill>
                  <a:srgbClr val="C00000"/>
                </a:solidFill>
              </a:rPr>
              <a:t>Exemple : prescription de pénicilline lors d</a:t>
            </a:r>
            <a:r>
              <a:rPr lang="fr-FR" altLang="de-DE" sz="1800" dirty="0">
                <a:solidFill>
                  <a:srgbClr val="C00000"/>
                </a:solidFill>
              </a:rPr>
              <a:t>’</a:t>
            </a:r>
            <a:r>
              <a:rPr lang="de-CH" altLang="de-DE" sz="1800" dirty="0">
                <a:solidFill>
                  <a:srgbClr val="C00000"/>
                </a:solidFill>
              </a:rPr>
              <a:t>une visite au chevet du patient bien qu</a:t>
            </a:r>
            <a:r>
              <a:rPr lang="fr-FR" altLang="de-DE" sz="1800" dirty="0">
                <a:solidFill>
                  <a:srgbClr val="C00000"/>
                </a:solidFill>
              </a:rPr>
              <a:t>’une</a:t>
            </a:r>
            <a:r>
              <a:rPr lang="de-CH" altLang="de-DE" sz="1800" dirty="0">
                <a:solidFill>
                  <a:srgbClr val="C00000"/>
                </a:solidFill>
              </a:rPr>
              <a:t> mise en garde soit consignée dans son dossier.</a:t>
            </a:r>
            <a:endParaRPr lang="de-DE" altLang="de-DE" sz="1800" dirty="0">
              <a:solidFill>
                <a:srgbClr val="C00000"/>
              </a:solidFill>
            </a:endParaRPr>
          </a:p>
        </p:txBody>
      </p:sp>
      <p:sp>
        <p:nvSpPr>
          <p:cNvPr id="5" name="ZoneTexte 4"/>
          <p:cNvSpPr txBox="1"/>
          <p:nvPr/>
        </p:nvSpPr>
        <p:spPr>
          <a:xfrm>
            <a:off x="395536" y="6021288"/>
            <a:ext cx="8352928" cy="707886"/>
          </a:xfrm>
          <a:prstGeom prst="rect">
            <a:avLst/>
          </a:prstGeom>
          <a:noFill/>
        </p:spPr>
        <p:txBody>
          <a:bodyPr wrap="square" rtlCol="0">
            <a:spAutoFit/>
          </a:bodyPr>
          <a:lstStyle/>
          <a:p>
            <a:r>
              <a:rPr lang="de-CH" sz="1100" dirty="0">
                <a:solidFill>
                  <a:srgbClr val="000000"/>
                </a:solidFill>
              </a:rPr>
              <a:t>D. Schwappach 2012. Chap. 3.4. Patientensicherheit in Buch Public </a:t>
            </a:r>
            <a:r>
              <a:rPr lang="de-CH" sz="1100" dirty="0" err="1">
                <a:solidFill>
                  <a:srgbClr val="000000"/>
                </a:solidFill>
              </a:rPr>
              <a:t>Health</a:t>
            </a:r>
            <a:r>
              <a:rPr lang="de-CH" sz="1100" dirty="0">
                <a:solidFill>
                  <a:srgbClr val="000000"/>
                </a:solidFill>
              </a:rPr>
              <a:t>. Sozial- und Präventivmedizin Kompakt. M. Egger, O. </a:t>
            </a:r>
            <a:r>
              <a:rPr lang="de-CH" sz="1100" dirty="0" err="1">
                <a:solidFill>
                  <a:srgbClr val="000000"/>
                </a:solidFill>
              </a:rPr>
              <a:t>Razum</a:t>
            </a:r>
            <a:r>
              <a:rPr lang="de-CH" sz="1100" dirty="0">
                <a:solidFill>
                  <a:srgbClr val="000000"/>
                </a:solidFill>
              </a:rPr>
              <a:t>. Public </a:t>
            </a:r>
            <a:r>
              <a:rPr lang="de-CH" sz="1100" dirty="0" err="1">
                <a:solidFill>
                  <a:srgbClr val="000000"/>
                </a:solidFill>
              </a:rPr>
              <a:t>Health</a:t>
            </a:r>
            <a:r>
              <a:rPr lang="de-CH" sz="1100" dirty="0">
                <a:solidFill>
                  <a:srgbClr val="000000"/>
                </a:solidFill>
              </a:rPr>
              <a:t>. Sozial- und Präventivmedizin Kompakt. De </a:t>
            </a:r>
            <a:r>
              <a:rPr lang="de-CH" sz="1100" dirty="0" err="1">
                <a:solidFill>
                  <a:srgbClr val="000000"/>
                </a:solidFill>
              </a:rPr>
              <a:t>Gruyter</a:t>
            </a:r>
            <a:r>
              <a:rPr lang="de-CH" sz="1100" dirty="0">
                <a:solidFill>
                  <a:srgbClr val="000000"/>
                </a:solidFill>
              </a:rPr>
              <a:t>. Berlin. </a:t>
            </a:r>
          </a:p>
          <a:p>
            <a:endParaRPr lang="fr-FR"/>
          </a:p>
        </p:txBody>
      </p:sp>
    </p:spTree>
    <p:extLst>
      <p:ext uri="{BB962C8B-B14F-4D97-AF65-F5344CB8AC3E}">
        <p14:creationId xmlns:p14="http://schemas.microsoft.com/office/powerpoint/2010/main" val="24919502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a:t>Définitions</a:t>
            </a:r>
          </a:p>
        </p:txBody>
      </p:sp>
      <p:sp>
        <p:nvSpPr>
          <p:cNvPr id="9220" name="Foliennummernplatzhalter 5"/>
          <p:cNvSpPr>
            <a:spLocks noGrp="1"/>
          </p:cNvSpPr>
          <p:nvPr>
            <p:ph type="sldNum"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800">
                <a:solidFill>
                  <a:schemeClr val="tx1"/>
                </a:solidFill>
                <a:latin typeface="Arial" charset="0"/>
              </a:defRPr>
            </a:lvl1pPr>
            <a:lvl2pPr marL="660334" indent="-253975" eaLnBrk="0" hangingPunct="0">
              <a:defRPr sz="1800">
                <a:solidFill>
                  <a:schemeClr val="tx1"/>
                </a:solidFill>
                <a:latin typeface="Arial" charset="0"/>
              </a:defRPr>
            </a:lvl2pPr>
            <a:lvl3pPr marL="1015898" indent="-203180" eaLnBrk="0" hangingPunct="0">
              <a:defRPr sz="1800">
                <a:solidFill>
                  <a:schemeClr val="tx1"/>
                </a:solidFill>
                <a:latin typeface="Arial" charset="0"/>
              </a:defRPr>
            </a:lvl3pPr>
            <a:lvl4pPr marL="1422258" indent="-203180" eaLnBrk="0" hangingPunct="0">
              <a:defRPr sz="1800">
                <a:solidFill>
                  <a:schemeClr val="tx1"/>
                </a:solidFill>
                <a:latin typeface="Arial" charset="0"/>
              </a:defRPr>
            </a:lvl4pPr>
            <a:lvl5pPr marL="1828617" indent="-203180" eaLnBrk="0" hangingPunct="0">
              <a:defRPr sz="1800">
                <a:solidFill>
                  <a:schemeClr val="tx1"/>
                </a:solidFill>
                <a:latin typeface="Arial" charset="0"/>
              </a:defRPr>
            </a:lvl5pPr>
            <a:lvl6pPr marL="2234976" indent="-203180" eaLnBrk="0" fontAlgn="base" hangingPunct="0">
              <a:spcBef>
                <a:spcPct val="0"/>
              </a:spcBef>
              <a:spcAft>
                <a:spcPct val="0"/>
              </a:spcAft>
              <a:defRPr sz="1800">
                <a:solidFill>
                  <a:schemeClr val="tx1"/>
                </a:solidFill>
                <a:latin typeface="Arial" charset="0"/>
              </a:defRPr>
            </a:lvl6pPr>
            <a:lvl7pPr marL="2641336" indent="-203180" eaLnBrk="0" fontAlgn="base" hangingPunct="0">
              <a:spcBef>
                <a:spcPct val="0"/>
              </a:spcBef>
              <a:spcAft>
                <a:spcPct val="0"/>
              </a:spcAft>
              <a:defRPr sz="1800">
                <a:solidFill>
                  <a:schemeClr val="tx1"/>
                </a:solidFill>
                <a:latin typeface="Arial" charset="0"/>
              </a:defRPr>
            </a:lvl7pPr>
            <a:lvl8pPr marL="3047695" indent="-203180" eaLnBrk="0" fontAlgn="base" hangingPunct="0">
              <a:spcBef>
                <a:spcPct val="0"/>
              </a:spcBef>
              <a:spcAft>
                <a:spcPct val="0"/>
              </a:spcAft>
              <a:defRPr sz="1800">
                <a:solidFill>
                  <a:schemeClr val="tx1"/>
                </a:solidFill>
                <a:latin typeface="Arial" charset="0"/>
              </a:defRPr>
            </a:lvl8pPr>
            <a:lvl9pPr marL="3454055" indent="-203180" eaLnBrk="0" fontAlgn="base" hangingPunct="0">
              <a:spcBef>
                <a:spcPct val="0"/>
              </a:spcBef>
              <a:spcAft>
                <a:spcPct val="0"/>
              </a:spcAft>
              <a:defRPr sz="1800">
                <a:solidFill>
                  <a:schemeClr val="tx1"/>
                </a:solidFill>
                <a:latin typeface="Arial" charset="0"/>
              </a:defRPr>
            </a:lvl9pPr>
          </a:lstStyle>
          <a:p>
            <a:pPr eaLnBrk="1" hangingPunct="1"/>
            <a:fld id="{A2C6E5E8-46DB-44BA-9AF5-105E403D69F0}" type="slidenum">
              <a:rPr lang="de-DE" altLang="de-DE" sz="1400"/>
              <a:pPr eaLnBrk="1" hangingPunct="1"/>
              <a:t>9</a:t>
            </a:fld>
            <a:endParaRPr lang="de-DE" altLang="de-DE" sz="1400"/>
          </a:p>
        </p:txBody>
      </p:sp>
      <p:sp>
        <p:nvSpPr>
          <p:cNvPr id="3" name="Inhaltsplatzhalter 2"/>
          <p:cNvSpPr>
            <a:spLocks noGrp="1"/>
          </p:cNvSpPr>
          <p:nvPr>
            <p:ph sz="quarter" idx="11"/>
          </p:nvPr>
        </p:nvSpPr>
        <p:spPr/>
        <p:txBody>
          <a:bodyPr/>
          <a:lstStyle/>
          <a:p>
            <a:r>
              <a:rPr lang="de-CH" sz="2000" dirty="0">
                <a:solidFill>
                  <a:srgbClr val="C00000"/>
                </a:solidFill>
              </a:rPr>
              <a:t>Evénement indésirable évitable EIE (</a:t>
            </a:r>
            <a:r>
              <a:rPr lang="de-CH" sz="2000" dirty="0" err="1">
                <a:solidFill>
                  <a:srgbClr val="C00000"/>
                </a:solidFill>
              </a:rPr>
              <a:t>preventable</a:t>
            </a:r>
            <a:r>
              <a:rPr lang="de-CH" sz="2000" dirty="0">
                <a:solidFill>
                  <a:srgbClr val="C00000"/>
                </a:solidFill>
              </a:rPr>
              <a:t> </a:t>
            </a:r>
            <a:r>
              <a:rPr lang="de-CH" sz="2000" dirty="0" err="1">
                <a:solidFill>
                  <a:srgbClr val="C00000"/>
                </a:solidFill>
              </a:rPr>
              <a:t>adverse</a:t>
            </a:r>
            <a:r>
              <a:rPr lang="de-CH" sz="2000" dirty="0">
                <a:solidFill>
                  <a:srgbClr val="C00000"/>
                </a:solidFill>
              </a:rPr>
              <a:t> </a:t>
            </a:r>
            <a:r>
              <a:rPr lang="de-CH" sz="2000" dirty="0" err="1">
                <a:solidFill>
                  <a:srgbClr val="C00000"/>
                </a:solidFill>
              </a:rPr>
              <a:t>event</a:t>
            </a:r>
            <a:r>
              <a:rPr lang="de-CH" sz="2000" dirty="0">
                <a:solidFill>
                  <a:srgbClr val="C00000"/>
                </a:solidFill>
              </a:rPr>
              <a:t>)</a:t>
            </a:r>
          </a:p>
          <a:p>
            <a:endParaRPr lang="de-CH" dirty="0"/>
          </a:p>
          <a:p>
            <a:endParaRPr lang="de-CH" sz="1800" b="0" dirty="0" smtClean="0"/>
          </a:p>
          <a:p>
            <a:r>
              <a:rPr lang="de-CH" sz="1800" b="0" dirty="0" smtClean="0"/>
              <a:t>Evénement indésirable lié à une erreur</a:t>
            </a:r>
            <a:r>
              <a:rPr lang="de-CH" sz="1800" b="0" dirty="0"/>
              <a:t>. </a:t>
            </a:r>
          </a:p>
          <a:p>
            <a:endParaRPr lang="de-CH" sz="1800" dirty="0"/>
          </a:p>
        </p:txBody>
      </p:sp>
      <p:sp>
        <p:nvSpPr>
          <p:cNvPr id="9222" name="Textfeld 3"/>
          <p:cNvSpPr txBox="1">
            <a:spLocks noChangeArrowheads="1"/>
          </p:cNvSpPr>
          <p:nvPr/>
        </p:nvSpPr>
        <p:spPr bwMode="auto">
          <a:xfrm>
            <a:off x="323528" y="5098139"/>
            <a:ext cx="7092936" cy="63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272" tIns="40636" rIns="81272" bIns="40636">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de-CH" altLang="de-DE" sz="1800" dirty="0">
                <a:solidFill>
                  <a:srgbClr val="C00000"/>
                </a:solidFill>
              </a:rPr>
              <a:t>Exemple : forte réaction cutanée après administration de pénicilline.  </a:t>
            </a:r>
          </a:p>
          <a:p>
            <a:pPr eaLnBrk="1" hangingPunct="1"/>
            <a:r>
              <a:rPr lang="de-CH" altLang="de-DE" sz="1800" dirty="0">
                <a:solidFill>
                  <a:srgbClr val="C00000"/>
                </a:solidFill>
              </a:rPr>
              <a:t>L</a:t>
            </a:r>
            <a:r>
              <a:rPr lang="fr-FR" altLang="de-DE" sz="1800" dirty="0">
                <a:solidFill>
                  <a:srgbClr val="C00000"/>
                </a:solidFill>
              </a:rPr>
              <a:t>’</a:t>
            </a:r>
            <a:r>
              <a:rPr lang="de-CH" altLang="de-DE" sz="1800" dirty="0">
                <a:solidFill>
                  <a:srgbClr val="C00000"/>
                </a:solidFill>
              </a:rPr>
              <a:t>allergie du patient à ce produit était notée dans son dossier.</a:t>
            </a:r>
            <a:endParaRPr lang="de-DE" altLang="de-DE" sz="1800" dirty="0">
              <a:solidFill>
                <a:srgbClr val="C00000"/>
              </a:solidFill>
            </a:endParaRPr>
          </a:p>
        </p:txBody>
      </p:sp>
      <p:sp>
        <p:nvSpPr>
          <p:cNvPr id="4" name="ZoneTexte 3"/>
          <p:cNvSpPr txBox="1"/>
          <p:nvPr/>
        </p:nvSpPr>
        <p:spPr>
          <a:xfrm>
            <a:off x="395536" y="6021288"/>
            <a:ext cx="8496944" cy="430887"/>
          </a:xfrm>
          <a:prstGeom prst="rect">
            <a:avLst/>
          </a:prstGeom>
          <a:noFill/>
        </p:spPr>
        <p:txBody>
          <a:bodyPr wrap="square" rtlCol="0">
            <a:spAutoFit/>
          </a:bodyPr>
          <a:lstStyle/>
          <a:p>
            <a:r>
              <a:rPr lang="de-CH" sz="1100" dirty="0">
                <a:solidFill>
                  <a:srgbClr val="000000"/>
                </a:solidFill>
              </a:rPr>
              <a:t>D. Schwappach 2012. Chap. 3.4. Patientensicherheit in Buch Public </a:t>
            </a:r>
            <a:r>
              <a:rPr lang="de-CH" sz="1100" dirty="0" err="1">
                <a:solidFill>
                  <a:srgbClr val="000000"/>
                </a:solidFill>
              </a:rPr>
              <a:t>Health</a:t>
            </a:r>
            <a:r>
              <a:rPr lang="de-CH" sz="1100" dirty="0">
                <a:solidFill>
                  <a:srgbClr val="000000"/>
                </a:solidFill>
              </a:rPr>
              <a:t>. Sozial- und Präventivmedizin Kompakt. M. Egger, O. </a:t>
            </a:r>
            <a:r>
              <a:rPr lang="de-CH" sz="1100" dirty="0" err="1">
                <a:solidFill>
                  <a:srgbClr val="000000"/>
                </a:solidFill>
              </a:rPr>
              <a:t>Razum</a:t>
            </a:r>
            <a:r>
              <a:rPr lang="de-CH" sz="1100" dirty="0">
                <a:solidFill>
                  <a:srgbClr val="000000"/>
                </a:solidFill>
              </a:rPr>
              <a:t>. Public </a:t>
            </a:r>
            <a:r>
              <a:rPr lang="de-CH" sz="1100" dirty="0" err="1">
                <a:solidFill>
                  <a:srgbClr val="000000"/>
                </a:solidFill>
              </a:rPr>
              <a:t>Health</a:t>
            </a:r>
            <a:r>
              <a:rPr lang="de-CH" sz="1100" dirty="0">
                <a:solidFill>
                  <a:srgbClr val="000000"/>
                </a:solidFill>
              </a:rPr>
              <a:t>. Sozial- und Präventivmedizin Kompakt. De </a:t>
            </a:r>
            <a:r>
              <a:rPr lang="de-CH" sz="1100" dirty="0" err="1">
                <a:solidFill>
                  <a:srgbClr val="000000"/>
                </a:solidFill>
              </a:rPr>
              <a:t>Gruyter</a:t>
            </a:r>
            <a:r>
              <a:rPr lang="de-CH" sz="1100" dirty="0">
                <a:solidFill>
                  <a:srgbClr val="000000"/>
                </a:solidFill>
              </a:rPr>
              <a:t>. Berlin.</a:t>
            </a:r>
            <a:endParaRPr lang="fr-FR" sz="1100"/>
          </a:p>
        </p:txBody>
      </p:sp>
    </p:spTree>
    <p:extLst>
      <p:ext uri="{BB962C8B-B14F-4D97-AF65-F5344CB8AC3E}">
        <p14:creationId xmlns:p14="http://schemas.microsoft.com/office/powerpoint/2010/main" val="538769969"/>
      </p:ext>
    </p:extLst>
  </p:cSld>
  <p:clrMapOvr>
    <a:masterClrMapping/>
  </p:clrMapOvr>
  <p:timing>
    <p:tnLst>
      <p:par>
        <p:cTn id="1" dur="indefinite" restart="never" nodeType="tmRoot"/>
      </p:par>
    </p:tnLst>
  </p:timing>
</p:sld>
</file>

<file path=ppt/theme/theme1.xml><?xml version="1.0" encoding="utf-8"?>
<a:theme xmlns:a="http://schemas.openxmlformats.org/drawingml/2006/main" name="Präsentationsvorlage_progress_Sichere-Chirurgie">
  <a:themeElements>
    <a:clrScheme name="Patientensicherheit">
      <a:dk1>
        <a:sysClr val="windowText" lastClr="000000"/>
      </a:dk1>
      <a:lt1>
        <a:sysClr val="window" lastClr="FFFFFF"/>
      </a:lt1>
      <a:dk2>
        <a:srgbClr val="1F497D"/>
      </a:dk2>
      <a:lt2>
        <a:srgbClr val="EEECE1"/>
      </a:lt2>
      <a:accent1>
        <a:srgbClr val="006061"/>
      </a:accent1>
      <a:accent2>
        <a:srgbClr val="6CA09B"/>
      </a:accent2>
      <a:accent3>
        <a:srgbClr val="B2CECB"/>
      </a:accent3>
      <a:accent4>
        <a:srgbClr val="8064A2"/>
      </a:accent4>
      <a:accent5>
        <a:srgbClr val="4BACC6"/>
      </a:accent5>
      <a:accent6>
        <a:srgbClr val="F79646"/>
      </a:accent6>
      <a:hlink>
        <a:srgbClr val="0000FF"/>
      </a:hlink>
      <a:folHlink>
        <a:srgbClr val="800080"/>
      </a:folHlink>
    </a:clrScheme>
    <a:fontScheme name="Patientensicherheit">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Präsentationsvorlage_progress_Sichere-Chirurgie</Template>
  <TotalTime>0</TotalTime>
  <Words>1546</Words>
  <Application>Microsoft Office PowerPoint</Application>
  <PresentationFormat>Bildschirmpräsentation (4:3)</PresentationFormat>
  <Paragraphs>388</Paragraphs>
  <Slides>26</Slides>
  <Notes>26</Notes>
  <HiddenSlides>0</HiddenSlides>
  <MMClips>0</MMClips>
  <ScaleCrop>false</ScaleCrop>
  <HeadingPairs>
    <vt:vector size="4" baseType="variant">
      <vt:variant>
        <vt:lpstr>Design</vt:lpstr>
      </vt:variant>
      <vt:variant>
        <vt:i4>1</vt:i4>
      </vt:variant>
      <vt:variant>
        <vt:lpstr>Folientitel</vt:lpstr>
      </vt:variant>
      <vt:variant>
        <vt:i4>26</vt:i4>
      </vt:variant>
    </vt:vector>
  </HeadingPairs>
  <TitlesOfParts>
    <vt:vector size="27" baseType="lpstr">
      <vt:lpstr>Präsentationsvorlage_progress_Sichere-Chirurgie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Stiftung für Patientensicherheit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Paula Bezzola</dc:creator>
  <cp:lastModifiedBy>Irene Kobler</cp:lastModifiedBy>
  <cp:revision>482</cp:revision>
  <cp:lastPrinted>2013-09-03T16:30:30Z</cp:lastPrinted>
  <dcterms:created xsi:type="dcterms:W3CDTF">2013-03-26T11:30:43Z</dcterms:created>
  <dcterms:modified xsi:type="dcterms:W3CDTF">2015-12-11T13:05:21Z</dcterms:modified>
</cp:coreProperties>
</file>