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84" r:id="rId3"/>
  </p:sldMasterIdLst>
  <p:notesMasterIdLst>
    <p:notesMasterId r:id="rId36"/>
  </p:notesMasterIdLst>
  <p:handoutMasterIdLst>
    <p:handoutMasterId r:id="rId37"/>
  </p:handoutMasterIdLst>
  <p:sldIdLst>
    <p:sldId id="425" r:id="rId4"/>
    <p:sldId id="426" r:id="rId5"/>
    <p:sldId id="405" r:id="rId6"/>
    <p:sldId id="369" r:id="rId7"/>
    <p:sldId id="402" r:id="rId8"/>
    <p:sldId id="365" r:id="rId9"/>
    <p:sldId id="370" r:id="rId10"/>
    <p:sldId id="382" r:id="rId11"/>
    <p:sldId id="385" r:id="rId12"/>
    <p:sldId id="373" r:id="rId13"/>
    <p:sldId id="389" r:id="rId14"/>
    <p:sldId id="390" r:id="rId15"/>
    <p:sldId id="407" r:id="rId16"/>
    <p:sldId id="408" r:id="rId17"/>
    <p:sldId id="409" r:id="rId18"/>
    <p:sldId id="410" r:id="rId19"/>
    <p:sldId id="412" r:id="rId20"/>
    <p:sldId id="418" r:id="rId21"/>
    <p:sldId id="419" r:id="rId22"/>
    <p:sldId id="420" r:id="rId23"/>
    <p:sldId id="421" r:id="rId24"/>
    <p:sldId id="422" r:id="rId25"/>
    <p:sldId id="423" r:id="rId26"/>
    <p:sldId id="368" r:id="rId27"/>
    <p:sldId id="401" r:id="rId28"/>
    <p:sldId id="413" r:id="rId29"/>
    <p:sldId id="392" r:id="rId30"/>
    <p:sldId id="398" r:id="rId31"/>
    <p:sldId id="414" r:id="rId32"/>
    <p:sldId id="415" r:id="rId33"/>
    <p:sldId id="399" r:id="rId34"/>
    <p:sldId id="424" r:id="rId35"/>
  </p:sldIdLst>
  <p:sldSz cx="9144000" cy="6858000" type="screen4x3"/>
  <p:notesSz cx="6858000" cy="99472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a Bezzola" initials="PB" lastIdx="15" clrIdx="0"/>
  <p:cmAuthor id="1" name="sekretariat"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FF9999"/>
    <a:srgbClr val="006061"/>
    <a:srgbClr val="339933"/>
    <a:srgbClr val="9BBFBC"/>
    <a:srgbClr val="009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35" autoAdjust="0"/>
    <p:restoredTop sz="85955" autoAdjust="0"/>
  </p:normalViewPr>
  <p:slideViewPr>
    <p:cSldViewPr>
      <p:cViewPr>
        <p:scale>
          <a:sx n="57" d="100"/>
          <a:sy n="57" d="100"/>
        </p:scale>
        <p:origin x="-3366" y="-1320"/>
      </p:cViewPr>
      <p:guideLst>
        <p:guide orient="horz" pos="459"/>
        <p:guide orient="horz" pos="4110"/>
        <p:guide orient="horz" pos="1434"/>
        <p:guide orient="horz" pos="3884"/>
        <p:guide pos="231"/>
        <p:guide pos="5547"/>
        <p:guide pos="2880"/>
        <p:guide pos="5284"/>
        <p:guide pos="2789"/>
        <p:guide pos="2971"/>
      </p:guideLst>
    </p:cSldViewPr>
  </p:slideViewPr>
  <p:outlineViewPr>
    <p:cViewPr>
      <p:scale>
        <a:sx n="33" d="100"/>
        <a:sy n="33" d="100"/>
      </p:scale>
      <p:origin x="54" y="1806"/>
    </p:cViewPr>
  </p:outlineViewPr>
  <p:notesTextViewPr>
    <p:cViewPr>
      <p:scale>
        <a:sx n="100" d="100"/>
        <a:sy n="100" d="100"/>
      </p:scale>
      <p:origin x="0" y="0"/>
    </p:cViewPr>
  </p:notesTextViewPr>
  <p:sorterViewPr>
    <p:cViewPr>
      <p:scale>
        <a:sx n="100" d="100"/>
        <a:sy n="100" d="100"/>
      </p:scale>
      <p:origin x="0" y="1240"/>
    </p:cViewPr>
  </p:sorterViewPr>
  <p:notesViewPr>
    <p:cSldViewPr>
      <p:cViewPr>
        <p:scale>
          <a:sx n="200" d="100"/>
          <a:sy n="200" d="100"/>
        </p:scale>
        <p:origin x="-992" y="880"/>
      </p:cViewPr>
      <p:guideLst>
        <p:guide orient="horz" pos="3134"/>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97364"/>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84613" y="1"/>
            <a:ext cx="2971800" cy="497364"/>
          </a:xfrm>
          <a:prstGeom prst="rect">
            <a:avLst/>
          </a:prstGeom>
        </p:spPr>
        <p:txBody>
          <a:bodyPr vert="horz" lIns="91440" tIns="45720" rIns="91440" bIns="45720" rtlCol="0"/>
          <a:lstStyle>
            <a:lvl1pPr algn="r">
              <a:defRPr sz="1200"/>
            </a:lvl1pPr>
          </a:lstStyle>
          <a:p>
            <a:fld id="{FF270A70-66FC-43B9-BB52-986002095C18}" type="datetimeFigureOut">
              <a:rPr lang="de-CH" smtClean="0"/>
              <a:t>11.12.2015</a:t>
            </a:fld>
            <a:endParaRPr lang="de-CH"/>
          </a:p>
        </p:txBody>
      </p:sp>
      <p:sp>
        <p:nvSpPr>
          <p:cNvPr id="4" name="Fußzeilenplatzhalt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5FECDEED-E047-49CD-A571-6074A1A31B92}" type="slidenum">
              <a:rPr lang="de-CH" smtClean="0"/>
              <a:t>‹Nr.›</a:t>
            </a:fld>
            <a:endParaRPr lang="de-CH"/>
          </a:p>
        </p:txBody>
      </p:sp>
    </p:spTree>
    <p:extLst>
      <p:ext uri="{BB962C8B-B14F-4D97-AF65-F5344CB8AC3E}">
        <p14:creationId xmlns:p14="http://schemas.microsoft.com/office/powerpoint/2010/main" val="1472597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97364"/>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1"/>
            <a:ext cx="2971800" cy="497364"/>
          </a:xfrm>
          <a:prstGeom prst="rect">
            <a:avLst/>
          </a:prstGeom>
        </p:spPr>
        <p:txBody>
          <a:bodyPr vert="horz" lIns="91440" tIns="45720" rIns="91440" bIns="45720" rtlCol="0"/>
          <a:lstStyle>
            <a:lvl1pPr algn="r">
              <a:defRPr sz="1200"/>
            </a:lvl1pPr>
          </a:lstStyle>
          <a:p>
            <a:fld id="{264A1FCE-4CA3-4EFB-A06C-B9E651992A79}" type="datetimeFigureOut">
              <a:rPr lang="de-CH" smtClean="0"/>
              <a:t>11.12.2015</a:t>
            </a:fld>
            <a:endParaRPr lang="de-CH"/>
          </a:p>
        </p:txBody>
      </p:sp>
      <p:sp>
        <p:nvSpPr>
          <p:cNvPr id="4" name="Folienbildplatzhalt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E6B5BAC9-FAD2-4512-8165-CA0494811BE3}" type="slidenum">
              <a:rPr lang="de-CH" smtClean="0"/>
              <a:t>‹Nr.›</a:t>
            </a:fld>
            <a:endParaRPr lang="de-CH"/>
          </a:p>
        </p:txBody>
      </p:sp>
    </p:spTree>
    <p:extLst>
      <p:ext uri="{BB962C8B-B14F-4D97-AF65-F5344CB8AC3E}">
        <p14:creationId xmlns:p14="http://schemas.microsoft.com/office/powerpoint/2010/main" val="2845329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youtube.com/watch?v=vJG698U2Mvo"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www.youtube.com/watch?v=IGQmdoK_ZfY"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fr-FR" sz="1200" kern="1200" baseline="0" noProof="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a:t>
            </a:fld>
            <a:endParaRPr lang="de-CH"/>
          </a:p>
        </p:txBody>
      </p:sp>
    </p:spTree>
    <p:extLst>
      <p:ext uri="{BB962C8B-B14F-4D97-AF65-F5344CB8AC3E}">
        <p14:creationId xmlns:p14="http://schemas.microsoft.com/office/powerpoint/2010/main" val="2603591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81A6983-5F83-4856-ACC9-E198AFDF0ABF}" type="slidenum">
              <a:rPr lang="en-US" altLang="de-DE" smtClean="0"/>
              <a:pPr eaLnBrk="1" hangingPunct="1">
                <a:spcBef>
                  <a:spcPct val="0"/>
                </a:spcBef>
              </a:pPr>
              <a:t>10</a:t>
            </a:fld>
            <a:endParaRPr lang="en-US" altLang="de-DE"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eaLnBrk="1" hangingPunct="1"/>
            <a:r>
              <a:rPr lang="fr-FR" altLang="de-DE" sz="1100" baseline="0" dirty="0" smtClean="0">
                <a:latin typeface="Arial" panose="020B0604020202020204" pitchFamily="34" charset="0"/>
                <a:ea typeface="ＭＳ Ｐゴシック" pitchFamily="34" charset="-128"/>
                <a:cs typeface="Arial" panose="020B0604020202020204" pitchFamily="34" charset="0"/>
              </a:rPr>
              <a:t>Si l’on veut garantir une bon</a:t>
            </a:r>
            <a:r>
              <a:rPr lang="fr-FR" altLang="de-DE" sz="1100" dirty="0" smtClean="0">
                <a:latin typeface="Arial" panose="020B0604020202020204" pitchFamily="34" charset="0"/>
                <a:ea typeface="ＭＳ Ｐゴシック" pitchFamily="34" charset="-128"/>
                <a:cs typeface="Arial" panose="020B0604020202020204" pitchFamily="34" charset="0"/>
              </a:rPr>
              <a:t> travail d’équipe, la convergence de vues doit exister pour les facteurs influant sur la sécurité, mais aussi en ce qui concerne la collaboration entre les différents participants</a:t>
            </a:r>
            <a:r>
              <a:rPr lang="fr-FR" altLang="de-DE" sz="1100" baseline="0" dirty="0" smtClean="0">
                <a:latin typeface="Arial" panose="020B0604020202020204" pitchFamily="34" charset="0"/>
                <a:ea typeface="ＭＳ Ｐゴシック" pitchFamily="34" charset="-128"/>
                <a:cs typeface="Arial" panose="020B0604020202020204" pitchFamily="34" charset="0"/>
              </a:rPr>
              <a:t>. </a:t>
            </a:r>
          </a:p>
          <a:p>
            <a:pPr eaLnBrk="1" hangingPunct="1"/>
            <a:endParaRPr lang="fr-FR" altLang="de-DE" sz="1100" baseline="0" dirty="0" smtClean="0">
              <a:latin typeface="Arial" panose="020B0604020202020204" pitchFamily="34" charset="0"/>
              <a:ea typeface="ＭＳ Ｐゴシック" pitchFamily="34" charset="-128"/>
              <a:cs typeface="Arial" panose="020B0604020202020204" pitchFamily="34" charset="0"/>
            </a:endParaRPr>
          </a:p>
          <a:p>
            <a:r>
              <a:rPr lang="fr-FR" altLang="de-DE" sz="1100" baseline="0" dirty="0" smtClean="0">
                <a:latin typeface="Arial" panose="020B0604020202020204" pitchFamily="34" charset="0"/>
                <a:ea typeface="ＭＳ Ｐゴシック" pitchFamily="34" charset="-128"/>
                <a:cs typeface="Arial" panose="020B0604020202020204" pitchFamily="34" charset="0"/>
              </a:rPr>
              <a:t>Qu’en est-il de cette vision ou</a:t>
            </a:r>
            <a:r>
              <a:rPr lang="fr-FR" altLang="de-DE" sz="1100" dirty="0" smtClean="0">
                <a:latin typeface="Arial" panose="020B0604020202020204" pitchFamily="34" charset="0"/>
                <a:ea typeface="ＭＳ Ｐゴシック" pitchFamily="34" charset="-128"/>
                <a:cs typeface="Arial" panose="020B0604020202020204" pitchFamily="34" charset="0"/>
              </a:rPr>
              <a:t> </a:t>
            </a:r>
            <a:r>
              <a:rPr lang="fr-FR" altLang="de-DE" sz="1100" baseline="0" dirty="0" smtClean="0">
                <a:latin typeface="Arial" panose="020B0604020202020204" pitchFamily="34" charset="0"/>
                <a:ea typeface="ＭＳ Ｐゴシック" pitchFamily="34" charset="-128"/>
                <a:cs typeface="Arial" panose="020B0604020202020204" pitchFamily="34" charset="0"/>
              </a:rPr>
              <a:t>perception commune de la collaboration au sein de l’équipe </a:t>
            </a:r>
            <a:r>
              <a:rPr lang="fr-FR" altLang="de-DE" sz="1100" dirty="0">
                <a:latin typeface="Arial" panose="020B0604020202020204" pitchFamily="34" charset="0"/>
                <a:ea typeface="ＭＳ Ｐゴシック" pitchFamily="34" charset="-128"/>
                <a:cs typeface="Arial" panose="020B0604020202020204" pitchFamily="34" charset="0"/>
              </a:rPr>
              <a:t>et de la communication </a:t>
            </a:r>
            <a:r>
              <a:rPr lang="fr-FR" altLang="de-DE" sz="1100" baseline="0" dirty="0" smtClean="0">
                <a:latin typeface="Arial" panose="020B0604020202020204" pitchFamily="34" charset="0"/>
                <a:ea typeface="ＭＳ Ｐゴシック" pitchFamily="34" charset="-128"/>
                <a:cs typeface="Arial" panose="020B0604020202020204" pitchFamily="34" charset="0"/>
              </a:rPr>
              <a:t>dans le secteur de la</a:t>
            </a:r>
            <a:r>
              <a:rPr lang="fr-FR" altLang="de-DE" sz="1100" dirty="0" smtClean="0">
                <a:latin typeface="Arial" panose="020B0604020202020204" pitchFamily="34" charset="0"/>
                <a:ea typeface="ＭＳ Ｐゴシック" pitchFamily="34" charset="-128"/>
                <a:cs typeface="Arial" panose="020B0604020202020204" pitchFamily="34" charset="0"/>
              </a:rPr>
              <a:t> santé </a:t>
            </a:r>
            <a:r>
              <a:rPr lang="fr-FR" altLang="de-DE" sz="1100" baseline="0" dirty="0" smtClean="0">
                <a:latin typeface="Arial" panose="020B0604020202020204" pitchFamily="34" charset="0"/>
                <a:ea typeface="ＭＳ Ｐゴシック" pitchFamily="34" charset="-128"/>
                <a:cs typeface="Arial" panose="020B0604020202020204" pitchFamily="34" charset="0"/>
              </a:rPr>
              <a:t>? Comme </a:t>
            </a:r>
            <a:r>
              <a:rPr lang="fr-FR" altLang="de-DE" sz="1100" baseline="0" dirty="0" err="1" smtClean="0">
                <a:latin typeface="Arial" panose="020B0604020202020204" pitchFamily="34" charset="0"/>
                <a:ea typeface="ＭＳ Ｐゴシック" pitchFamily="34" charset="-128"/>
                <a:cs typeface="Arial" panose="020B0604020202020204" pitchFamily="34" charset="0"/>
              </a:rPr>
              <a:t>Sexton</a:t>
            </a:r>
            <a:r>
              <a:rPr lang="fr-FR" altLang="de-DE" sz="1100" baseline="0" dirty="0" smtClean="0">
                <a:latin typeface="Arial" panose="020B0604020202020204" pitchFamily="34" charset="0"/>
                <a:ea typeface="ＭＳ Ｐゴシック" pitchFamily="34" charset="-128"/>
                <a:cs typeface="Arial" panose="020B0604020202020204" pitchFamily="34" charset="0"/>
              </a:rPr>
              <a:t>,</a:t>
            </a:r>
            <a:r>
              <a:rPr lang="fr-FR" altLang="de-DE" sz="1100" dirty="0" smtClean="0">
                <a:latin typeface="Arial" panose="020B0604020202020204" pitchFamily="34" charset="0"/>
                <a:ea typeface="ＭＳ Ｐゴシック" pitchFamily="34" charset="-128"/>
                <a:cs typeface="Arial" panose="020B0604020202020204" pitchFamily="34" charset="0"/>
              </a:rPr>
              <a:t> </a:t>
            </a:r>
            <a:r>
              <a:rPr lang="fr-FR" altLang="de-DE" sz="1100" baseline="0" dirty="0" err="1" smtClean="0">
                <a:latin typeface="Arial" panose="020B0604020202020204" pitchFamily="34" charset="0"/>
                <a:ea typeface="ＭＳ Ｐゴシック" pitchFamily="34" charset="-128"/>
                <a:cs typeface="Arial" panose="020B0604020202020204" pitchFamily="34" charset="0"/>
              </a:rPr>
              <a:t>Makary</a:t>
            </a:r>
            <a:r>
              <a:rPr lang="fr-FR" altLang="de-DE" sz="1100" baseline="0" dirty="0" smtClean="0">
                <a:latin typeface="Arial" panose="020B0604020202020204" pitchFamily="34" charset="0"/>
                <a:ea typeface="ＭＳ Ｐゴシック" pitchFamily="34" charset="-128"/>
                <a:cs typeface="Arial" panose="020B0604020202020204" pitchFamily="34" charset="0"/>
              </a:rPr>
              <a:t> et al. ont mis</a:t>
            </a:r>
            <a:r>
              <a:rPr lang="fr-FR" altLang="de-DE" sz="1100" dirty="0" smtClean="0">
                <a:latin typeface="Arial" panose="020B0604020202020204" pitchFamily="34" charset="0"/>
                <a:ea typeface="ＭＳ Ｐゴシック" pitchFamily="34" charset="-128"/>
                <a:cs typeface="Arial" panose="020B0604020202020204" pitchFamily="34" charset="0"/>
              </a:rPr>
              <a:t> en évidence dans leurs études un phénomène intéressant qui n’est pas sans conséquences :</a:t>
            </a:r>
            <a:r>
              <a:rPr lang="fr-FR" altLang="de-DE" sz="1100" baseline="0" dirty="0" smtClean="0">
                <a:latin typeface="Arial" panose="020B0604020202020204" pitchFamily="34" charset="0"/>
                <a:ea typeface="ＭＳ Ｐゴシック" pitchFamily="34" charset="-128"/>
                <a:cs typeface="Arial" panose="020B0604020202020204" pitchFamily="34" charset="0"/>
              </a:rPr>
              <a:t> </a:t>
            </a:r>
          </a:p>
          <a:p>
            <a:pPr eaLnBrk="1" hangingPunct="1"/>
            <a:endParaRPr lang="fr-FR" altLang="de-DE" sz="1100" baseline="0" dirty="0" smtClean="0">
              <a:latin typeface="Arial" panose="020B0604020202020204" pitchFamily="34" charset="0"/>
              <a:ea typeface="ＭＳ Ｐゴシック" pitchFamily="34" charset="-128"/>
              <a:cs typeface="Arial" panose="020B0604020202020204" pitchFamily="34" charset="0"/>
            </a:endParaRPr>
          </a:p>
          <a:p>
            <a:r>
              <a:rPr lang="fr-FR" altLang="de-DE" sz="1100" b="1" baseline="0" dirty="0" smtClean="0">
                <a:latin typeface="Arial" panose="020B0604020202020204" pitchFamily="34" charset="0"/>
                <a:ea typeface="ＭＳ Ｐゴシック" pitchFamily="34" charset="-128"/>
                <a:cs typeface="Arial" panose="020B0604020202020204" pitchFamily="34" charset="0"/>
              </a:rPr>
              <a:t>Il existe un décalage entre le point</a:t>
            </a:r>
            <a:r>
              <a:rPr lang="fr-FR" altLang="de-DE" sz="1100" b="1" dirty="0" smtClean="0">
                <a:latin typeface="Arial" panose="020B0604020202020204" pitchFamily="34" charset="0"/>
                <a:ea typeface="ＭＳ Ｐゴシック" pitchFamily="34" charset="-128"/>
                <a:cs typeface="Arial" panose="020B0604020202020204" pitchFamily="34" charset="0"/>
              </a:rPr>
              <a:t> de vue des chirurgiens et celui des anesthésistes et du personnel </a:t>
            </a:r>
            <a:r>
              <a:rPr lang="fr-FR" altLang="de-DE" sz="1100" b="1" dirty="0">
                <a:latin typeface="Arial" panose="020B0604020202020204" pitchFamily="34" charset="0"/>
                <a:ea typeface="ＭＳ Ｐゴシック" pitchFamily="34" charset="-128"/>
                <a:cs typeface="Arial" panose="020B0604020202020204" pitchFamily="34" charset="0"/>
              </a:rPr>
              <a:t>opératoire sur la qualité de la collaboration au sein de l’équipe et de la </a:t>
            </a:r>
            <a:r>
              <a:rPr lang="fr-FR" altLang="de-DE" sz="1100" b="1" dirty="0" smtClean="0">
                <a:latin typeface="Arial" panose="020B0604020202020204" pitchFamily="34" charset="0"/>
                <a:ea typeface="ＭＳ Ｐゴシック" pitchFamily="34" charset="-128"/>
                <a:cs typeface="Arial" panose="020B0604020202020204" pitchFamily="34" charset="0"/>
              </a:rPr>
              <a:t>communication.</a:t>
            </a:r>
            <a:r>
              <a:rPr lang="fr-FR" altLang="de-DE" sz="1100" b="1" baseline="0" dirty="0" smtClean="0">
                <a:latin typeface="Arial" panose="020B0604020202020204" pitchFamily="34" charset="0"/>
                <a:ea typeface="ＭＳ Ｐゴシック" pitchFamily="34" charset="-128"/>
                <a:cs typeface="Arial" panose="020B0604020202020204" pitchFamily="34" charset="0"/>
              </a:rPr>
              <a:t>  </a:t>
            </a:r>
          </a:p>
          <a:p>
            <a:pPr eaLnBrk="1" hangingPunct="1"/>
            <a:endParaRPr lang="fr-FR" altLang="de-DE" sz="1100" b="1" baseline="0" dirty="0" smtClean="0">
              <a:latin typeface="Arial" panose="020B0604020202020204" pitchFamily="34" charset="0"/>
              <a:ea typeface="ＭＳ Ｐゴシック" pitchFamily="34" charset="-128"/>
              <a:cs typeface="Arial" panose="020B0604020202020204" pitchFamily="34" charset="0"/>
            </a:endParaRPr>
          </a:p>
          <a:p>
            <a:pPr eaLnBrk="1" hangingPunct="1"/>
            <a:r>
              <a:rPr lang="fr-FR" altLang="de-DE" sz="1100" baseline="0" dirty="0" smtClean="0">
                <a:latin typeface="Arial" panose="020B0604020202020204" pitchFamily="34" charset="0"/>
                <a:ea typeface="ＭＳ Ｐゴシック" pitchFamily="34" charset="-128"/>
                <a:cs typeface="Arial" panose="020B0604020202020204" pitchFamily="34" charset="0"/>
              </a:rPr>
              <a:t>Une vision et une perception communes de la situation</a:t>
            </a:r>
            <a:r>
              <a:rPr lang="fr-FR" altLang="de-DE" sz="1100" dirty="0" smtClean="0">
                <a:latin typeface="Arial" panose="020B0604020202020204" pitchFamily="34" charset="0"/>
                <a:ea typeface="ＭＳ Ｐゴシック" pitchFamily="34" charset="-128"/>
                <a:cs typeface="Arial" panose="020B0604020202020204" pitchFamily="34" charset="0"/>
              </a:rPr>
              <a:t> sont des conditions indispensables pour une collaboration et une communication efficaces. Cette convergence n’est possible que si l’on échange toutes les informations nécessaires et que l’on accepte le fait que chacun puisse donner un éclairage différent sur une même situation</a:t>
            </a:r>
            <a:r>
              <a:rPr lang="fr-FR" altLang="de-DE" sz="1100" baseline="0" dirty="0" smtClean="0">
                <a:latin typeface="Arial" panose="020B0604020202020204" pitchFamily="34" charset="0"/>
                <a:ea typeface="ＭＳ Ｐゴシック" pitchFamily="34" charset="-128"/>
                <a:cs typeface="Arial" panose="020B0604020202020204" pitchFamily="34" charset="0"/>
              </a:rPr>
              <a:t>. Une bonne communication au sein de l’équipe </a:t>
            </a:r>
            <a:r>
              <a:rPr lang="fr-FR" altLang="de-DE" sz="1100" dirty="0" smtClean="0">
                <a:latin typeface="Arial" panose="020B0604020202020204" pitchFamily="34" charset="0"/>
                <a:ea typeface="ＭＳ Ｐゴシック" pitchFamily="34" charset="-128"/>
                <a:cs typeface="Arial" panose="020B0604020202020204" pitchFamily="34" charset="0"/>
              </a:rPr>
              <a:t>aide à générer une compréhension commune et encourage ses membres à prendre la parole en cas d’incertitude</a:t>
            </a:r>
            <a:r>
              <a:rPr lang="fr-FR" altLang="de-DE" sz="1100" baseline="0" dirty="0" smtClean="0">
                <a:latin typeface="Arial" panose="020B0604020202020204" pitchFamily="34" charset="0"/>
                <a:ea typeface="ＭＳ Ｐゴシック" pitchFamily="34" charset="-128"/>
                <a:cs typeface="Arial" panose="020B0604020202020204" pitchFamily="34" charset="0"/>
              </a:rPr>
              <a:t>. </a:t>
            </a:r>
            <a:r>
              <a:rPr lang="fr-FR" altLang="de-DE" sz="1100" dirty="0" smtClean="0">
                <a:latin typeface="Arial" panose="020B0604020202020204" pitchFamily="34" charset="0"/>
                <a:ea typeface="ＭＳ Ｐゴシック" pitchFamily="34" charset="-128"/>
                <a:cs typeface="Arial" panose="020B0604020202020204" pitchFamily="34" charset="0"/>
              </a:rPr>
              <a:t>Il s’agit de mettre au jour les différences au niveau des attentes pour trouver et instaurer des formes de collaboration adaptées</a:t>
            </a:r>
            <a:r>
              <a:rPr lang="fr-FR" altLang="de-DE" sz="1100" baseline="0" dirty="0" smtClean="0">
                <a:latin typeface="Arial" panose="020B0604020202020204" pitchFamily="34" charset="0"/>
                <a:ea typeface="ＭＳ Ｐゴシック" pitchFamily="34" charset="-128"/>
                <a:cs typeface="Arial" panose="020B0604020202020204" pitchFamily="34" charset="0"/>
              </a:rPr>
              <a:t>.   </a:t>
            </a:r>
          </a:p>
          <a:p>
            <a:pPr eaLnBrk="1" hangingPunct="1"/>
            <a:r>
              <a:rPr lang="fr-FR" altLang="de-DE" sz="1100" baseline="0" dirty="0" smtClean="0">
                <a:latin typeface="Arial" panose="020B0604020202020204" pitchFamily="34" charset="0"/>
                <a:ea typeface="ＭＳ Ｐゴシック" pitchFamily="34" charset="-128"/>
                <a:cs typeface="Arial" panose="020B0604020202020204" pitchFamily="34" charset="0"/>
              </a:rPr>
              <a:t>Le graphique fait</a:t>
            </a:r>
            <a:r>
              <a:rPr lang="fr-FR" altLang="de-DE" sz="1100" dirty="0" smtClean="0">
                <a:latin typeface="Arial" panose="020B0604020202020204" pitchFamily="34" charset="0"/>
                <a:ea typeface="ＭＳ Ｐゴシック" pitchFamily="34" charset="-128"/>
                <a:cs typeface="Arial" panose="020B0604020202020204" pitchFamily="34" charset="0"/>
              </a:rPr>
              <a:t> ressortir des divergences de taille entre les groupes professionnels pour ce qui est de la qualité de la communication au quotidien en salle d’opération. Il est important de noter que les personnes interrogées donnaient leur avis sur une même situation. Le point de vue varie donc beaucoup entre les groupes professionnels</a:t>
            </a:r>
            <a:r>
              <a:rPr lang="fr-FR" altLang="de-DE" sz="1100" baseline="0" dirty="0" smtClean="0">
                <a:latin typeface="Arial" panose="020B0604020202020204" pitchFamily="34" charset="0"/>
                <a:ea typeface="ＭＳ Ｐゴシック" pitchFamily="34" charset="-128"/>
                <a:cs typeface="Arial" panose="020B0604020202020204" pitchFamily="34" charset="0"/>
              </a:rPr>
              <a:t>. La plupart</a:t>
            </a:r>
            <a:r>
              <a:rPr lang="fr-FR" altLang="de-DE" sz="1100" dirty="0" smtClean="0">
                <a:latin typeface="Arial" panose="020B0604020202020204" pitchFamily="34" charset="0"/>
                <a:ea typeface="ＭＳ Ｐゴシック" pitchFamily="34" charset="-128"/>
                <a:cs typeface="Arial" panose="020B0604020202020204" pitchFamily="34" charset="0"/>
              </a:rPr>
              <a:t> du temps</a:t>
            </a:r>
            <a:r>
              <a:rPr lang="fr-FR" altLang="de-DE" sz="1100" baseline="0" dirty="0" smtClean="0">
                <a:latin typeface="Arial" panose="020B0604020202020204" pitchFamily="34" charset="0"/>
                <a:ea typeface="ＭＳ Ｐゴシック" pitchFamily="34" charset="-128"/>
                <a:cs typeface="Arial" panose="020B0604020202020204" pitchFamily="34" charset="0"/>
              </a:rPr>
              <a:t>, les participants n</a:t>
            </a:r>
            <a:r>
              <a:rPr lang="fr-FR" altLang="de-DE" sz="1100" dirty="0" smtClean="0">
                <a:latin typeface="Arial" panose="020B0604020202020204" pitchFamily="34" charset="0"/>
                <a:ea typeface="ＭＳ Ｐゴシック" pitchFamily="34" charset="-128"/>
                <a:cs typeface="Arial" panose="020B0604020202020204" pitchFamily="34" charset="0"/>
              </a:rPr>
              <a:t>’ont pas conscience de ces différences, qui ne sont pas verbalisées.</a:t>
            </a:r>
            <a:r>
              <a:rPr lang="fr-FR" altLang="de-DE" sz="1100" baseline="0" dirty="0" smtClean="0">
                <a:latin typeface="Arial" panose="020B0604020202020204" pitchFamily="34" charset="0"/>
                <a:ea typeface="ＭＳ Ｐゴシック" pitchFamily="34" charset="-128"/>
                <a:cs typeface="Arial" panose="020B0604020202020204" pitchFamily="34" charset="0"/>
              </a:rPr>
              <a:t> Or</a:t>
            </a:r>
            <a:r>
              <a:rPr lang="fr-FR" altLang="de-DE" sz="1100" dirty="0" smtClean="0">
                <a:latin typeface="Arial" panose="020B0604020202020204" pitchFamily="34" charset="0"/>
                <a:ea typeface="ＭＳ Ｐゴシック" pitchFamily="34" charset="-128"/>
                <a:cs typeface="Arial" panose="020B0604020202020204" pitchFamily="34" charset="0"/>
              </a:rPr>
              <a:t> c</a:t>
            </a:r>
            <a:r>
              <a:rPr lang="fr-FR" altLang="de-DE" sz="1100" baseline="0" dirty="0" smtClean="0">
                <a:latin typeface="Arial" panose="020B0604020202020204" pitchFamily="34" charset="0"/>
                <a:ea typeface="ＭＳ Ｐゴシック" pitchFamily="34" charset="-128"/>
                <a:cs typeface="Arial" panose="020B0604020202020204" pitchFamily="34" charset="0"/>
              </a:rPr>
              <a:t>es</a:t>
            </a:r>
            <a:r>
              <a:rPr lang="fr-FR" altLang="de-DE" sz="1100" dirty="0" smtClean="0">
                <a:latin typeface="Arial" panose="020B0604020202020204" pitchFamily="34" charset="0"/>
                <a:ea typeface="ＭＳ Ｐゴシック" pitchFamily="34" charset="-128"/>
                <a:cs typeface="Arial" panose="020B0604020202020204" pitchFamily="34" charset="0"/>
              </a:rPr>
              <a:t> divergences sont une source d’erreurs.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1" baseline="0" dirty="0" smtClean="0"/>
              <a:t>L’intervenant/e demande aux participants en plénum : </a:t>
            </a:r>
          </a:p>
          <a:p>
            <a:r>
              <a:rPr lang="fr-FR" baseline="0" dirty="0" smtClean="0"/>
              <a:t>A votre avis, qu’est-ce qui fait obstacle</a:t>
            </a:r>
            <a:r>
              <a:rPr lang="fr-FR" dirty="0" smtClean="0"/>
              <a:t> à </a:t>
            </a:r>
            <a:r>
              <a:rPr lang="fr-FR" baseline="0" dirty="0" smtClean="0"/>
              <a:t>une bonne</a:t>
            </a:r>
            <a:r>
              <a:rPr lang="fr-FR" dirty="0" smtClean="0"/>
              <a:t> communication au sein de l’équipe d’après votre expérience</a:t>
            </a:r>
            <a:r>
              <a:rPr lang="fr-FR" dirty="0"/>
              <a:t> </a:t>
            </a:r>
            <a:r>
              <a:rPr lang="fr-FR" baseline="0" dirty="0" smtClean="0"/>
              <a:t>?</a:t>
            </a:r>
          </a:p>
          <a:p>
            <a:endParaRPr lang="fr-FR" dirty="0" smtClean="0"/>
          </a:p>
          <a:p>
            <a:r>
              <a:rPr lang="fr-FR" i="1" dirty="0" smtClean="0"/>
              <a:t>L’intervenant/e peut noter les réponses données en plénum sur un tableau, puis résume les points essentiels (= ceux qui figurent sur la diapositive) et les complète, le cas échéant, par d’autres aspects mentionnés par les participants.</a:t>
            </a:r>
            <a:r>
              <a:rPr lang="fr-FR" i="1" baseline="0" dirty="0" smtClean="0"/>
              <a:t> </a:t>
            </a:r>
          </a:p>
          <a:p>
            <a:endParaRPr lang="fr-FR" i="1" baseline="0" dirty="0" smtClean="0"/>
          </a:p>
          <a:p>
            <a:r>
              <a:rPr lang="fr-FR" i="1" baseline="0" dirty="0" smtClean="0"/>
              <a:t>Selon le temps disponible, présenter un exemple de cas.</a:t>
            </a:r>
          </a:p>
        </p:txBody>
      </p:sp>
      <p:sp>
        <p:nvSpPr>
          <p:cNvPr id="4" name="Foliennummernplatzhalter 3"/>
          <p:cNvSpPr>
            <a:spLocks noGrp="1"/>
          </p:cNvSpPr>
          <p:nvPr>
            <p:ph type="sldNum" sz="quarter" idx="10"/>
          </p:nvPr>
        </p:nvSpPr>
        <p:spPr/>
        <p:txBody>
          <a:bodyPr/>
          <a:lstStyle/>
          <a:p>
            <a:fld id="{E6B5BAC9-FAD2-4512-8165-CA0494811BE3}" type="slidenum">
              <a:rPr lang="de-CH" smtClean="0"/>
              <a:t>11</a:t>
            </a:fld>
            <a:endParaRPr lang="de-CH" dirty="0"/>
          </a:p>
        </p:txBody>
      </p:sp>
    </p:spTree>
    <p:extLst>
      <p:ext uri="{BB962C8B-B14F-4D97-AF65-F5344CB8AC3E}">
        <p14:creationId xmlns:p14="http://schemas.microsoft.com/office/powerpoint/2010/main" val="2643856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Arial" panose="020B0604020202020204" pitchFamily="34" charset="0"/>
                <a:cs typeface="Arial" panose="020B0604020202020204" pitchFamily="34" charset="0"/>
              </a:rPr>
              <a:t>Sur la diapositive 10, nous avons vu avant tout les facteurs externes pouvant faire obstacle à une bonne communication</a:t>
            </a:r>
            <a:r>
              <a:rPr lang="fr-FR" baseline="0" dirty="0" smtClean="0">
                <a:latin typeface="Arial" panose="020B0604020202020204" pitchFamily="34" charset="0"/>
                <a:cs typeface="Arial" panose="020B0604020202020204" pitchFamily="34" charset="0"/>
              </a:rPr>
              <a:t>. Mais</a:t>
            </a:r>
            <a:r>
              <a:rPr lang="fr-FR" dirty="0" smtClean="0">
                <a:latin typeface="Arial" panose="020B0604020202020204" pitchFamily="34" charset="0"/>
                <a:cs typeface="Arial" panose="020B0604020202020204" pitchFamily="34" charset="0"/>
              </a:rPr>
              <a:t> il existe </a:t>
            </a:r>
            <a:r>
              <a:rPr lang="fr-FR" baseline="0" dirty="0" smtClean="0">
                <a:latin typeface="Arial" panose="020B0604020202020204" pitchFamily="34" charset="0"/>
                <a:cs typeface="Arial" panose="020B0604020202020204" pitchFamily="34" charset="0"/>
              </a:rPr>
              <a:t>d’autres barrières et malentendus qui sont directement liés </a:t>
            </a:r>
            <a:r>
              <a:rPr lang="fr-FR" dirty="0" smtClean="0">
                <a:latin typeface="Arial" panose="020B0604020202020204" pitchFamily="34" charset="0"/>
                <a:cs typeface="Arial" panose="020B0604020202020204" pitchFamily="34" charset="0"/>
              </a:rPr>
              <a:t>au mode de</a:t>
            </a:r>
            <a:r>
              <a:rPr lang="fr-FR" baseline="0" dirty="0" smtClean="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communication.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Arial" panose="020B0604020202020204" pitchFamily="34" charset="0"/>
                <a:cs typeface="Arial" panose="020B0604020202020204" pitchFamily="34" charset="0"/>
              </a:rPr>
              <a:t>Voici un résumé des erreurs qui se produisent fréquemment au niveau de la communication </a:t>
            </a:r>
            <a:r>
              <a:rPr lang="fr-FR" baseline="0" dirty="0" smtClean="0">
                <a:latin typeface="Arial" panose="020B0604020202020204" pitchFamily="34" charset="0"/>
                <a:cs typeface="Arial" panose="020B0604020202020204" pitchFamily="34" charset="0"/>
              </a:rPr>
              <a:t>: </a:t>
            </a:r>
          </a:p>
          <a:p>
            <a:pPr marL="171450" indent="-171450">
              <a:spcBef>
                <a:spcPts val="1800"/>
              </a:spcBef>
              <a:buFont typeface="Arial" panose="020B0604020202020204" pitchFamily="34" charset="0"/>
              <a:buChar char="•"/>
            </a:pPr>
            <a:r>
              <a:rPr lang="fr-FR" dirty="0" smtClean="0">
                <a:latin typeface="Arial" panose="020B0604020202020204" pitchFamily="34" charset="0"/>
                <a:cs typeface="Arial" panose="020B0604020202020204" pitchFamily="34" charset="0"/>
              </a:rPr>
              <a:t>Des faits importants ne sont pas documentés et sont donc passés sous silence.</a:t>
            </a:r>
            <a:endParaRPr lang="fr-FR" sz="1200" b="0" dirty="0" smtClean="0">
              <a:latin typeface="Arial" panose="020B0604020202020204" pitchFamily="34" charset="0"/>
              <a:cs typeface="Arial" panose="020B0604020202020204" pitchFamily="34" charset="0"/>
            </a:endParaRPr>
          </a:p>
          <a:p>
            <a:pPr marL="171450" indent="-171450">
              <a:spcBef>
                <a:spcPts val="1800"/>
              </a:spcBef>
              <a:buFont typeface="Arial" panose="020B0604020202020204" pitchFamily="34" charset="0"/>
              <a:buChar char="•"/>
            </a:pPr>
            <a:r>
              <a:rPr lang="fr-FR" sz="1200" b="0" dirty="0" smtClean="0">
                <a:latin typeface="Arial" panose="020B0604020202020204" pitchFamily="34" charset="0"/>
                <a:cs typeface="Arial" panose="020B0604020202020204" pitchFamily="34" charset="0"/>
              </a:rPr>
              <a:t>Des informations ne sont pas claires, mais personne ne pose de question. Qui n’a pas connu cette situation dans son travail quotidien ? Par manque de temps, pour ne pas </a:t>
            </a:r>
            <a:r>
              <a:rPr lang="fr-FR" dirty="0" smtClean="0">
                <a:latin typeface="Arial" panose="020B0604020202020204" pitchFamily="34" charset="0"/>
                <a:cs typeface="Arial" panose="020B0604020202020204" pitchFamily="34" charset="0"/>
              </a:rPr>
              <a:t>avoir à déranger quelqu’un, on s’en tient à ce que l’on sait ou comprend de la situation et on interprète les informations et déclarations</a:t>
            </a:r>
            <a:r>
              <a:rPr lang="fr-FR" sz="1200" b="0" baseline="0" dirty="0" smtClean="0">
                <a:latin typeface="Arial" panose="020B0604020202020204" pitchFamily="34" charset="0"/>
                <a:cs typeface="Arial" panose="020B0604020202020204" pitchFamily="34" charset="0"/>
              </a:rPr>
              <a:t>. La plupart du temps,</a:t>
            </a:r>
            <a:r>
              <a:rPr lang="fr-FR" sz="1200" b="0" dirty="0" smtClean="0">
                <a:latin typeface="Arial" panose="020B0604020202020204" pitchFamily="34" charset="0"/>
                <a:cs typeface="Arial" panose="020B0604020202020204" pitchFamily="34" charset="0"/>
              </a:rPr>
              <a:t> cela fonctionne</a:t>
            </a:r>
            <a:r>
              <a:rPr lang="fr-FR" sz="1200" b="0" baseline="0" dirty="0" smtClean="0">
                <a:latin typeface="Arial" panose="020B0604020202020204" pitchFamily="34" charset="0"/>
                <a:cs typeface="Arial" panose="020B0604020202020204" pitchFamily="34" charset="0"/>
              </a:rPr>
              <a:t>… mais cela peut aussi mal se passer. </a:t>
            </a:r>
          </a:p>
          <a:p>
            <a:pPr marL="171450" indent="-171450">
              <a:spcBef>
                <a:spcPts val="1800"/>
              </a:spcBef>
              <a:buFont typeface="Arial" panose="020B0604020202020204" pitchFamily="34" charset="0"/>
              <a:buChar char="•"/>
            </a:pPr>
            <a:r>
              <a:rPr lang="fr-FR" sz="1200" b="0" dirty="0" smtClean="0">
                <a:latin typeface="Arial" panose="020B0604020202020204" pitchFamily="34" charset="0"/>
                <a:cs typeface="Arial" panose="020B0604020202020204" pitchFamily="34" charset="0"/>
              </a:rPr>
              <a:t>Divers éléments sont tenus pour acquis </a:t>
            </a:r>
            <a:r>
              <a:rPr lang="fr-FR" dirty="0" smtClean="0">
                <a:latin typeface="Arial" panose="020B0604020202020204" pitchFamily="34" charset="0"/>
                <a:cs typeface="Arial" panose="020B0604020202020204" pitchFamily="34" charset="0"/>
              </a:rPr>
              <a:t>et ne sont donc pas verbalisés. Or, pour </a:t>
            </a:r>
            <a:r>
              <a:rPr lang="fr-FR" dirty="0">
                <a:latin typeface="Arial" panose="020B0604020202020204" pitchFamily="34" charset="0"/>
                <a:cs typeface="Arial" panose="020B0604020202020204" pitchFamily="34" charset="0"/>
              </a:rPr>
              <a:t>différentes </a:t>
            </a:r>
            <a:r>
              <a:rPr lang="fr-FR" dirty="0" smtClean="0">
                <a:latin typeface="Arial" panose="020B0604020202020204" pitchFamily="34" charset="0"/>
                <a:cs typeface="Arial" panose="020B0604020202020204" pitchFamily="34" charset="0"/>
              </a:rPr>
              <a:t>raisons, </a:t>
            </a:r>
            <a:r>
              <a:rPr lang="fr-FR" sz="1200" b="0" dirty="0" smtClean="0">
                <a:latin typeface="Arial" panose="020B0604020202020204" pitchFamily="34" charset="0"/>
                <a:cs typeface="Arial" panose="020B0604020202020204" pitchFamily="34" charset="0"/>
              </a:rPr>
              <a:t>des choses qui peuvent paraître évidentes pour une personne ne le sont pas pour une autre</a:t>
            </a:r>
            <a:r>
              <a:rPr lang="fr-FR" sz="1200" b="0" baseline="0" dirty="0" smtClean="0">
                <a:latin typeface="Arial" panose="020B0604020202020204" pitchFamily="34" charset="0"/>
                <a:cs typeface="Arial" panose="020B0604020202020204" pitchFamily="34" charset="0"/>
              </a:rPr>
              <a:t>. </a:t>
            </a:r>
          </a:p>
          <a:p>
            <a:pPr marL="171450" indent="-171450">
              <a:spcBef>
                <a:spcPts val="1800"/>
              </a:spcBef>
              <a:buFont typeface="Arial" panose="020B0604020202020204" pitchFamily="34" charset="0"/>
              <a:buChar char="•"/>
            </a:pPr>
            <a:r>
              <a:rPr lang="fr-FR" sz="1200" b="0" baseline="0" dirty="0" smtClean="0">
                <a:latin typeface="Arial" panose="020B0604020202020204" pitchFamily="34" charset="0"/>
                <a:cs typeface="Arial" panose="020B0604020202020204" pitchFamily="34" charset="0"/>
              </a:rPr>
              <a:t>Le fait que l’on ne sache pas automatiquement quelles informations sont importantes</a:t>
            </a:r>
            <a:r>
              <a:rPr lang="fr-FR" sz="1200" b="0" dirty="0" smtClean="0">
                <a:latin typeface="Arial" panose="020B0604020202020204" pitchFamily="34" charset="0"/>
                <a:cs typeface="Arial" panose="020B0604020202020204" pitchFamily="34" charset="0"/>
              </a:rPr>
              <a:t> pour l’autre est également une source de fausses hypothèses.</a:t>
            </a:r>
            <a:r>
              <a:rPr lang="fr-FR" sz="1200" b="0" baseline="0" dirty="0" smtClean="0">
                <a:latin typeface="Arial" panose="020B0604020202020204" pitchFamily="34" charset="0"/>
                <a:cs typeface="Arial" panose="020B0604020202020204" pitchFamily="34" charset="0"/>
              </a:rPr>
              <a:t> </a:t>
            </a:r>
            <a:endParaRPr lang="fr-FR" dirty="0" smtClean="0">
              <a:latin typeface="Arial" panose="020B0604020202020204" pitchFamily="34" charset="0"/>
              <a:cs typeface="Arial" panose="020B0604020202020204" pitchFamily="34" charset="0"/>
            </a:endParaRPr>
          </a:p>
          <a:p>
            <a:pPr marL="171450" indent="-171450">
              <a:spcBef>
                <a:spcPts val="1800"/>
              </a:spcBef>
              <a:buFont typeface="Arial" panose="020B0604020202020204" pitchFamily="34" charset="0"/>
              <a:buChar char="•"/>
            </a:pPr>
            <a:r>
              <a:rPr lang="fr-FR" sz="1200" b="0" dirty="0" smtClean="0">
                <a:latin typeface="Arial" panose="020B0604020202020204" pitchFamily="34" charset="0"/>
                <a:cs typeface="Arial" panose="020B0604020202020204" pitchFamily="34" charset="0"/>
              </a:rPr>
              <a:t>Dans le secteur de la santé, il arrive souvent que des informations importantes ne soient pas reconfirmées</a:t>
            </a:r>
            <a:r>
              <a:rPr lang="fr-FR" dirty="0" smtClean="0">
                <a:latin typeface="Arial" panose="020B0604020202020204" pitchFamily="34" charset="0"/>
                <a:cs typeface="Arial" panose="020B0604020202020204" pitchFamily="34" charset="0"/>
              </a:rPr>
              <a:t>. Au quotidien pourtant, nous ne manquons pas de faire ce contrôle au moment de prendre note d’une adresse de messagerie ou d’un numéro de téléphone par exemple</a:t>
            </a:r>
            <a:r>
              <a:rPr lang="fr-FR" sz="1200" b="0" baseline="0" dirty="0" smtClean="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Nous sommes conscients des difficultés qui nous attendent si nous n’inscrivons pas la bonne adresse ou le bon numéro</a:t>
            </a:r>
            <a:r>
              <a:rPr lang="fr-FR" sz="1200" b="0" baseline="0" dirty="0" smtClean="0">
                <a:latin typeface="Arial" panose="020B0604020202020204" pitchFamily="34" charset="0"/>
                <a:cs typeface="Arial" panose="020B0604020202020204" pitchFamily="34" charset="0"/>
              </a:rPr>
              <a:t>. Nous prenons donc la peine de répéter ces </a:t>
            </a:r>
            <a:r>
              <a:rPr lang="fr-FR" dirty="0" smtClean="0">
                <a:latin typeface="Arial" panose="020B0604020202020204" pitchFamily="34" charset="0"/>
                <a:cs typeface="Arial" panose="020B0604020202020204" pitchFamily="34" charset="0"/>
              </a:rPr>
              <a:t>indications pour vérifier qu’elles sont exactes</a:t>
            </a:r>
            <a:r>
              <a:rPr lang="fr-FR" sz="1200" b="0" baseline="0" dirty="0" smtClean="0">
                <a:latin typeface="Arial" panose="020B0604020202020204" pitchFamily="34" charset="0"/>
                <a:cs typeface="Arial" panose="020B0604020202020204" pitchFamily="34" charset="0"/>
              </a:rPr>
              <a:t>.  </a:t>
            </a:r>
            <a:endParaRPr lang="fr-FR" sz="1200" b="0" dirty="0" smtClean="0">
              <a:latin typeface="Arial" panose="020B0604020202020204" pitchFamily="34" charset="0"/>
              <a:cs typeface="Arial" panose="020B0604020202020204" pitchFamily="34" charset="0"/>
            </a:endParaRPr>
          </a:p>
          <a:p>
            <a:pPr marL="171450" indent="-171450">
              <a:spcBef>
                <a:spcPts val="1800"/>
              </a:spcBef>
              <a:buFont typeface="Arial" panose="020B0604020202020204" pitchFamily="34" charset="0"/>
              <a:buChar char="•"/>
            </a:pPr>
            <a:r>
              <a:rPr lang="fr-FR" sz="1200" b="0" dirty="0" smtClean="0">
                <a:latin typeface="Arial" panose="020B0604020202020204" pitchFamily="34" charset="0"/>
                <a:cs typeface="Arial" panose="020B0604020202020204" pitchFamily="34" charset="0"/>
              </a:rPr>
              <a:t>Dernier point essentiel en ce qui concerne les erreurs liées à la communication : </a:t>
            </a:r>
            <a:r>
              <a:rPr lang="fr-FR" sz="1200" b="0" baseline="0" dirty="0" smtClean="0">
                <a:latin typeface="Arial" panose="020B0604020202020204" pitchFamily="34" charset="0"/>
                <a:cs typeface="Arial" panose="020B0604020202020204" pitchFamily="34" charset="0"/>
              </a:rPr>
              <a:t>le</a:t>
            </a:r>
            <a:r>
              <a:rPr lang="fr-FR" sz="1200" b="0" dirty="0" smtClean="0">
                <a:latin typeface="Arial" panose="020B0604020202020204" pitchFamily="34" charset="0"/>
                <a:cs typeface="Arial" panose="020B0604020202020204" pitchFamily="34" charset="0"/>
              </a:rPr>
              <a:t> fait de croire que notre perception ou nos observations sont la réalité et que les autres ont forcément la même vision des choses. </a:t>
            </a:r>
            <a:r>
              <a:rPr lang="fr-CH" sz="1200" b="0" dirty="0" smtClean="0">
                <a:latin typeface="Arial" panose="020B0604020202020204" pitchFamily="34" charset="0"/>
                <a:cs typeface="Arial" panose="020B0604020202020204" pitchFamily="34" charset="0"/>
              </a:rPr>
              <a:t>Laissez-moi vous donner un exemple </a:t>
            </a:r>
            <a:r>
              <a:rPr lang="de-CH" sz="1200" b="0" baseline="0" dirty="0" smtClean="0">
                <a:latin typeface="Arial" panose="020B0604020202020204" pitchFamily="34" charset="0"/>
                <a:cs typeface="Arial" panose="020B0604020202020204" pitchFamily="34" charset="0"/>
              </a:rPr>
              <a:t>:</a:t>
            </a:r>
            <a:endParaRPr lang="de-CH" sz="1200" b="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12</a:t>
            </a:fld>
            <a:endParaRPr lang="de-CH" dirty="0"/>
          </a:p>
        </p:txBody>
      </p:sp>
    </p:spTree>
    <p:extLst>
      <p:ext uri="{BB962C8B-B14F-4D97-AF65-F5344CB8AC3E}">
        <p14:creationId xmlns:p14="http://schemas.microsoft.com/office/powerpoint/2010/main" val="2722127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724955"/>
            <a:ext cx="5486400" cy="4929201"/>
          </a:xfrm>
        </p:spPr>
        <p:txBody>
          <a:bodyPr>
            <a:noAutofit/>
          </a:bodyPr>
          <a:lstStyle/>
          <a:p>
            <a:r>
              <a:rPr lang="fr-FR" sz="800" i="1" u="sng" dirty="0" smtClean="0">
                <a:latin typeface="Arial" panose="020B0604020202020204" pitchFamily="34" charset="0"/>
                <a:cs typeface="Arial" panose="020B0604020202020204" pitchFamily="34" charset="0"/>
              </a:rPr>
              <a:t>Note et instructions pour l’intervenant/e</a:t>
            </a:r>
            <a:r>
              <a:rPr lang="fr-FR" sz="800" i="1" dirty="0" smtClean="0">
                <a:latin typeface="Arial" panose="020B0604020202020204" pitchFamily="34" charset="0"/>
                <a:cs typeface="Arial" panose="020B0604020202020204" pitchFamily="34" charset="0"/>
              </a:rPr>
              <a:t> :</a:t>
            </a:r>
            <a:r>
              <a:rPr lang="fr-FR" sz="800" i="1" baseline="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defRPr/>
            </a:pPr>
            <a:r>
              <a:rPr lang="fr-FR" sz="800" i="1" dirty="0" smtClean="0">
                <a:latin typeface="Arial" panose="020B0604020202020204" pitchFamily="34" charset="0"/>
                <a:cs typeface="Arial" panose="020B0604020202020204" pitchFamily="34" charset="0"/>
              </a:rPr>
              <a:t>Vous pouvez ouvrir les films en cliquant sur les liens indiqués.</a:t>
            </a:r>
            <a:r>
              <a:rPr lang="fr-FR" sz="800" i="1" baseline="0" dirty="0" smtClean="0">
                <a:latin typeface="Arial" panose="020B0604020202020204" pitchFamily="34" charset="0"/>
                <a:cs typeface="Arial" panose="020B0604020202020204" pitchFamily="34" charset="0"/>
              </a:rPr>
              <a:t> Dans les </a:t>
            </a:r>
            <a:r>
              <a:rPr lang="fr-FR" sz="800" i="1" dirty="0" smtClean="0">
                <a:latin typeface="Arial" panose="020B0604020202020204" pitchFamily="34" charset="0"/>
                <a:cs typeface="Arial" panose="020B0604020202020204" pitchFamily="34" charset="0"/>
              </a:rPr>
              <a:t>deux vidéos, les </a:t>
            </a:r>
            <a:r>
              <a:rPr lang="fr-FR" sz="800" i="1" baseline="0" dirty="0" smtClean="0">
                <a:latin typeface="Arial" panose="020B0604020202020204" pitchFamily="34" charset="0"/>
                <a:cs typeface="Arial" panose="020B0604020202020204" pitchFamily="34" charset="0"/>
              </a:rPr>
              <a:t>consignes données au début et</a:t>
            </a:r>
            <a:r>
              <a:rPr lang="fr-FR" sz="800" i="1" dirty="0" smtClean="0">
                <a:latin typeface="Arial" panose="020B0604020202020204" pitchFamily="34" charset="0"/>
                <a:cs typeface="Arial" panose="020B0604020202020204" pitchFamily="34" charset="0"/>
              </a:rPr>
              <a:t> </a:t>
            </a:r>
            <a:r>
              <a:rPr lang="fr-FR" sz="800" i="1" baseline="0" dirty="0" smtClean="0">
                <a:latin typeface="Arial" panose="020B0604020202020204" pitchFamily="34" charset="0"/>
                <a:cs typeface="Arial" panose="020B0604020202020204" pitchFamily="34" charset="0"/>
              </a:rPr>
              <a:t>les explications présentées</a:t>
            </a:r>
            <a:r>
              <a:rPr lang="fr-FR" sz="800" i="1" dirty="0" smtClean="0">
                <a:latin typeface="Arial" panose="020B0604020202020204" pitchFamily="34" charset="0"/>
                <a:cs typeface="Arial" panose="020B0604020202020204" pitchFamily="34" charset="0"/>
              </a:rPr>
              <a:t> à la fin sont en anglais. </a:t>
            </a:r>
            <a:r>
              <a:rPr lang="fr-FR" sz="800" b="1" i="1" dirty="0" smtClean="0">
                <a:latin typeface="Arial" panose="020B0604020202020204" pitchFamily="34" charset="0"/>
                <a:cs typeface="Arial" panose="020B0604020202020204" pitchFamily="34" charset="0"/>
              </a:rPr>
              <a:t>Vous devriez voir les deux films et faire l’exercice AVANT de lire la suite du commentaire de la diapositive.</a:t>
            </a:r>
          </a:p>
          <a:p>
            <a:pPr marL="171450" indent="-171450">
              <a:buFont typeface="Arial" panose="020B0604020202020204" pitchFamily="34" charset="0"/>
              <a:buChar char="•"/>
            </a:pPr>
            <a:r>
              <a:rPr lang="fr-FR" sz="800" i="1" dirty="0" smtClean="0">
                <a:latin typeface="Arial" panose="020B0604020202020204" pitchFamily="34" charset="0"/>
                <a:cs typeface="Arial" panose="020B0604020202020204" pitchFamily="34" charset="0"/>
              </a:rPr>
              <a:t>Vous pouvez ensuite sélectionner les extraits et donner les consignes en français. </a:t>
            </a:r>
          </a:p>
          <a:p>
            <a:pPr marL="171450" indent="-171450">
              <a:buFont typeface="Arial" panose="020B0604020202020204" pitchFamily="34" charset="0"/>
              <a:buChar char="•"/>
            </a:pPr>
            <a:r>
              <a:rPr lang="fr-FR" sz="800" i="1" dirty="0" smtClean="0">
                <a:latin typeface="Arial" panose="020B0604020202020204" pitchFamily="34" charset="0"/>
                <a:cs typeface="Arial" panose="020B0604020202020204" pitchFamily="34" charset="0"/>
              </a:rPr>
              <a:t>Le</a:t>
            </a:r>
            <a:r>
              <a:rPr lang="fr-FR" sz="800" b="1" i="1" dirty="0" smtClean="0">
                <a:latin typeface="Arial" panose="020B0604020202020204" pitchFamily="34" charset="0"/>
                <a:cs typeface="Arial" panose="020B0604020202020204" pitchFamily="34" charset="0"/>
              </a:rPr>
              <a:t> </a:t>
            </a:r>
            <a:r>
              <a:rPr lang="fr-FR" sz="800" b="1" i="1" dirty="0">
                <a:latin typeface="Arial" panose="020B0604020202020204" pitchFamily="34" charset="0"/>
                <a:cs typeface="Arial" panose="020B0604020202020204" pitchFamily="34" charset="0"/>
              </a:rPr>
              <a:t>film 1 </a:t>
            </a:r>
            <a:r>
              <a:rPr lang="fr-FR" sz="800" i="1" dirty="0" smtClean="0">
                <a:latin typeface="Arial" panose="020B0604020202020204" pitchFamily="34" charset="0"/>
                <a:cs typeface="Arial" panose="020B0604020202020204" pitchFamily="34" charset="0"/>
              </a:rPr>
              <a:t>est </a:t>
            </a:r>
            <a:r>
              <a:rPr lang="fr-FR" sz="800" i="1" dirty="0">
                <a:latin typeface="Arial" panose="020B0604020202020204" pitchFamily="34" charset="0"/>
                <a:cs typeface="Arial" panose="020B0604020202020204" pitchFamily="34" charset="0"/>
              </a:rPr>
              <a:t>la version originale du test </a:t>
            </a:r>
            <a:r>
              <a:rPr lang="fr-FR" sz="800" i="1" dirty="0" smtClean="0">
                <a:latin typeface="Arial" panose="020B0604020202020204" pitchFamily="34" charset="0"/>
                <a:cs typeface="Arial" panose="020B0604020202020204" pitchFamily="34" charset="0"/>
              </a:rPr>
              <a:t>d’attention </a:t>
            </a:r>
            <a:r>
              <a:rPr lang="fr-FR" sz="800" i="1" dirty="0">
                <a:latin typeface="Arial" panose="020B0604020202020204" pitchFamily="34" charset="0"/>
                <a:cs typeface="Arial" panose="020B0604020202020204" pitchFamily="34" charset="0"/>
              </a:rPr>
              <a:t>de </a:t>
            </a:r>
            <a:r>
              <a:rPr lang="fr-FR" sz="800" i="1" dirty="0" err="1">
                <a:latin typeface="Arial" panose="020B0604020202020204" pitchFamily="34" charset="0"/>
                <a:cs typeface="Arial" panose="020B0604020202020204" pitchFamily="34" charset="0"/>
              </a:rPr>
              <a:t>Simons</a:t>
            </a:r>
            <a:r>
              <a:rPr lang="fr-FR" sz="800" i="1" dirty="0">
                <a:latin typeface="Arial" panose="020B0604020202020204" pitchFamily="34" charset="0"/>
                <a:cs typeface="Arial" panose="020B0604020202020204" pitchFamily="34" charset="0"/>
              </a:rPr>
              <a:t> et </a:t>
            </a:r>
            <a:r>
              <a:rPr lang="fr-FR" sz="800" i="1" dirty="0" err="1">
                <a:latin typeface="Arial" panose="020B0604020202020204" pitchFamily="34" charset="0"/>
                <a:cs typeface="Arial" panose="020B0604020202020204" pitchFamily="34" charset="0"/>
              </a:rPr>
              <a:t>Chabris</a:t>
            </a:r>
            <a:r>
              <a:rPr lang="fr-FR" sz="800" i="1" dirty="0">
                <a:latin typeface="Arial" panose="020B0604020202020204" pitchFamily="34" charset="0"/>
                <a:cs typeface="Arial" panose="020B0604020202020204" pitchFamily="34" charset="0"/>
              </a:rPr>
              <a:t> «</a:t>
            </a:r>
            <a:r>
              <a:rPr lang="fr-FR" sz="800" i="1" dirty="0" smtClean="0">
                <a:latin typeface="Arial" panose="020B0604020202020204" pitchFamily="34" charset="0"/>
                <a:cs typeface="Arial" panose="020B0604020202020204" pitchFamily="34" charset="0"/>
              </a:rPr>
              <a:t> </a:t>
            </a:r>
            <a:r>
              <a:rPr lang="fr-FR" sz="800" i="1" dirty="0" err="1" smtClean="0">
                <a:latin typeface="Arial" panose="020B0604020202020204" pitchFamily="34" charset="0"/>
                <a:cs typeface="Arial" panose="020B0604020202020204" pitchFamily="34" charset="0"/>
              </a:rPr>
              <a:t>Selective</a:t>
            </a:r>
            <a:r>
              <a:rPr lang="fr-FR" sz="800" i="1" dirty="0" smtClean="0">
                <a:latin typeface="Arial" panose="020B0604020202020204" pitchFamily="34" charset="0"/>
                <a:cs typeface="Arial" panose="020B0604020202020204" pitchFamily="34" charset="0"/>
              </a:rPr>
              <a:t> </a:t>
            </a:r>
            <a:r>
              <a:rPr lang="fr-FR" sz="800" i="1" dirty="0">
                <a:latin typeface="Arial" panose="020B0604020202020204" pitchFamily="34" charset="0"/>
                <a:cs typeface="Arial" panose="020B0604020202020204" pitchFamily="34" charset="0"/>
              </a:rPr>
              <a:t>Attention </a:t>
            </a:r>
            <a:r>
              <a:rPr lang="fr-FR" sz="800" i="1" dirty="0" smtClean="0">
                <a:latin typeface="Arial" panose="020B0604020202020204" pitchFamily="34" charset="0"/>
                <a:cs typeface="Arial" panose="020B0604020202020204" pitchFamily="34" charset="0"/>
              </a:rPr>
              <a:t>Test »</a:t>
            </a:r>
            <a:r>
              <a:rPr lang="fr-FR" sz="800" i="1" dirty="0">
                <a:latin typeface="Arial" panose="020B0604020202020204" pitchFamily="34" charset="0"/>
                <a:cs typeface="Arial" panose="020B0604020202020204" pitchFamily="34" charset="0"/>
              </a:rPr>
              <a:t>. </a:t>
            </a:r>
            <a:r>
              <a:rPr lang="fr-FR" sz="800" i="1" dirty="0" smtClean="0">
                <a:latin typeface="Arial" panose="020B0604020202020204" pitchFamily="34" charset="0"/>
                <a:cs typeface="Arial" panose="020B0604020202020204" pitchFamily="34" charset="0"/>
              </a:rPr>
              <a:t>Il montre que nous ne pouvons pas percevoir intégralement tous les détails de notre environnement. Selon l’aspect sur lequel nous concentrons notre attention – ici les passes de basket –, nous ne voyons pas quelque chose qui, après coup, nous paraît évident. </a:t>
            </a:r>
            <a:endParaRPr lang="fr-FR" sz="800" i="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800" i="1" dirty="0">
                <a:latin typeface="Arial" panose="020B0604020202020204" pitchFamily="34" charset="0"/>
                <a:cs typeface="Arial" panose="020B0604020202020204" pitchFamily="34" charset="0"/>
              </a:rPr>
              <a:t>Le</a:t>
            </a:r>
            <a:r>
              <a:rPr lang="fr-FR" sz="800" b="1" i="1" dirty="0">
                <a:latin typeface="Arial" panose="020B0604020202020204" pitchFamily="34" charset="0"/>
                <a:cs typeface="Arial" panose="020B0604020202020204" pitchFamily="34" charset="0"/>
              </a:rPr>
              <a:t> film 2 </a:t>
            </a:r>
            <a:r>
              <a:rPr lang="fr-FR" sz="800" i="1" dirty="0" smtClean="0">
                <a:latin typeface="Arial" panose="020B0604020202020204" pitchFamily="34" charset="0"/>
                <a:cs typeface="Arial" panose="020B0604020202020204" pitchFamily="34" charset="0"/>
              </a:rPr>
              <a:t>a été tourné plus tard.  Dans ce second film intitulé « The </a:t>
            </a:r>
            <a:r>
              <a:rPr lang="fr-FR" sz="800" i="1" dirty="0" err="1" smtClean="0">
                <a:latin typeface="Arial" panose="020B0604020202020204" pitchFamily="34" charset="0"/>
                <a:cs typeface="Arial" panose="020B0604020202020204" pitchFamily="34" charset="0"/>
              </a:rPr>
              <a:t>Monkey</a:t>
            </a:r>
            <a:r>
              <a:rPr lang="fr-FR" sz="800" i="1" dirty="0" smtClean="0">
                <a:latin typeface="Arial" panose="020B0604020202020204" pitchFamily="34" charset="0"/>
                <a:cs typeface="Arial" panose="020B0604020202020204" pitchFamily="34" charset="0"/>
              </a:rPr>
              <a:t> Business Illusion », </a:t>
            </a:r>
            <a:r>
              <a:rPr lang="fr-FR" sz="800" i="1" dirty="0" err="1">
                <a:latin typeface="Arial" panose="020B0604020202020204" pitchFamily="34" charset="0"/>
                <a:cs typeface="Arial" panose="020B0604020202020204" pitchFamily="34" charset="0"/>
              </a:rPr>
              <a:t>Simons</a:t>
            </a:r>
            <a:r>
              <a:rPr lang="fr-FR" sz="800" i="1" dirty="0">
                <a:latin typeface="Arial" panose="020B0604020202020204" pitchFamily="34" charset="0"/>
                <a:cs typeface="Arial" panose="020B0604020202020204" pitchFamily="34" charset="0"/>
              </a:rPr>
              <a:t> </a:t>
            </a:r>
            <a:r>
              <a:rPr lang="fr-FR" sz="800" i="1" dirty="0" smtClean="0">
                <a:latin typeface="Arial" panose="020B0604020202020204" pitchFamily="34" charset="0"/>
                <a:cs typeface="Arial" panose="020B0604020202020204" pitchFamily="34" charset="0"/>
              </a:rPr>
              <a:t>et </a:t>
            </a:r>
            <a:r>
              <a:rPr lang="fr-FR" sz="800" i="1" dirty="0" err="1" smtClean="0">
                <a:latin typeface="Arial" panose="020B0604020202020204" pitchFamily="34" charset="0"/>
                <a:cs typeface="Arial" panose="020B0604020202020204" pitchFamily="34" charset="0"/>
              </a:rPr>
              <a:t>Chabris</a:t>
            </a:r>
            <a:r>
              <a:rPr lang="fr-FR" sz="800" i="1" dirty="0" smtClean="0">
                <a:latin typeface="Arial" panose="020B0604020202020204" pitchFamily="34" charset="0"/>
                <a:cs typeface="Arial" panose="020B0604020202020204" pitchFamily="34" charset="0"/>
              </a:rPr>
              <a:t> ont intégré des éléments supplémentaires que l’on voit très bien si l’on est préparé à les observer. Il est conseillé de l’utiliser si des personnes du public ont déjà vu le premier film.  </a:t>
            </a:r>
          </a:p>
          <a:p>
            <a:r>
              <a:rPr lang="fr-FR" sz="800" dirty="0" smtClean="0">
                <a:latin typeface="Arial" panose="020B0604020202020204" pitchFamily="34" charset="0"/>
                <a:cs typeface="Arial" panose="020B0604020202020204" pitchFamily="34" charset="0"/>
              </a:rPr>
              <a:t>Traduction des consignes : </a:t>
            </a:r>
          </a:p>
          <a:p>
            <a:r>
              <a:rPr lang="fr-FR" sz="800" b="1" dirty="0" smtClean="0">
                <a:latin typeface="Arial" panose="020B0604020202020204" pitchFamily="34" charset="0"/>
                <a:cs typeface="Arial" panose="020B0604020202020204" pitchFamily="34" charset="0"/>
              </a:rPr>
              <a:t>Film 1 (</a:t>
            </a:r>
            <a:r>
              <a:rPr lang="fr-FR" sz="800" b="1" dirty="0" smtClean="0">
                <a:latin typeface="Arial" panose="020B0604020202020204" pitchFamily="34" charset="0"/>
                <a:cs typeface="Arial" panose="020B0604020202020204" pitchFamily="34" charset="0"/>
                <a:hlinkClick r:id="rId3"/>
              </a:rPr>
              <a:t>http://www.youtube.com/watch?v=vJG698U2Mvo</a:t>
            </a:r>
            <a:r>
              <a:rPr lang="fr-FR" sz="800" b="1" dirty="0" smtClean="0">
                <a:latin typeface="Arial" panose="020B0604020202020204" pitchFamily="34" charset="0"/>
                <a:cs typeface="Arial" panose="020B0604020202020204" pitchFamily="34" charset="0"/>
              </a:rPr>
              <a:t>) : </a:t>
            </a:r>
            <a:r>
              <a:rPr lang="fr-FR" sz="800" dirty="0" smtClean="0">
                <a:latin typeface="Arial" panose="020B0604020202020204" pitchFamily="34" charset="0"/>
                <a:cs typeface="Arial" panose="020B0604020202020204" pitchFamily="34" charset="0"/>
              </a:rPr>
              <a:t>Question à poser aux participants : « Vous allez devoir compter les passes de l’équipe en blanc. ». Après avoir visionné le film : « Combien de passes avez-vous comptées ? » « La bonne réponse est : 15 passes. » « Mais : avez-vous vu le gorille ? »</a:t>
            </a:r>
          </a:p>
          <a:p>
            <a:r>
              <a:rPr lang="fr-FR" sz="800" b="1" dirty="0" smtClean="0">
                <a:latin typeface="Arial" panose="020B0604020202020204" pitchFamily="34" charset="0"/>
                <a:cs typeface="Arial" panose="020B0604020202020204" pitchFamily="34" charset="0"/>
              </a:rPr>
              <a:t>Film 2 (</a:t>
            </a:r>
            <a:r>
              <a:rPr lang="fr-FR" sz="800" b="1" dirty="0" smtClean="0">
                <a:latin typeface="Arial" panose="020B0604020202020204" pitchFamily="34" charset="0"/>
                <a:cs typeface="Arial" panose="020B0604020202020204" pitchFamily="34" charset="0"/>
                <a:hlinkClick r:id="rId4"/>
              </a:rPr>
              <a:t>http://www.youtube.com/watch?v=IGQmdoK_ZfY</a:t>
            </a:r>
            <a:r>
              <a:rPr lang="fr-FR" sz="800" b="1" dirty="0" smtClean="0">
                <a:latin typeface="Arial" panose="020B0604020202020204" pitchFamily="34" charset="0"/>
                <a:cs typeface="Arial" panose="020B0604020202020204" pitchFamily="34" charset="0"/>
              </a:rPr>
              <a:t>) : </a:t>
            </a:r>
            <a:r>
              <a:rPr lang="fr-FR" sz="800" dirty="0" smtClean="0">
                <a:latin typeface="Arial" panose="020B0604020202020204" pitchFamily="34" charset="0"/>
                <a:cs typeface="Arial" panose="020B0604020202020204" pitchFamily="34" charset="0"/>
              </a:rPr>
              <a:t>Question à poser aux participants </a:t>
            </a:r>
            <a:r>
              <a:rPr lang="fr-FR" sz="800" baseline="0" dirty="0" smtClean="0">
                <a:latin typeface="Arial" panose="020B0604020202020204" pitchFamily="34" charset="0"/>
                <a:cs typeface="Arial" panose="020B0604020202020204" pitchFamily="34" charset="0"/>
              </a:rPr>
              <a:t>: « </a:t>
            </a:r>
            <a:r>
              <a:rPr lang="fr-FR" sz="800" dirty="0" smtClean="0">
                <a:latin typeface="Arial" panose="020B0604020202020204" pitchFamily="34" charset="0"/>
                <a:cs typeface="Arial" panose="020B0604020202020204" pitchFamily="34" charset="0"/>
              </a:rPr>
              <a:t>Vous </a:t>
            </a:r>
            <a:r>
              <a:rPr lang="fr-FR" sz="800" dirty="0">
                <a:latin typeface="Arial" panose="020B0604020202020204" pitchFamily="34" charset="0"/>
                <a:cs typeface="Arial" panose="020B0604020202020204" pitchFamily="34" charset="0"/>
              </a:rPr>
              <a:t>allez devoir compter les passes de l’équipe en blanc</a:t>
            </a:r>
            <a:r>
              <a:rPr lang="fr-FR" sz="800" dirty="0" smtClean="0">
                <a:latin typeface="Arial" panose="020B0604020202020204" pitchFamily="34" charset="0"/>
                <a:cs typeface="Arial" panose="020B0604020202020204" pitchFamily="34" charset="0"/>
              </a:rPr>
              <a:t>. ». </a:t>
            </a:r>
            <a:r>
              <a:rPr lang="fr-FR" sz="800" dirty="0">
                <a:latin typeface="Arial" panose="020B0604020202020204" pitchFamily="34" charset="0"/>
                <a:cs typeface="Arial" panose="020B0604020202020204" pitchFamily="34" charset="0"/>
              </a:rPr>
              <a:t>Après </a:t>
            </a:r>
            <a:r>
              <a:rPr lang="fr-FR" sz="800" dirty="0" smtClean="0">
                <a:latin typeface="Arial" panose="020B0604020202020204" pitchFamily="34" charset="0"/>
                <a:cs typeface="Arial" panose="020B0604020202020204" pitchFamily="34" charset="0"/>
              </a:rPr>
              <a:t>avoir visionné le film</a:t>
            </a:r>
            <a:r>
              <a:rPr lang="fr-FR" sz="800" dirty="0">
                <a:latin typeface="Arial" panose="020B0604020202020204" pitchFamily="34" charset="0"/>
                <a:cs typeface="Arial" panose="020B0604020202020204" pitchFamily="34" charset="0"/>
              </a:rPr>
              <a:t> : « Combien de passes </a:t>
            </a:r>
            <a:r>
              <a:rPr lang="fr-FR" sz="800" dirty="0" smtClean="0">
                <a:latin typeface="Arial" panose="020B0604020202020204" pitchFamily="34" charset="0"/>
                <a:cs typeface="Arial" panose="020B0604020202020204" pitchFamily="34" charset="0"/>
              </a:rPr>
              <a:t>avez-vous </a:t>
            </a:r>
            <a:r>
              <a:rPr lang="fr-FR" sz="800" dirty="0">
                <a:latin typeface="Arial" panose="020B0604020202020204" pitchFamily="34" charset="0"/>
                <a:cs typeface="Arial" panose="020B0604020202020204" pitchFamily="34" charset="0"/>
              </a:rPr>
              <a:t>comptées ? » « La bonne réponse est :</a:t>
            </a:r>
            <a:r>
              <a:rPr lang="fr-FR" sz="800" baseline="0" dirty="0" smtClean="0">
                <a:latin typeface="Arial" panose="020B0604020202020204" pitchFamily="34" charset="0"/>
                <a:cs typeface="Arial" panose="020B0604020202020204" pitchFamily="34" charset="0"/>
              </a:rPr>
              <a:t> 16 passes. ».</a:t>
            </a:r>
            <a:r>
              <a:rPr lang="fr-FR" sz="800" dirty="0" smtClean="0">
                <a:latin typeface="Arial" panose="020B0604020202020204" pitchFamily="34" charset="0"/>
                <a:cs typeface="Arial" panose="020B0604020202020204" pitchFamily="34" charset="0"/>
              </a:rPr>
              <a:t>  </a:t>
            </a:r>
            <a:r>
              <a:rPr lang="fr-FR" sz="800" baseline="0" dirty="0" smtClean="0">
                <a:latin typeface="Arial" panose="020B0604020202020204" pitchFamily="34" charset="0"/>
                <a:cs typeface="Arial" panose="020B0604020202020204" pitchFamily="34" charset="0"/>
              </a:rPr>
              <a:t>« </a:t>
            </a:r>
            <a:r>
              <a:rPr lang="fr-FR" sz="800" dirty="0" smtClean="0">
                <a:latin typeface="Arial" panose="020B0604020202020204" pitchFamily="34" charset="0"/>
                <a:cs typeface="Arial" panose="020B0604020202020204" pitchFamily="34" charset="0"/>
              </a:rPr>
              <a:t>Mais</a:t>
            </a:r>
            <a:r>
              <a:rPr lang="fr-FR" sz="800" dirty="0">
                <a:latin typeface="Arial" panose="020B0604020202020204" pitchFamily="34" charset="0"/>
                <a:cs typeface="Arial" panose="020B0604020202020204" pitchFamily="34" charset="0"/>
              </a:rPr>
              <a:t> : </a:t>
            </a:r>
            <a:r>
              <a:rPr lang="fr-FR" sz="800" dirty="0" smtClean="0">
                <a:latin typeface="Arial" panose="020B0604020202020204" pitchFamily="34" charset="0"/>
                <a:cs typeface="Arial" panose="020B0604020202020204" pitchFamily="34" charset="0"/>
              </a:rPr>
              <a:t>avez</a:t>
            </a:r>
            <a:r>
              <a:rPr lang="fr-FR" sz="800" dirty="0">
                <a:latin typeface="Arial" panose="020B0604020202020204" pitchFamily="34" charset="0"/>
                <a:cs typeface="Arial" panose="020B0604020202020204" pitchFamily="34" charset="0"/>
              </a:rPr>
              <a:t>-vous vu le gorille ? </a:t>
            </a:r>
            <a:r>
              <a:rPr lang="fr-FR" sz="800" dirty="0" smtClean="0">
                <a:latin typeface="Arial" panose="020B0604020202020204" pitchFamily="34" charset="0"/>
                <a:cs typeface="Arial" panose="020B0604020202020204" pitchFamily="34" charset="0"/>
              </a:rPr>
              <a:t>» Environ la moitié des personnes qui ne connaissent pas le film ne voient pas le gorille. Si vous saviez qu’il allait apparaître, vous l’avez probablement vu</a:t>
            </a:r>
            <a:r>
              <a:rPr lang="fr-FR" sz="800" baseline="0" dirty="0" smtClean="0">
                <a:latin typeface="Arial" panose="020B0604020202020204" pitchFamily="34" charset="0"/>
                <a:cs typeface="Arial" panose="020B0604020202020204" pitchFamily="34" charset="0"/>
              </a:rPr>
              <a:t>. Mais avez-vous remarqué</a:t>
            </a:r>
            <a:r>
              <a:rPr lang="fr-FR" sz="800" dirty="0" smtClean="0">
                <a:latin typeface="Arial" panose="020B0604020202020204" pitchFamily="34" charset="0"/>
                <a:cs typeface="Arial" panose="020B0604020202020204" pitchFamily="34" charset="0"/>
              </a:rPr>
              <a:t> que la couleur du rideau a changé </a:t>
            </a:r>
            <a:r>
              <a:rPr lang="fr-FR" sz="800" baseline="0" dirty="0" smtClean="0">
                <a:latin typeface="Arial" panose="020B0604020202020204" pitchFamily="34" charset="0"/>
                <a:cs typeface="Arial" panose="020B0604020202020204" pitchFamily="34" charset="0"/>
              </a:rPr>
              <a:t>ou qu’un joueur de l’</a:t>
            </a:r>
            <a:r>
              <a:rPr lang="fr-FR" sz="800" dirty="0" smtClean="0">
                <a:latin typeface="Arial" panose="020B0604020202020204" pitchFamily="34" charset="0"/>
                <a:cs typeface="Arial" panose="020B0604020202020204" pitchFamily="34" charset="0"/>
              </a:rPr>
              <a:t>équipe en noir a quitté la scène </a:t>
            </a:r>
            <a:r>
              <a:rPr lang="fr-FR" sz="800" baseline="0" dirty="0" smtClean="0">
                <a:latin typeface="Arial" panose="020B0604020202020204" pitchFamily="34" charset="0"/>
                <a:cs typeface="Arial" panose="020B0604020202020204" pitchFamily="34" charset="0"/>
              </a:rPr>
              <a:t>? »</a:t>
            </a:r>
            <a:r>
              <a:rPr lang="fr-FR" sz="800" dirty="0">
                <a:latin typeface="Arial" panose="020B0604020202020204" pitchFamily="34" charset="0"/>
                <a:cs typeface="Arial" panose="020B0604020202020204" pitchFamily="34" charset="0"/>
              </a:rPr>
              <a:t>.</a:t>
            </a:r>
            <a:r>
              <a:rPr lang="fr-FR" sz="800" dirty="0" smtClean="0">
                <a:latin typeface="Arial" panose="020B0604020202020204" pitchFamily="34" charset="0"/>
                <a:cs typeface="Arial" panose="020B0604020202020204" pitchFamily="34" charset="0"/>
              </a:rPr>
              <a:t> « Revoyons ensemble la séquence</a:t>
            </a:r>
            <a:r>
              <a:rPr lang="fr-FR" sz="800" baseline="0" dirty="0" smtClean="0">
                <a:latin typeface="Arial" panose="020B0604020202020204" pitchFamily="34" charset="0"/>
                <a:cs typeface="Arial" panose="020B0604020202020204" pitchFamily="34" charset="0"/>
              </a:rPr>
              <a:t>. »</a:t>
            </a:r>
          </a:p>
          <a:p>
            <a:endParaRPr lang="fr-FR" sz="800" baseline="0" dirty="0" smtClean="0">
              <a:latin typeface="Arial" panose="020B0604020202020204" pitchFamily="34" charset="0"/>
              <a:cs typeface="Arial" panose="020B0604020202020204" pitchFamily="34" charset="0"/>
            </a:endParaRPr>
          </a:p>
          <a:p>
            <a:r>
              <a:rPr lang="fr-FR" sz="800" i="1" baseline="0" dirty="0" smtClean="0">
                <a:latin typeface="Arial" panose="020B0604020202020204" pitchFamily="34" charset="0"/>
                <a:cs typeface="Arial" panose="020B0604020202020204" pitchFamily="34" charset="0"/>
              </a:rPr>
              <a:t>Explications</a:t>
            </a:r>
          </a:p>
          <a:p>
            <a:r>
              <a:rPr lang="fr-FR" sz="800" baseline="0" dirty="0" smtClean="0">
                <a:latin typeface="Arial" panose="020B0604020202020204" pitchFamily="34" charset="0"/>
                <a:cs typeface="Arial" panose="020B0604020202020204" pitchFamily="34" charset="0"/>
              </a:rPr>
              <a:t>Les deux films illustrent bien la manière </a:t>
            </a:r>
            <a:r>
              <a:rPr lang="fr-FR" sz="800" dirty="0" smtClean="0">
                <a:latin typeface="Arial" panose="020B0604020202020204" pitchFamily="34" charset="0"/>
                <a:cs typeface="Arial" panose="020B0604020202020204" pitchFamily="34" charset="0"/>
              </a:rPr>
              <a:t>dont nous percevons une situation ou notre environnement selon l’aspect sur lequel nous portons notre attention</a:t>
            </a:r>
            <a:r>
              <a:rPr lang="fr-FR" sz="800" baseline="0" dirty="0" smtClean="0">
                <a:latin typeface="Arial" panose="020B0604020202020204" pitchFamily="34" charset="0"/>
                <a:cs typeface="Arial" panose="020B0604020202020204" pitchFamily="34" charset="0"/>
              </a:rPr>
              <a:t>. Citation de </a:t>
            </a:r>
            <a:r>
              <a:rPr lang="fr-FR" sz="800" baseline="0" dirty="0" err="1" smtClean="0">
                <a:latin typeface="Arial" panose="020B0604020202020204" pitchFamily="34" charset="0"/>
                <a:cs typeface="Arial" panose="020B0604020202020204" pitchFamily="34" charset="0"/>
              </a:rPr>
              <a:t>Simons</a:t>
            </a:r>
            <a:r>
              <a:rPr lang="fr-FR" sz="800" baseline="0" dirty="0" smtClean="0">
                <a:latin typeface="Arial" panose="020B0604020202020204" pitchFamily="34" charset="0"/>
                <a:cs typeface="Arial" panose="020B0604020202020204" pitchFamily="34" charset="0"/>
              </a:rPr>
              <a:t> et </a:t>
            </a:r>
            <a:r>
              <a:rPr lang="fr-FR" sz="800" baseline="0" dirty="0" err="1" smtClean="0">
                <a:latin typeface="Arial" panose="020B0604020202020204" pitchFamily="34" charset="0"/>
                <a:cs typeface="Arial" panose="020B0604020202020204" pitchFamily="34" charset="0"/>
              </a:rPr>
              <a:t>Chabris</a:t>
            </a:r>
            <a:r>
              <a:rPr lang="fr-FR" sz="800" baseline="0" dirty="0" smtClean="0">
                <a:latin typeface="Arial" panose="020B0604020202020204" pitchFamily="34" charset="0"/>
                <a:cs typeface="Arial" panose="020B0604020202020204" pitchFamily="34" charset="0"/>
              </a:rPr>
              <a:t> :</a:t>
            </a:r>
            <a:r>
              <a:rPr lang="fr-FR" sz="800" dirty="0" smtClean="0">
                <a:latin typeface="Arial" panose="020B0604020202020204" pitchFamily="34" charset="0"/>
                <a:cs typeface="Arial" panose="020B0604020202020204" pitchFamily="34" charset="0"/>
              </a:rPr>
              <a:t> « </a:t>
            </a:r>
            <a:r>
              <a:rPr lang="fr-FR" sz="800" baseline="0" dirty="0" smtClean="0">
                <a:latin typeface="Arial" panose="020B0604020202020204" pitchFamily="34" charset="0"/>
                <a:cs typeface="Arial" panose="020B0604020202020204" pitchFamily="34" charset="0"/>
              </a:rPr>
              <a:t>Our </a:t>
            </a:r>
            <a:r>
              <a:rPr lang="fr-FR" sz="800" baseline="0" dirty="0" err="1" smtClean="0">
                <a:latin typeface="Arial" panose="020B0604020202020204" pitchFamily="34" charset="0"/>
                <a:cs typeface="Arial" panose="020B0604020202020204" pitchFamily="34" charset="0"/>
              </a:rPr>
              <a:t>minds</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don't</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work</a:t>
            </a:r>
            <a:r>
              <a:rPr lang="fr-FR" sz="800" baseline="0" dirty="0" smtClean="0">
                <a:latin typeface="Arial" panose="020B0604020202020204" pitchFamily="34" charset="0"/>
                <a:cs typeface="Arial" panose="020B0604020202020204" pitchFamily="34" charset="0"/>
              </a:rPr>
              <a:t> the </a:t>
            </a:r>
            <a:r>
              <a:rPr lang="fr-FR" sz="800" baseline="0" dirty="0" err="1" smtClean="0">
                <a:latin typeface="Arial" panose="020B0604020202020204" pitchFamily="34" charset="0"/>
                <a:cs typeface="Arial" panose="020B0604020202020204" pitchFamily="34" charset="0"/>
              </a:rPr>
              <a:t>way</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we</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think</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they</a:t>
            </a:r>
            <a:r>
              <a:rPr lang="fr-FR" sz="800" baseline="0" dirty="0" smtClean="0">
                <a:latin typeface="Arial" panose="020B0604020202020204" pitchFamily="34" charset="0"/>
                <a:cs typeface="Arial" panose="020B0604020202020204" pitchFamily="34" charset="0"/>
              </a:rPr>
              <a:t> do. </a:t>
            </a:r>
            <a:r>
              <a:rPr lang="fr-FR" sz="800" baseline="0" dirty="0" err="1" smtClean="0">
                <a:latin typeface="Arial" panose="020B0604020202020204" pitchFamily="34" charset="0"/>
                <a:cs typeface="Arial" panose="020B0604020202020204" pitchFamily="34" charset="0"/>
              </a:rPr>
              <a:t>We</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think</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we</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see</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ourselves</a:t>
            </a:r>
            <a:r>
              <a:rPr lang="fr-FR" sz="800" baseline="0" dirty="0" smtClean="0">
                <a:latin typeface="Arial" panose="020B0604020202020204" pitchFamily="34" charset="0"/>
                <a:cs typeface="Arial" panose="020B0604020202020204" pitchFamily="34" charset="0"/>
              </a:rPr>
              <a:t> and the world as </a:t>
            </a:r>
            <a:r>
              <a:rPr lang="fr-FR" sz="800" baseline="0" dirty="0" err="1" smtClean="0">
                <a:latin typeface="Arial" panose="020B0604020202020204" pitchFamily="34" charset="0"/>
                <a:cs typeface="Arial" panose="020B0604020202020204" pitchFamily="34" charset="0"/>
              </a:rPr>
              <a:t>they</a:t>
            </a:r>
            <a:r>
              <a:rPr lang="fr-FR" sz="80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really</a:t>
            </a:r>
            <a:r>
              <a:rPr lang="fr-FR" sz="800" baseline="0" dirty="0" smtClean="0">
                <a:latin typeface="Arial" panose="020B0604020202020204" pitchFamily="34" charset="0"/>
                <a:cs typeface="Arial" panose="020B0604020202020204" pitchFamily="34" charset="0"/>
              </a:rPr>
              <a:t> are, but </a:t>
            </a:r>
            <a:r>
              <a:rPr lang="fr-FR" sz="800" baseline="0" dirty="0" err="1" smtClean="0">
                <a:latin typeface="Arial" panose="020B0604020202020204" pitchFamily="34" charset="0"/>
                <a:cs typeface="Arial" panose="020B0604020202020204" pitchFamily="34" charset="0"/>
              </a:rPr>
              <a:t>we're</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actually</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missing</a:t>
            </a:r>
            <a:r>
              <a:rPr lang="fr-FR" sz="800" baseline="0" dirty="0" smtClean="0">
                <a:latin typeface="Arial" panose="020B0604020202020204" pitchFamily="34" charset="0"/>
                <a:cs typeface="Arial" panose="020B0604020202020204" pitchFamily="34" charset="0"/>
              </a:rPr>
              <a:t> a </a:t>
            </a:r>
            <a:r>
              <a:rPr lang="fr-FR" sz="800" baseline="0" dirty="0" err="1" smtClean="0">
                <a:latin typeface="Arial" panose="020B0604020202020204" pitchFamily="34" charset="0"/>
                <a:cs typeface="Arial" panose="020B0604020202020204" pitchFamily="34" charset="0"/>
              </a:rPr>
              <a:t>whole</a:t>
            </a:r>
            <a:r>
              <a:rPr lang="fr-FR" sz="800" baseline="0" dirty="0" smtClean="0">
                <a:latin typeface="Arial" panose="020B0604020202020204" pitchFamily="34" charset="0"/>
                <a:cs typeface="Arial" panose="020B0604020202020204" pitchFamily="34" charset="0"/>
              </a:rPr>
              <a:t> </a:t>
            </a:r>
            <a:r>
              <a:rPr lang="fr-FR" sz="800" dirty="0" smtClean="0">
                <a:latin typeface="Arial" panose="020B0604020202020204" pitchFamily="34" charset="0"/>
                <a:cs typeface="Arial" panose="020B0604020202020204" pitchFamily="34" charset="0"/>
              </a:rPr>
              <a:t>lot » : </a:t>
            </a:r>
            <a:r>
              <a:rPr lang="fr-FR" sz="800" b="1" baseline="0" dirty="0" smtClean="0">
                <a:latin typeface="Arial" panose="020B0604020202020204" pitchFamily="34" charset="0"/>
                <a:cs typeface="Arial" panose="020B0604020202020204" pitchFamily="34" charset="0"/>
              </a:rPr>
              <a:t>Notre esprit ne fonctionne pas comme nous le penson</a:t>
            </a:r>
            <a:r>
              <a:rPr lang="fr-FR" sz="800" b="1" dirty="0" smtClean="0">
                <a:latin typeface="Arial" panose="020B0604020202020204" pitchFamily="34" charset="0"/>
                <a:cs typeface="Arial" panose="020B0604020202020204" pitchFamily="34" charset="0"/>
              </a:rPr>
              <a:t>s</a:t>
            </a:r>
            <a:r>
              <a:rPr lang="fr-FR" sz="800" b="1" baseline="0" dirty="0" smtClean="0">
                <a:latin typeface="Arial" panose="020B0604020202020204" pitchFamily="34" charset="0"/>
                <a:cs typeface="Arial" panose="020B0604020202020204" pitchFamily="34" charset="0"/>
              </a:rPr>
              <a:t>.</a:t>
            </a:r>
            <a:r>
              <a:rPr lang="fr-FR" sz="800" b="1" dirty="0" smtClean="0">
                <a:latin typeface="Arial" panose="020B0604020202020204" pitchFamily="34" charset="0"/>
                <a:cs typeface="Arial" panose="020B0604020202020204" pitchFamily="34" charset="0"/>
              </a:rPr>
              <a:t> Nous croyons voir le monde et nous-mêmes tels qu’ils sont, mais en réalité nous passons à côté d’une grande partie des choses.</a:t>
            </a:r>
          </a:p>
          <a:p>
            <a:r>
              <a:rPr lang="fr-FR" sz="800" baseline="0" dirty="0" smtClean="0">
                <a:latin typeface="Arial" panose="020B0604020202020204" pitchFamily="34" charset="0"/>
                <a:cs typeface="Arial" panose="020B0604020202020204" pitchFamily="34" charset="0"/>
              </a:rPr>
              <a:t>Notre attention change en fonction de la tâche que nous devons accomplir ou des informations et des connaissances</a:t>
            </a:r>
            <a:r>
              <a:rPr lang="fr-FR" sz="800" dirty="0" smtClean="0">
                <a:latin typeface="Arial" panose="020B0604020202020204" pitchFamily="34" charset="0"/>
                <a:cs typeface="Arial" panose="020B0604020202020204" pitchFamily="34" charset="0"/>
              </a:rPr>
              <a:t> dont nous disposons. La réalité que nous percevons n’est pas forcément celle que l’autre perçoit dans la même situation</a:t>
            </a:r>
            <a:r>
              <a:rPr lang="fr-FR" sz="800" baseline="0" dirty="0" smtClean="0">
                <a:latin typeface="Arial" panose="020B0604020202020204" pitchFamily="34" charset="0"/>
                <a:cs typeface="Arial" panose="020B0604020202020204" pitchFamily="34" charset="0"/>
              </a:rPr>
              <a:t>. Selon la</a:t>
            </a:r>
            <a:r>
              <a:rPr lang="fr-FR" sz="800" dirty="0" smtClean="0">
                <a:latin typeface="Arial" panose="020B0604020202020204" pitchFamily="34" charset="0"/>
                <a:cs typeface="Arial" panose="020B0604020202020204" pitchFamily="34" charset="0"/>
              </a:rPr>
              <a:t> mission et la responsabilité qui sont les nôtres, nous portons – à raison – notre attention sur des éléments différents. D’où l’importance des échanges d’informations au sein de l’équipe interprofessionnelle, chacun apportant son éclairage en fonction des tâches et des responsabilités définies</a:t>
            </a:r>
            <a:r>
              <a:rPr lang="fr-FR" sz="800" baseline="0" dirty="0" smtClean="0">
                <a:latin typeface="Arial" panose="020B0604020202020204" pitchFamily="34" charset="0"/>
                <a:cs typeface="Arial" panose="020B0604020202020204" pitchFamily="34" charset="0"/>
              </a:rPr>
              <a:t>.   </a:t>
            </a:r>
          </a:p>
          <a:p>
            <a:r>
              <a:rPr lang="fr-FR" sz="800" baseline="0" dirty="0" smtClean="0">
                <a:latin typeface="Arial" panose="020B0604020202020204" pitchFamily="34" charset="0"/>
                <a:cs typeface="Arial" panose="020B0604020202020204" pitchFamily="34" charset="0"/>
              </a:rPr>
              <a:t>Une communication et une collaboration efficaces permettent</a:t>
            </a:r>
            <a:r>
              <a:rPr lang="fr-FR" sz="800" dirty="0" smtClean="0">
                <a:latin typeface="Arial" panose="020B0604020202020204" pitchFamily="34" charset="0"/>
                <a:cs typeface="Arial" panose="020B0604020202020204" pitchFamily="34" charset="0"/>
              </a:rPr>
              <a:t> de créer un modèle mental commun, de mettre tous les participants « sur la même longueur d’onde » afin de ne pas manquer les changements dans le film. Il s’agit de s’assurer que tout le monde est « dans le même film / le même bateau » : </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Getting</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everyone</a:t>
            </a:r>
            <a:r>
              <a:rPr lang="fr-FR" sz="800" baseline="0" dirty="0" smtClean="0">
                <a:latin typeface="Arial" panose="020B0604020202020204" pitchFamily="34" charset="0"/>
                <a:cs typeface="Arial" panose="020B0604020202020204" pitchFamily="34" charset="0"/>
              </a:rPr>
              <a:t> in the </a:t>
            </a:r>
            <a:r>
              <a:rPr lang="fr-FR" sz="800" baseline="0" dirty="0" err="1" smtClean="0">
                <a:latin typeface="Arial" panose="020B0604020202020204" pitchFamily="34" charset="0"/>
                <a:cs typeface="Arial" panose="020B0604020202020204" pitchFamily="34" charset="0"/>
              </a:rPr>
              <a:t>same</a:t>
            </a:r>
            <a:r>
              <a:rPr lang="fr-FR" sz="800" baseline="0" dirty="0" smtClean="0">
                <a:latin typeface="Arial" panose="020B0604020202020204" pitchFamily="34" charset="0"/>
                <a:cs typeface="Arial" panose="020B0604020202020204" pitchFamily="34" charset="0"/>
              </a:rPr>
              <a:t> </a:t>
            </a:r>
            <a:r>
              <a:rPr lang="fr-FR" sz="800" baseline="0" dirty="0" err="1" smtClean="0">
                <a:latin typeface="Arial" panose="020B0604020202020204" pitchFamily="34" charset="0"/>
                <a:cs typeface="Arial" panose="020B0604020202020204" pitchFamily="34" charset="0"/>
              </a:rPr>
              <a:t>movie</a:t>
            </a:r>
            <a:r>
              <a:rPr lang="fr-FR" sz="800" baseline="0" dirty="0" smtClean="0">
                <a:latin typeface="Arial" panose="020B0604020202020204" pitchFamily="34" charset="0"/>
                <a:cs typeface="Arial" panose="020B0604020202020204" pitchFamily="34" charset="0"/>
              </a:rPr>
              <a:t> ».</a:t>
            </a:r>
            <a:endParaRPr lang="fr-FR" sz="8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a:xfrm>
            <a:off x="4941167" y="9448185"/>
            <a:ext cx="1915245" cy="497364"/>
          </a:xfrm>
        </p:spPr>
        <p:txBody>
          <a:bodyPr/>
          <a:lstStyle/>
          <a:p>
            <a:fld id="{E6B5BAC9-FAD2-4512-8165-CA0494811BE3}" type="slidenum">
              <a:rPr lang="de-CH" smtClean="0"/>
              <a:t>13</a:t>
            </a:fld>
            <a:endParaRPr lang="de-CH"/>
          </a:p>
        </p:txBody>
      </p:sp>
    </p:spTree>
    <p:extLst>
      <p:ext uri="{BB962C8B-B14F-4D97-AF65-F5344CB8AC3E}">
        <p14:creationId xmlns:p14="http://schemas.microsoft.com/office/powerpoint/2010/main" val="2990051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000" b="0" dirty="0" smtClean="0">
                <a:latin typeface="Arial" panose="020B0604020202020204" pitchFamily="34" charset="0"/>
                <a:cs typeface="Arial" panose="020B0604020202020204" pitchFamily="34" charset="0"/>
              </a:rPr>
              <a:t>Si l’on veut s’assurer que tout le monde joue dans le même film et </a:t>
            </a:r>
            <a:r>
              <a:rPr lang="fr-FR" sz="1000" b="0" baseline="0" dirty="0" smtClean="0">
                <a:latin typeface="Arial" panose="020B0604020202020204" pitchFamily="34" charset="0"/>
                <a:cs typeface="Arial" panose="020B0604020202020204" pitchFamily="34" charset="0"/>
              </a:rPr>
              <a:t>harmoniser les </a:t>
            </a:r>
            <a:r>
              <a:rPr lang="fr-FR" sz="1000" dirty="0" smtClean="0">
                <a:latin typeface="Arial" panose="020B0604020202020204" pitchFamily="34" charset="0"/>
                <a:cs typeface="Arial" panose="020B0604020202020204" pitchFamily="34" charset="0"/>
              </a:rPr>
              <a:t>différentes perceptions de la réalité, il faut que tous les membres de l’équipe osent exprimer leur expertise, leurs observations, leurs doutes et leurs incertitudes concernant la sécurité</a:t>
            </a:r>
            <a:r>
              <a:rPr lang="fr-FR" sz="1000" b="0" baseline="0" dirty="0" smtClean="0">
                <a:latin typeface="Arial" panose="020B0604020202020204" pitchFamily="34" charset="0"/>
                <a:cs typeface="Arial" panose="020B0604020202020204" pitchFamily="34" charset="0"/>
              </a:rPr>
              <a:t>.</a:t>
            </a:r>
            <a:r>
              <a:rPr lang="fr-FR" sz="1000" b="0" dirty="0" smtClean="0">
                <a:latin typeface="Arial" panose="020B0604020202020204" pitchFamily="34" charset="0"/>
                <a:cs typeface="Arial" panose="020B0604020202020204" pitchFamily="34" charset="0"/>
              </a:rPr>
              <a:t> Dans la littérature, cette attitude est résumée sous le terme </a:t>
            </a:r>
            <a:r>
              <a:rPr lang="fr-FR" sz="1000" b="1" baseline="0" dirty="0" smtClean="0">
                <a:latin typeface="Arial" panose="020B0604020202020204" pitchFamily="34" charset="0"/>
                <a:cs typeface="Arial" panose="020B0604020202020204" pitchFamily="34" charset="0"/>
              </a:rPr>
              <a:t>« </a:t>
            </a:r>
            <a:r>
              <a:rPr lang="fr-FR" sz="1000" b="1" baseline="0" dirty="0" err="1" smtClean="0">
                <a:latin typeface="Arial" panose="020B0604020202020204" pitchFamily="34" charset="0"/>
                <a:cs typeface="Arial" panose="020B0604020202020204" pitchFamily="34" charset="0"/>
              </a:rPr>
              <a:t>Speaking</a:t>
            </a:r>
            <a:r>
              <a:rPr lang="fr-FR" sz="1000" b="1" dirty="0" smtClean="0">
                <a:latin typeface="Arial" panose="020B0604020202020204" pitchFamily="34" charset="0"/>
                <a:cs typeface="Arial" panose="020B0604020202020204" pitchFamily="34" charset="0"/>
              </a:rPr>
              <a:t> </a:t>
            </a:r>
            <a:r>
              <a:rPr lang="fr-FR" sz="1000" b="1" baseline="0" dirty="0" smtClean="0">
                <a:latin typeface="Arial" panose="020B0604020202020204" pitchFamily="34" charset="0"/>
                <a:cs typeface="Arial" panose="020B0604020202020204" pitchFamily="34" charset="0"/>
              </a:rPr>
              <a:t>up »</a:t>
            </a:r>
            <a:r>
              <a:rPr lang="fr-FR" sz="1000" dirty="0">
                <a:latin typeface="Arial" panose="020B0604020202020204" pitchFamily="34" charset="0"/>
                <a:cs typeface="Arial" panose="020B0604020202020204" pitchFamily="34" charset="0"/>
              </a:rPr>
              <a:t> </a:t>
            </a:r>
            <a:r>
              <a:rPr lang="fr-FR" sz="1000" dirty="0" smtClean="0">
                <a:latin typeface="Arial" panose="020B0604020202020204" pitchFamily="34" charset="0"/>
                <a:cs typeface="Arial" panose="020B0604020202020204" pitchFamily="34" charset="0"/>
              </a:rPr>
              <a:t>(s’exprimer, prendre la parole</a:t>
            </a:r>
            <a:r>
              <a:rPr lang="fr-FR" sz="1000" b="0" dirty="0" smtClean="0">
                <a:latin typeface="Arial" panose="020B0604020202020204" pitchFamily="34" charset="0"/>
                <a:cs typeface="Arial" panose="020B0604020202020204" pitchFamily="34" charset="0"/>
              </a:rPr>
              <a:t>)</a:t>
            </a:r>
            <a:r>
              <a:rPr lang="fr-FR" sz="1000" b="0" baseline="0" dirty="0" smtClean="0">
                <a:latin typeface="Arial" panose="020B0604020202020204" pitchFamily="34" charset="0"/>
                <a:cs typeface="Arial" panose="020B0604020202020204" pitchFamily="34" charset="0"/>
              </a:rPr>
              <a:t>.  </a:t>
            </a:r>
          </a:p>
          <a:p>
            <a:endParaRPr lang="fr-FR" sz="1000" dirty="0" smtClean="0">
              <a:latin typeface="Arial" panose="020B0604020202020204" pitchFamily="34" charset="0"/>
              <a:cs typeface="Arial" panose="020B0604020202020204" pitchFamily="34" charset="0"/>
            </a:endParaRPr>
          </a:p>
          <a:p>
            <a:r>
              <a:rPr lang="fr-FR" sz="1000" dirty="0" smtClean="0">
                <a:latin typeface="Arial" panose="020B0604020202020204" pitchFamily="34" charset="0"/>
                <a:cs typeface="Arial" panose="020B0604020202020204" pitchFamily="34" charset="0"/>
              </a:rPr>
              <a:t>Que </a:t>
            </a:r>
            <a:r>
              <a:rPr lang="fr-FR" sz="1000" dirty="0">
                <a:latin typeface="Arial" panose="020B0604020202020204" pitchFamily="34" charset="0"/>
                <a:cs typeface="Arial" panose="020B0604020202020204" pitchFamily="34" charset="0"/>
              </a:rPr>
              <a:t>ce soit dans notre vie privée ou </a:t>
            </a:r>
            <a:r>
              <a:rPr lang="fr-FR" sz="1000" dirty="0" smtClean="0">
                <a:latin typeface="Arial" panose="020B0604020202020204" pitchFamily="34" charset="0"/>
                <a:cs typeface="Arial" panose="020B0604020202020204" pitchFamily="34" charset="0"/>
              </a:rPr>
              <a:t>professionnelle, nous avons tous vécu des situations dans lesquelles nous nous demandons si nous devons intervenir ou pas. Nous pesons le pour et le contre </a:t>
            </a:r>
            <a:r>
              <a:rPr lang="fr-FR" sz="1000" baseline="0" dirty="0" smtClean="0">
                <a:latin typeface="Arial" panose="020B0604020202020204" pitchFamily="34" charset="0"/>
                <a:cs typeface="Arial" panose="020B0604020202020204" pitchFamily="34" charset="0"/>
              </a:rPr>
              <a:t>: doi</a:t>
            </a:r>
            <a:r>
              <a:rPr lang="fr-FR" sz="1000" dirty="0" smtClean="0">
                <a:latin typeface="Arial" panose="020B0604020202020204" pitchFamily="34" charset="0"/>
                <a:cs typeface="Arial" panose="020B0604020202020204" pitchFamily="34" charset="0"/>
              </a:rPr>
              <a:t>s-je</a:t>
            </a:r>
            <a:r>
              <a:rPr lang="fr-FR" sz="1000" baseline="0" dirty="0" smtClean="0">
                <a:latin typeface="Arial" panose="020B0604020202020204" pitchFamily="34" charset="0"/>
                <a:cs typeface="Arial" panose="020B0604020202020204" pitchFamily="34" charset="0"/>
              </a:rPr>
              <a:t> vraiment dire quelque chose, est-ce que je risque un conflit ? Souvent,</a:t>
            </a:r>
            <a:r>
              <a:rPr lang="fr-FR" sz="1000" dirty="0" smtClean="0">
                <a:latin typeface="Arial" panose="020B0604020202020204" pitchFamily="34" charset="0"/>
                <a:cs typeface="Arial" panose="020B0604020202020204" pitchFamily="34" charset="0"/>
              </a:rPr>
              <a:t> lorsque nous avons fini de réfléchir à ce que nous pourrions exprimer, le bon moment pour le faire est déjà passé…</a:t>
            </a:r>
          </a:p>
          <a:p>
            <a:endParaRPr lang="fr-FR" sz="1000" baseline="0" dirty="0" smtClean="0">
              <a:latin typeface="Arial" panose="020B0604020202020204" pitchFamily="34" charset="0"/>
              <a:cs typeface="Arial" panose="020B0604020202020204" pitchFamily="34" charset="0"/>
            </a:endParaRPr>
          </a:p>
          <a:p>
            <a:r>
              <a:rPr lang="fr-FR" sz="1000" baseline="0" dirty="0" smtClean="0">
                <a:latin typeface="Arial" panose="020B0604020202020204" pitchFamily="34" charset="0"/>
                <a:cs typeface="Arial" panose="020B0604020202020204" pitchFamily="34" charset="0"/>
              </a:rPr>
              <a:t>Il</a:t>
            </a:r>
            <a:r>
              <a:rPr lang="fr-FR" sz="1000" dirty="0" smtClean="0">
                <a:latin typeface="Arial" panose="020B0604020202020204" pitchFamily="34" charset="0"/>
                <a:cs typeface="Arial" panose="020B0604020202020204" pitchFamily="34" charset="0"/>
              </a:rPr>
              <a:t> y a des situations dans lesquelles le silence est dangereux, parce que des mesures de sécurité ne sont pas appliquées ou ne le sont pas correctement, ce qui expose les patients au risque de préjudice. Cela vaut pour tous les domaines où des hommes et des femmes peuvent être confrontés dans leur travail à </a:t>
            </a:r>
            <a:r>
              <a:rPr lang="fr-FR" sz="1000" baseline="0" dirty="0" smtClean="0">
                <a:latin typeface="Arial" panose="020B0604020202020204" pitchFamily="34" charset="0"/>
                <a:cs typeface="Arial" panose="020B0604020202020204" pitchFamily="34" charset="0"/>
              </a:rPr>
              <a:t>des situations ayant un impact sur la sécurité.</a:t>
            </a:r>
          </a:p>
          <a:p>
            <a:r>
              <a:rPr lang="fr-FR" sz="1000" dirty="0" smtClean="0">
                <a:latin typeface="Arial" panose="020B0604020202020204" pitchFamily="34" charset="0"/>
                <a:cs typeface="Arial" panose="020B0604020202020204" pitchFamily="34" charset="0"/>
              </a:rPr>
              <a:t>Dans le secteur de la santé, il s’agit de plaider </a:t>
            </a:r>
            <a:r>
              <a:rPr lang="fr-FR" sz="1000" dirty="0">
                <a:latin typeface="Arial" panose="020B0604020202020204" pitchFamily="34" charset="0"/>
                <a:cs typeface="Arial" panose="020B0604020202020204" pitchFamily="34" charset="0"/>
              </a:rPr>
              <a:t>pour les patients (« </a:t>
            </a:r>
            <a:r>
              <a:rPr lang="fr-FR" sz="1000" dirty="0" err="1">
                <a:latin typeface="Arial" panose="020B0604020202020204" pitchFamily="34" charset="0"/>
                <a:cs typeface="Arial" panose="020B0604020202020204" pitchFamily="34" charset="0"/>
              </a:rPr>
              <a:t>advocacy</a:t>
            </a:r>
            <a:r>
              <a:rPr lang="fr-FR" sz="1000" dirty="0">
                <a:latin typeface="Arial" panose="020B0604020202020204" pitchFamily="34" charset="0"/>
                <a:cs typeface="Arial" panose="020B0604020202020204" pitchFamily="34" charset="0"/>
              </a:rPr>
              <a:t> ») avec </a:t>
            </a:r>
            <a:r>
              <a:rPr lang="fr-FR" sz="1000" dirty="0" smtClean="0">
                <a:latin typeface="Arial" panose="020B0604020202020204" pitchFamily="34" charset="0"/>
                <a:cs typeface="Arial" panose="020B0604020202020204" pitchFamily="34" charset="0"/>
              </a:rPr>
              <a:t>conviction (</a:t>
            </a:r>
            <a:r>
              <a:rPr lang="fr-FR" sz="1000" dirty="0">
                <a:latin typeface="Arial" panose="020B0604020202020204" pitchFamily="34" charset="0"/>
                <a:cs typeface="Arial" panose="020B0604020202020204" pitchFamily="34" charset="0"/>
              </a:rPr>
              <a:t>« </a:t>
            </a:r>
            <a:r>
              <a:rPr lang="fr-FR" sz="1000" dirty="0" err="1">
                <a:latin typeface="Arial" panose="020B0604020202020204" pitchFamily="34" charset="0"/>
                <a:cs typeface="Arial" panose="020B0604020202020204" pitchFamily="34" charset="0"/>
              </a:rPr>
              <a:t>assertiveness</a:t>
            </a:r>
            <a:r>
              <a:rPr lang="fr-FR" sz="1000" dirty="0">
                <a:latin typeface="Arial" panose="020B0604020202020204" pitchFamily="34" charset="0"/>
                <a:cs typeface="Arial" panose="020B0604020202020204" pitchFamily="34" charset="0"/>
              </a:rPr>
              <a:t> ») </a:t>
            </a:r>
            <a:r>
              <a:rPr lang="fr-FR" sz="1000" dirty="0" smtClean="0">
                <a:latin typeface="Arial" panose="020B0604020202020204" pitchFamily="34" charset="0"/>
                <a:cs typeface="Arial" panose="020B0604020202020204" pitchFamily="34" charset="0"/>
              </a:rPr>
              <a:t>et de poser des questions en cas d’incertitude pour éviter de causer un préjudice.</a:t>
            </a:r>
          </a:p>
          <a:p>
            <a:endParaRPr lang="fr-FR" sz="1000" dirty="0" smtClean="0">
              <a:latin typeface="Arial" panose="020B0604020202020204" pitchFamily="34" charset="0"/>
              <a:cs typeface="Arial" panose="020B0604020202020204" pitchFamily="34" charset="0"/>
            </a:endParaRPr>
          </a:p>
          <a:p>
            <a:r>
              <a:rPr lang="fr-FR" sz="1000" i="1" baseline="0" dirty="0" smtClean="0">
                <a:latin typeface="Arial" panose="020B0604020202020204" pitchFamily="34" charset="0"/>
                <a:cs typeface="Arial" panose="020B0604020202020204" pitchFamily="34" charset="0"/>
              </a:rPr>
              <a:t>Question posée par l’intervenant/e aux participants :</a:t>
            </a:r>
          </a:p>
          <a:p>
            <a:r>
              <a:rPr lang="fr-FR" sz="1000" dirty="0" smtClean="0">
                <a:latin typeface="Arial" panose="020B0604020202020204" pitchFamily="34" charset="0"/>
                <a:cs typeface="Arial" panose="020B0604020202020204" pitchFamily="34" charset="0"/>
              </a:rPr>
              <a:t>« Prenez un moment pour répondre aux questions suivantes :</a:t>
            </a:r>
            <a:r>
              <a:rPr lang="fr-FR" sz="1000" baseline="0" dirty="0" smtClean="0">
                <a:latin typeface="Arial" panose="020B0604020202020204" pitchFamily="34" charset="0"/>
                <a:cs typeface="Arial" panose="020B0604020202020204" pitchFamily="34" charset="0"/>
              </a:rPr>
              <a:t> </a:t>
            </a:r>
            <a:r>
              <a:rPr lang="fr-FR" sz="1000" dirty="0" smtClean="0">
                <a:latin typeface="Arial" panose="020B0604020202020204" pitchFamily="34" charset="0"/>
                <a:cs typeface="Arial" panose="020B0604020202020204" pitchFamily="34" charset="0"/>
              </a:rPr>
              <a:t>avez-vous été témoin, dans votre quotidien professionnel, de situations dans lesquelles des collègues n’ont pas effectué des vérifications de sécurité ou ne l’ont pas fait correctement ? Ou avez-vous observé des collègues ne pas respecter des règles liées à la sécurité </a:t>
            </a:r>
            <a:r>
              <a:rPr lang="fr-FR" sz="1000" baseline="0" dirty="0" smtClean="0">
                <a:latin typeface="Arial" panose="020B0604020202020204" pitchFamily="34" charset="0"/>
                <a:cs typeface="Arial" panose="020B0604020202020204" pitchFamily="34" charset="0"/>
              </a:rPr>
              <a:t>? Quelle</a:t>
            </a:r>
            <a:r>
              <a:rPr lang="fr-FR" sz="1000" dirty="0" smtClean="0">
                <a:latin typeface="Arial" panose="020B0604020202020204" pitchFamily="34" charset="0"/>
                <a:cs typeface="Arial" panose="020B0604020202020204" pitchFamily="34" charset="0"/>
              </a:rPr>
              <a:t> a été votre réaction </a:t>
            </a:r>
            <a:r>
              <a:rPr lang="fr-FR" sz="1000" baseline="0" dirty="0" smtClean="0">
                <a:latin typeface="Arial" panose="020B0604020202020204" pitchFamily="34" charset="0"/>
                <a:cs typeface="Arial" panose="020B0604020202020204" pitchFamily="34" charset="0"/>
              </a:rPr>
              <a:t>? Qu’avez-vous </a:t>
            </a:r>
            <a:r>
              <a:rPr lang="fr-FR" sz="1000" dirty="0" smtClean="0">
                <a:latin typeface="Arial" panose="020B0604020202020204" pitchFamily="34" charset="0"/>
                <a:cs typeface="Arial" panose="020B0604020202020204" pitchFamily="34" charset="0"/>
              </a:rPr>
              <a:t>pensé ? Dans quels cas n’hésitez-vous pas à intervenir et dans quelles situations ne le faites-vous pas ? Qu’est-ce qui vous retient de prendre la parole ? </a:t>
            </a:r>
            <a:r>
              <a:rPr lang="fr-FR" sz="1000" baseline="0" dirty="0" smtClean="0">
                <a:latin typeface="Arial" panose="020B0604020202020204" pitchFamily="34" charset="0"/>
                <a:cs typeface="Arial" panose="020B0604020202020204" pitchFamily="34" charset="0"/>
              </a:rPr>
              <a:t>»</a:t>
            </a:r>
          </a:p>
        </p:txBody>
      </p:sp>
      <p:sp>
        <p:nvSpPr>
          <p:cNvPr id="4" name="Foliennummernplatzhalter 3"/>
          <p:cNvSpPr>
            <a:spLocks noGrp="1"/>
          </p:cNvSpPr>
          <p:nvPr>
            <p:ph type="sldNum" sz="quarter" idx="10"/>
          </p:nvPr>
        </p:nvSpPr>
        <p:spPr/>
        <p:txBody>
          <a:bodyPr/>
          <a:lstStyle/>
          <a:p>
            <a:fld id="{E6B5BAC9-FAD2-4512-8165-CA0494811BE3}" type="slidenum">
              <a:rPr lang="de-CH" smtClean="0"/>
              <a:t>14</a:t>
            </a:fld>
            <a:endParaRPr lang="de-CH" dirty="0"/>
          </a:p>
        </p:txBody>
      </p:sp>
    </p:spTree>
    <p:extLst>
      <p:ext uri="{BB962C8B-B14F-4D97-AF65-F5344CB8AC3E}">
        <p14:creationId xmlns:p14="http://schemas.microsoft.com/office/powerpoint/2010/main" val="3768195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dirty="0" smtClean="0">
                <a:latin typeface="Arial" panose="020B0604020202020204" pitchFamily="34" charset="0"/>
                <a:cs typeface="Arial" panose="020B0604020202020204" pitchFamily="34" charset="0"/>
              </a:rPr>
              <a:t>Il existe une étude intéressante sur cette problématique dans le secteur de la santé. Elle a été menée aux Etats-Unis </a:t>
            </a:r>
            <a:r>
              <a:rPr lang="fr-FR" sz="1100" dirty="0">
                <a:latin typeface="Arial" panose="020B0604020202020204" pitchFamily="34" charset="0"/>
                <a:cs typeface="Arial" panose="020B0604020202020204" pitchFamily="34" charset="0"/>
              </a:rPr>
              <a:t>par </a:t>
            </a:r>
            <a:r>
              <a:rPr lang="fr-FR" sz="1100" dirty="0" smtClean="0">
                <a:latin typeface="Arial" panose="020B0604020202020204" pitchFamily="34" charset="0"/>
                <a:cs typeface="Arial" panose="020B0604020202020204" pitchFamily="34" charset="0"/>
              </a:rPr>
              <a:t>l’organisation </a:t>
            </a:r>
            <a:r>
              <a:rPr lang="fr-FR" sz="1100" dirty="0">
                <a:latin typeface="Arial" panose="020B0604020202020204" pitchFamily="34" charset="0"/>
                <a:cs typeface="Arial" panose="020B0604020202020204" pitchFamily="34" charset="0"/>
              </a:rPr>
              <a:t>AAORN sous </a:t>
            </a:r>
            <a:r>
              <a:rPr lang="fr-FR" sz="1100" dirty="0" smtClean="0">
                <a:latin typeface="Arial" panose="020B0604020202020204" pitchFamily="34" charset="0"/>
                <a:cs typeface="Arial" panose="020B0604020202020204" pitchFamily="34" charset="0"/>
              </a:rPr>
              <a:t>le titre « Silence </a:t>
            </a:r>
            <a:r>
              <a:rPr lang="fr-FR" sz="1100" dirty="0" err="1" smtClean="0">
                <a:latin typeface="Arial" panose="020B0604020202020204" pitchFamily="34" charset="0"/>
                <a:cs typeface="Arial" panose="020B0604020202020204" pitchFamily="34" charset="0"/>
              </a:rPr>
              <a:t>Kills</a:t>
            </a:r>
            <a:r>
              <a:rPr lang="fr-FR" sz="1100" dirty="0" smtClean="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 Plus près de nous</a:t>
            </a:r>
            <a:r>
              <a:rPr lang="fr-FR" sz="1100" dirty="0" smtClean="0">
                <a:latin typeface="Arial" panose="020B0604020202020204" pitchFamily="34" charset="0"/>
                <a:cs typeface="Arial" panose="020B0604020202020204" pitchFamily="34" charset="0"/>
              </a:rPr>
              <a:t>, Sécurité des patients Suisse a réalisé, sous la conduite de son directeur scientifique, le Prof. </a:t>
            </a:r>
            <a:r>
              <a:rPr lang="fr-FR" sz="1100" baseline="0" dirty="0" smtClean="0">
                <a:latin typeface="Arial" panose="020B0604020202020204" pitchFamily="34" charset="0"/>
                <a:cs typeface="Arial" panose="020B0604020202020204" pitchFamily="34" charset="0"/>
              </a:rPr>
              <a:t>David </a:t>
            </a:r>
            <a:r>
              <a:rPr lang="fr-FR" sz="1100" baseline="0" dirty="0" err="1" smtClean="0">
                <a:latin typeface="Arial" panose="020B0604020202020204" pitchFamily="34" charset="0"/>
                <a:cs typeface="Arial" panose="020B0604020202020204" pitchFamily="34" charset="0"/>
              </a:rPr>
              <a:t>Schwappach</a:t>
            </a:r>
            <a:r>
              <a:rPr lang="fr-FR" sz="1100" baseline="0" dirty="0" smtClean="0">
                <a:latin typeface="Arial" panose="020B0604020202020204" pitchFamily="34" charset="0"/>
                <a:cs typeface="Arial" panose="020B0604020202020204" pitchFamily="34" charset="0"/>
              </a:rPr>
              <a:t>, une étude sur ce phénomène</a:t>
            </a:r>
            <a:r>
              <a:rPr lang="fr-FR" sz="1100" dirty="0" smtClean="0">
                <a:latin typeface="Arial" panose="020B0604020202020204" pitchFamily="34" charset="0"/>
                <a:cs typeface="Arial" panose="020B0604020202020204" pitchFamily="34" charset="0"/>
              </a:rPr>
              <a:t> comprenant des entretiens et une enquête en oncologie</a:t>
            </a:r>
            <a:r>
              <a:rPr lang="fr-FR" sz="1100" baseline="0" dirty="0" smtClean="0">
                <a:latin typeface="Arial" panose="020B0604020202020204" pitchFamily="34" charset="0"/>
                <a:cs typeface="Arial" panose="020B0604020202020204" pitchFamily="34" charset="0"/>
              </a:rPr>
              <a:t>.</a:t>
            </a:r>
          </a:p>
          <a:p>
            <a:endParaRPr lang="fr-FR" sz="1100" baseline="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Dans le cadre</a:t>
            </a:r>
            <a:r>
              <a:rPr lang="fr-FR" sz="1100" dirty="0" smtClean="0">
                <a:latin typeface="Arial" panose="020B0604020202020204" pitchFamily="34" charset="0"/>
                <a:cs typeface="Arial" panose="020B0604020202020204" pitchFamily="34" charset="0"/>
              </a:rPr>
              <a:t> de l’étude </a:t>
            </a:r>
            <a:r>
              <a:rPr lang="fr-FR" sz="1100" baseline="0" dirty="0" smtClean="0">
                <a:latin typeface="Arial" panose="020B0604020202020204" pitchFamily="34" charset="0"/>
                <a:cs typeface="Arial" panose="020B0604020202020204" pitchFamily="34" charset="0"/>
              </a:rPr>
              <a:t>« Silence </a:t>
            </a:r>
            <a:r>
              <a:rPr lang="fr-FR" sz="1100" baseline="0" dirty="0" err="1" smtClean="0">
                <a:latin typeface="Arial" panose="020B0604020202020204" pitchFamily="34" charset="0"/>
                <a:cs typeface="Arial" panose="020B0604020202020204" pitchFamily="34" charset="0"/>
              </a:rPr>
              <a:t>Kills</a:t>
            </a:r>
            <a:r>
              <a:rPr lang="fr-FR" sz="1100" baseline="0" dirty="0" smtClean="0">
                <a:latin typeface="Arial" panose="020B0604020202020204" pitchFamily="34" charset="0"/>
                <a:cs typeface="Arial" panose="020B0604020202020204" pitchFamily="34" charset="0"/>
              </a:rPr>
              <a:t> », 6500 professionnels des soins infirmiers</a:t>
            </a:r>
            <a:r>
              <a:rPr lang="fr-FR" sz="1100" dirty="0" smtClean="0">
                <a:latin typeface="Arial" panose="020B0604020202020204" pitchFamily="34" charset="0"/>
                <a:cs typeface="Arial" panose="020B0604020202020204" pitchFamily="34" charset="0"/>
              </a:rPr>
              <a:t> ont été interrogés sur les simplifications ou « r</a:t>
            </a:r>
            <a:r>
              <a:rPr lang="fr-FR" sz="1100" baseline="0" dirty="0" smtClean="0">
                <a:latin typeface="Arial" panose="020B0604020202020204" pitchFamily="34" charset="0"/>
                <a:cs typeface="Arial" panose="020B0604020202020204" pitchFamily="34" charset="0"/>
              </a:rPr>
              <a:t>accourcis » dangereux qu’ils avaient</a:t>
            </a:r>
            <a:r>
              <a:rPr lang="fr-FR" sz="1100" dirty="0" smtClean="0">
                <a:latin typeface="Arial" panose="020B0604020202020204" pitchFamily="34" charset="0"/>
                <a:cs typeface="Arial" panose="020B0604020202020204" pitchFamily="34" charset="0"/>
              </a:rPr>
              <a:t> pu observer au niveau des procédures dans leur quotidien professionnel</a:t>
            </a:r>
            <a:r>
              <a:rPr lang="fr-FR" sz="1100" baseline="0" dirty="0" smtClean="0">
                <a:latin typeface="Arial" panose="020B0604020202020204" pitchFamily="34" charset="0"/>
                <a:cs typeface="Arial" panose="020B0604020202020204" pitchFamily="34" charset="0"/>
              </a:rPr>
              <a:t>. Les résultats montrent</a:t>
            </a:r>
            <a:r>
              <a:rPr lang="fr-FR" sz="1100" dirty="0" smtClean="0">
                <a:latin typeface="Arial" panose="020B0604020202020204" pitchFamily="34" charset="0"/>
                <a:cs typeface="Arial" panose="020B0604020202020204" pitchFamily="34" charset="0"/>
              </a:rPr>
              <a:t> que </a:t>
            </a:r>
            <a:r>
              <a:rPr lang="fr-FR" sz="1100" baseline="0" dirty="0" smtClean="0">
                <a:latin typeface="Arial" panose="020B0604020202020204" pitchFamily="34" charset="0"/>
                <a:cs typeface="Arial" panose="020B0604020202020204" pitchFamily="34" charset="0"/>
              </a:rPr>
              <a:t>84 % des personnes</a:t>
            </a:r>
            <a:r>
              <a:rPr lang="fr-FR" sz="1100" dirty="0" smtClean="0">
                <a:latin typeface="Arial" panose="020B0604020202020204" pitchFamily="34" charset="0"/>
                <a:cs typeface="Arial" panose="020B0604020202020204" pitchFamily="34" charset="0"/>
              </a:rPr>
              <a:t> sondées ont indiqué avoir des collègues qui </a:t>
            </a:r>
            <a:r>
              <a:rPr lang="fr-FR" sz="1100" baseline="0" dirty="0" smtClean="0">
                <a:latin typeface="Arial" panose="020B0604020202020204" pitchFamily="34" charset="0"/>
                <a:cs typeface="Arial" panose="020B0604020202020204" pitchFamily="34" charset="0"/>
              </a:rPr>
              <a:t>font des </a:t>
            </a:r>
            <a:r>
              <a:rPr lang="fr-FR" sz="1100" dirty="0" smtClean="0">
                <a:latin typeface="Arial" panose="020B0604020202020204" pitchFamily="34" charset="0"/>
                <a:cs typeface="Arial" panose="020B0604020202020204" pitchFamily="34" charset="0"/>
              </a:rPr>
              <a:t>« raccourcis » dangereux </a:t>
            </a:r>
            <a:r>
              <a:rPr lang="fr-FR" sz="1100" baseline="0" dirty="0" smtClean="0">
                <a:latin typeface="Arial" panose="020B0604020202020204" pitchFamily="34" charset="0"/>
                <a:cs typeface="Arial" panose="020B0604020202020204" pitchFamily="34" charset="0"/>
              </a:rPr>
              <a:t>ou ne respectent pas</a:t>
            </a:r>
            <a:r>
              <a:rPr lang="fr-FR" sz="1100" dirty="0" smtClean="0">
                <a:latin typeface="Arial" panose="020B0604020202020204" pitchFamily="34" charset="0"/>
                <a:cs typeface="Arial" panose="020B0604020202020204" pitchFamily="34" charset="0"/>
              </a:rPr>
              <a:t> des règles </a:t>
            </a:r>
            <a:r>
              <a:rPr lang="fr-FR" sz="1100" baseline="0" dirty="0" smtClean="0">
                <a:latin typeface="Arial" panose="020B0604020202020204" pitchFamily="34" charset="0"/>
                <a:cs typeface="Arial" panose="020B0604020202020204" pitchFamily="34" charset="0"/>
              </a:rPr>
              <a:t>(</a:t>
            </a:r>
            <a:r>
              <a:rPr lang="fr-FR" sz="1100" dirty="0">
                <a:latin typeface="Arial" panose="020B0604020202020204" pitchFamily="34" charset="0"/>
                <a:cs typeface="Arial" panose="020B0604020202020204" pitchFamily="34" charset="0"/>
              </a:rPr>
              <a:t>p</a:t>
            </a:r>
            <a:r>
              <a:rPr lang="fr-FR" sz="1100" baseline="0" dirty="0" smtClean="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ex</a:t>
            </a:r>
            <a:r>
              <a:rPr lang="fr-FR" sz="1100" baseline="0" dirty="0" smtClean="0">
                <a:latin typeface="Arial" panose="020B0604020202020204" pitchFamily="34" charset="0"/>
                <a:cs typeface="Arial" panose="020B0604020202020204" pitchFamily="34" charset="0"/>
              </a:rPr>
              <a:t>. ne pas effectuer un double contrôle, ne pas mettre de gants). </a:t>
            </a:r>
          </a:p>
          <a:p>
            <a:endParaRPr lang="fr-FR" sz="1100" baseline="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Bien qu’un quart d’entre elles (26 %) aient déjà fait l’expérience de voir de tels raccourcis occasionner un préjudice au patient, seuls 17 % </a:t>
            </a:r>
            <a:r>
              <a:rPr lang="fr-FR" sz="1100" baseline="0" dirty="0" smtClean="0">
                <a:latin typeface="Arial" panose="020B0604020202020204" pitchFamily="34" charset="0"/>
                <a:cs typeface="Arial" panose="020B0604020202020204" pitchFamily="34" charset="0"/>
              </a:rPr>
              <a:t>ont fait remarquer ces violations des règles. </a:t>
            </a:r>
          </a:p>
          <a:p>
            <a:endParaRPr lang="fr-FR" sz="1100" baseline="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85 % des professionnels</a:t>
            </a:r>
            <a:r>
              <a:rPr lang="fr-FR" sz="1100" dirty="0" smtClean="0">
                <a:latin typeface="Arial" panose="020B0604020202020204" pitchFamily="34" charset="0"/>
                <a:cs typeface="Arial" panose="020B0604020202020204" pitchFamily="34" charset="0"/>
              </a:rPr>
              <a:t> interrogés ont vécu des situations dans lesquelles ils ont pris conscience d’un problème grâce à un outil de sécurité (check-list p. ex.). Pourtant </a:t>
            </a:r>
            <a:r>
              <a:rPr lang="fr-FR" sz="1100" baseline="0" dirty="0" smtClean="0">
                <a:latin typeface="Arial" panose="020B0604020202020204" pitchFamily="34" charset="0"/>
                <a:cs typeface="Arial" panose="020B0604020202020204" pitchFamily="34" charset="0"/>
              </a:rPr>
              <a:t>58 % d’entre eux n’ont pas communiqué</a:t>
            </a:r>
            <a:r>
              <a:rPr lang="fr-FR" sz="1100" dirty="0" smtClean="0">
                <a:latin typeface="Arial" panose="020B0604020202020204" pitchFamily="34" charset="0"/>
                <a:cs typeface="Arial" panose="020B0604020202020204" pitchFamily="34" charset="0"/>
              </a:rPr>
              <a:t> leur incertitude concernant la sécurité ni attiré l’attention de leurs collègues sur ce point</a:t>
            </a:r>
            <a:r>
              <a:rPr lang="fr-FR" sz="1100" baseline="0" dirty="0" smtClean="0">
                <a:latin typeface="Arial" panose="020B0604020202020204" pitchFamily="34" charset="0"/>
                <a:cs typeface="Arial" panose="020B0604020202020204" pitchFamily="34" charset="0"/>
              </a:rPr>
              <a:t>. </a:t>
            </a:r>
          </a:p>
          <a:p>
            <a:endParaRPr lang="de-CH" sz="1100" baseline="0" dirty="0" smtClean="0">
              <a:latin typeface="Arial" panose="020B0604020202020204" pitchFamily="34" charset="0"/>
              <a:cs typeface="Arial" panose="020B0604020202020204" pitchFamily="34" charset="0"/>
            </a:endParaRPr>
          </a:p>
          <a:p>
            <a:endParaRPr lang="de-CH" sz="1100" baseline="0" dirty="0" smtClean="0">
              <a:latin typeface="Arial" panose="020B0604020202020204" pitchFamily="34" charset="0"/>
              <a:cs typeface="Arial" panose="020B0604020202020204" pitchFamily="34" charset="0"/>
            </a:endParaRPr>
          </a:p>
          <a:p>
            <a:endParaRPr lang="de-CH" sz="1100" baseline="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15</a:t>
            </a:fld>
            <a:endParaRPr lang="de-CH" dirty="0"/>
          </a:p>
        </p:txBody>
      </p:sp>
    </p:spTree>
    <p:extLst>
      <p:ext uri="{BB962C8B-B14F-4D97-AF65-F5344CB8AC3E}">
        <p14:creationId xmlns:p14="http://schemas.microsoft.com/office/powerpoint/2010/main" val="11678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a:ln/>
        </p:spPr>
      </p:sp>
      <p:sp>
        <p:nvSpPr>
          <p:cNvPr id="450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r>
              <a:rPr lang="fr-FR" altLang="de-DE" sz="1100" dirty="0" smtClean="0">
                <a:latin typeface="Arial" panose="020B0604020202020204" pitchFamily="34" charset="0"/>
                <a:cs typeface="Arial" panose="020B0604020202020204" pitchFamily="34" charset="0"/>
              </a:rPr>
              <a:t>Les résultats d’une étude menée en Suisse par </a:t>
            </a:r>
            <a:r>
              <a:rPr lang="fr-FR" altLang="de-DE" sz="1100" dirty="0" err="1" smtClean="0">
                <a:latin typeface="Arial" panose="020B0604020202020204" pitchFamily="34" charset="0"/>
                <a:cs typeface="Arial" panose="020B0604020202020204" pitchFamily="34" charset="0"/>
              </a:rPr>
              <a:t>Schwappach</a:t>
            </a:r>
            <a:r>
              <a:rPr lang="fr-FR" altLang="de-DE" sz="1100" dirty="0" smtClean="0">
                <a:latin typeface="Arial" panose="020B0604020202020204" pitchFamily="34" charset="0"/>
                <a:cs typeface="Arial" panose="020B0604020202020204" pitchFamily="34" charset="0"/>
              </a:rPr>
              <a:t> et al. (2014) nous montrent que les conclusions de l’étude </a:t>
            </a:r>
            <a:r>
              <a:rPr lang="fr-FR" altLang="de-DE" sz="1100" baseline="0" dirty="0" smtClean="0">
                <a:latin typeface="Arial" panose="020B0604020202020204" pitchFamily="34" charset="0"/>
                <a:cs typeface="Arial" panose="020B0604020202020204" pitchFamily="34" charset="0"/>
              </a:rPr>
              <a:t>« Silence </a:t>
            </a:r>
            <a:r>
              <a:rPr lang="fr-FR" altLang="de-DE" sz="1100" baseline="0" dirty="0" err="1" smtClean="0">
                <a:latin typeface="Arial" panose="020B0604020202020204" pitchFamily="34" charset="0"/>
                <a:cs typeface="Arial" panose="020B0604020202020204" pitchFamily="34" charset="0"/>
              </a:rPr>
              <a:t>Kills</a:t>
            </a:r>
            <a:r>
              <a:rPr lang="fr-FR" altLang="de-DE" sz="1100" baseline="0" dirty="0" smtClean="0">
                <a:latin typeface="Arial" panose="020B0604020202020204" pitchFamily="34" charset="0"/>
                <a:cs typeface="Arial" panose="020B0604020202020204" pitchFamily="34" charset="0"/>
              </a:rPr>
              <a:t> » ne sont pas l’illustration d’un phénomène ou d’un problème propre aux Etats-Unis. </a:t>
            </a:r>
          </a:p>
          <a:p>
            <a:r>
              <a:rPr lang="fr-FR" altLang="de-DE" sz="1100" dirty="0" smtClean="0">
                <a:latin typeface="Arial" panose="020B0604020202020204" pitchFamily="34" charset="0"/>
                <a:cs typeface="Arial" panose="020B0604020202020204" pitchFamily="34" charset="0"/>
              </a:rPr>
              <a:t>C’est un fait </a:t>
            </a:r>
            <a:r>
              <a:rPr lang="fr-FR" altLang="de-DE" sz="1100" baseline="0" dirty="0" smtClean="0">
                <a:latin typeface="Arial" panose="020B0604020202020204" pitchFamily="34" charset="0"/>
                <a:cs typeface="Arial" panose="020B0604020202020204" pitchFamily="34" charset="0"/>
              </a:rPr>
              <a:t>: de nombreux collaborateurs et collaboratrices ont connaissance de situations à l’hôpital </a:t>
            </a:r>
            <a:r>
              <a:rPr lang="fr-FR" altLang="de-DE" sz="1100" dirty="0" smtClean="0">
                <a:latin typeface="Arial" panose="020B0604020202020204" pitchFamily="34" charset="0"/>
                <a:cs typeface="Arial" panose="020B0604020202020204" pitchFamily="34" charset="0"/>
              </a:rPr>
              <a:t>où des collègues ont un comportement risqué ou commettent une erreur. </a:t>
            </a:r>
          </a:p>
          <a:p>
            <a:r>
              <a:rPr lang="fr-FR" altLang="de-DE" sz="1100" dirty="0" smtClean="0">
                <a:latin typeface="Arial" panose="020B0604020202020204" pitchFamily="34" charset="0"/>
                <a:cs typeface="Arial" panose="020B0604020202020204" pitchFamily="34" charset="0"/>
              </a:rPr>
              <a:t>Mais ils ne savent pas s’ils devraient réagir</a:t>
            </a:r>
            <a:r>
              <a:rPr lang="fr-FR" altLang="de-DE" sz="1100" dirty="0">
                <a:latin typeface="Arial" panose="020B0604020202020204" pitchFamily="34" charset="0"/>
                <a:cs typeface="Arial" panose="020B0604020202020204" pitchFamily="34" charset="0"/>
              </a:rPr>
              <a:t> </a:t>
            </a:r>
            <a:r>
              <a:rPr lang="fr-FR" altLang="de-DE" sz="1100" dirty="0" smtClean="0">
                <a:latin typeface="Arial" panose="020B0604020202020204" pitchFamily="34" charset="0"/>
                <a:cs typeface="Arial" panose="020B0604020202020204" pitchFamily="34" charset="0"/>
              </a:rPr>
              <a:t>et comment, s’il faut faire une remarque à la personne, à quel moment il est conseillé ou nécessaire d’intervenir et de quelle manière exprimer leurs incertitudes concernant la sécurité.</a:t>
            </a:r>
            <a:r>
              <a:rPr lang="fr-FR" altLang="de-DE" sz="1100" baseline="0" dirty="0" smtClean="0">
                <a:latin typeface="Arial" panose="020B0604020202020204" pitchFamily="34" charset="0"/>
                <a:cs typeface="Arial" panose="020B0604020202020204" pitchFamily="34" charset="0"/>
              </a:rPr>
              <a:t> Souvent,</a:t>
            </a:r>
            <a:r>
              <a:rPr lang="fr-FR" altLang="de-DE" sz="1100" dirty="0" smtClean="0">
                <a:latin typeface="Arial" panose="020B0604020202020204" pitchFamily="34" charset="0"/>
                <a:cs typeface="Arial" panose="020B0604020202020204" pitchFamily="34" charset="0"/>
              </a:rPr>
              <a:t> toutes ces questions sont pesées (de façon inconsciente) et les intéressés finissent</a:t>
            </a:r>
            <a:r>
              <a:rPr lang="fr-FR" altLang="de-DE" sz="1100" baseline="0" dirty="0" smtClean="0">
                <a:latin typeface="Arial" panose="020B0604020202020204" pitchFamily="34" charset="0"/>
                <a:cs typeface="Arial" panose="020B0604020202020204" pitchFamily="34" charset="0"/>
              </a:rPr>
              <a:t> par garder le</a:t>
            </a:r>
            <a:r>
              <a:rPr lang="fr-FR" altLang="de-DE" sz="1100" dirty="0" smtClean="0">
                <a:latin typeface="Arial" panose="020B0604020202020204" pitchFamily="34" charset="0"/>
                <a:cs typeface="Arial" panose="020B0604020202020204" pitchFamily="34" charset="0"/>
              </a:rPr>
              <a:t> silence. Pour une bonne et simple raison : ils n’ont pas été préparés à faire face à de telles situations et à adopter un comportement adéquat</a:t>
            </a:r>
            <a:r>
              <a:rPr lang="fr-FR" altLang="de-DE" sz="1100" baseline="0" dirty="0" smtClean="0">
                <a:latin typeface="Arial" panose="020B0604020202020204" pitchFamily="34" charset="0"/>
                <a:cs typeface="Arial" panose="020B0604020202020204" pitchFamily="34" charset="0"/>
              </a:rPr>
              <a:t>. </a:t>
            </a:r>
          </a:p>
          <a:p>
            <a:r>
              <a:rPr lang="fr-FR" altLang="de-DE" sz="1100" baseline="0" dirty="0" smtClean="0">
                <a:latin typeface="Arial" panose="020B0604020202020204" pitchFamily="34" charset="0"/>
                <a:cs typeface="Arial" panose="020B0604020202020204" pitchFamily="34" charset="0"/>
              </a:rPr>
              <a:t>Au </a:t>
            </a:r>
            <a:r>
              <a:rPr lang="fr-FR" altLang="de-DE" sz="1100" dirty="0" smtClean="0">
                <a:latin typeface="Arial" panose="020B0604020202020204" pitchFamily="34" charset="0"/>
                <a:cs typeface="Arial" panose="020B0604020202020204" pitchFamily="34" charset="0"/>
              </a:rPr>
              <a:t>sein d’un établissement ou d’une équipe, il est possible de définir des stratégies qui peuvent être entraînées</a:t>
            </a:r>
            <a:r>
              <a:rPr lang="fr-FR" altLang="de-DE" sz="1100" baseline="0" dirty="0" smtClean="0">
                <a:latin typeface="Arial" panose="020B0604020202020204" pitchFamily="34" charset="0"/>
                <a:cs typeface="Arial" panose="020B0604020202020204" pitchFamily="34" charset="0"/>
              </a:rPr>
              <a:t>. Par exemple,</a:t>
            </a:r>
            <a:r>
              <a:rPr lang="fr-FR" altLang="de-DE" sz="1100" dirty="0" smtClean="0">
                <a:latin typeface="Arial" panose="020B0604020202020204" pitchFamily="34" charset="0"/>
                <a:cs typeface="Arial" panose="020B0604020202020204" pitchFamily="34" charset="0"/>
              </a:rPr>
              <a:t> convenir ensemble d’utiliser des expressions neutres pour dire « stop », telles que</a:t>
            </a:r>
            <a:r>
              <a:rPr lang="fr-FR" altLang="de-DE" sz="1100" baseline="0" dirty="0" smtClean="0">
                <a:latin typeface="Arial" panose="020B0604020202020204" pitchFamily="34" charset="0"/>
                <a:cs typeface="Arial" panose="020B0604020202020204" pitchFamily="34" charset="0"/>
              </a:rPr>
              <a:t> « Une minute », « Stop, j’ai encore une question</a:t>
            </a:r>
            <a:r>
              <a:rPr lang="fr-FR" altLang="de-DE" sz="1100" dirty="0">
                <a:latin typeface="Arial" panose="020B0604020202020204" pitchFamily="34" charset="0"/>
                <a:cs typeface="Arial" panose="020B0604020202020204" pitchFamily="34" charset="0"/>
              </a:rPr>
              <a:t> </a:t>
            </a:r>
            <a:r>
              <a:rPr lang="fr-FR" altLang="de-DE" sz="1100" baseline="0" dirty="0" smtClean="0">
                <a:latin typeface="Arial" panose="020B0604020202020204" pitchFamily="34" charset="0"/>
                <a:cs typeface="Arial" panose="020B0604020202020204" pitchFamily="34" charset="0"/>
              </a:rPr>
              <a:t>» ou des formules équivalentes. Nous y reviendrons plus en détail.</a:t>
            </a:r>
            <a:endParaRPr lang="fr-FR" altLang="de-DE" sz="1100" dirty="0" smtClean="0">
              <a:latin typeface="Arial" panose="020B0604020202020204" pitchFamily="34" charset="0"/>
              <a:cs typeface="Arial" panose="020B0604020202020204" pitchFamily="34" charset="0"/>
            </a:endParaRPr>
          </a:p>
          <a:p>
            <a:endParaRPr lang="de-CH" altLang="de-DE" sz="1100" dirty="0" smtClean="0">
              <a:latin typeface="Arial" panose="020B0604020202020204" pitchFamily="34" charset="0"/>
              <a:cs typeface="Arial" panose="020B0604020202020204" pitchFamily="34" charset="0"/>
            </a:endParaRPr>
          </a:p>
        </p:txBody>
      </p:sp>
      <p:sp>
        <p:nvSpPr>
          <p:cNvPr id="45060" name="Foliennummernplatzhalter 3"/>
          <p:cNvSpPr txBox="1">
            <a:spLocks noGrp="1"/>
          </p:cNvSpPr>
          <p:nvPr/>
        </p:nvSpPr>
        <p:spPr bwMode="auto">
          <a:xfrm>
            <a:off x="3885457" y="9446257"/>
            <a:ext cx="2970945" cy="49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828" tIns="49914" rIns="99828" bIns="49914"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E7F8CBDF-B9E4-499D-8E38-B4F6A2D4E8D8}" type="slidenum">
              <a:rPr lang="de-DE" altLang="de-DE" sz="1300"/>
              <a:pPr algn="r" eaLnBrk="1" hangingPunct="1"/>
              <a:t>16</a:t>
            </a:fld>
            <a:endParaRPr lang="de-DE" altLang="de-DE"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724955"/>
            <a:ext cx="5486400" cy="4713177"/>
          </a:xfrm>
        </p:spPr>
        <p:txBody>
          <a:bodyPr>
            <a:normAutofit lnSpcReduction="10000"/>
          </a:bodyPr>
          <a:lstStyle/>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Dans le cadre</a:t>
            </a:r>
            <a:r>
              <a:rPr lang="fr-FR" altLang="de-DE" sz="800" dirty="0" smtClean="0">
                <a:latin typeface="Arial" panose="020B0604020202020204" pitchFamily="34" charset="0"/>
                <a:cs typeface="Arial" panose="020B0604020202020204" pitchFamily="34" charset="0"/>
              </a:rPr>
              <a:t> d’une enquête qualitative réalisée par </a:t>
            </a:r>
            <a:r>
              <a:rPr lang="fr-FR" altLang="de-DE" sz="800" dirty="0" err="1" smtClean="0">
                <a:latin typeface="Arial" panose="020B0604020202020204" pitchFamily="34" charset="0"/>
                <a:cs typeface="Arial" panose="020B0604020202020204" pitchFamily="34" charset="0"/>
              </a:rPr>
              <a:t>Schwappach</a:t>
            </a:r>
            <a:r>
              <a:rPr lang="fr-FR" altLang="de-DE" sz="800" dirty="0" smtClean="0">
                <a:latin typeface="Arial" panose="020B0604020202020204" pitchFamily="34" charset="0"/>
                <a:cs typeface="Arial" panose="020B0604020202020204" pitchFamily="34" charset="0"/>
              </a:rPr>
              <a:t> et </a:t>
            </a:r>
            <a:r>
              <a:rPr lang="fr-FR" altLang="de-DE" sz="800" dirty="0" err="1" smtClean="0">
                <a:latin typeface="Arial" panose="020B0604020202020204" pitchFamily="34" charset="0"/>
                <a:cs typeface="Arial" panose="020B0604020202020204" pitchFamily="34" charset="0"/>
              </a:rPr>
              <a:t>Gehring</a:t>
            </a:r>
            <a:r>
              <a:rPr lang="fr-FR" altLang="de-DE" sz="800" dirty="0" smtClean="0">
                <a:latin typeface="Arial" panose="020B0604020202020204" pitchFamily="34" charset="0"/>
                <a:cs typeface="Arial" panose="020B0604020202020204" pitchFamily="34" charset="0"/>
              </a:rPr>
              <a:t> (2014), 32 entretiens ont été conduits en Suisse avec des médecins et des membres du personnel soignant en oncologie. Si l’analyse des réponses met en évidence la motivation des professionnels de la santé à intervenir, elle montre également les obstacles qui font qu’au final, ils gardent le silence. Les personnes interrogées ont très clairement déclaré vouloir protéger le patient contre le risque de préjudice. Elles ont aussi mis en avant, comme élément favorisant le </a:t>
            </a:r>
            <a:r>
              <a:rPr lang="fr-FR" altLang="de-DE" sz="800" dirty="0" err="1" smtClean="0">
                <a:latin typeface="Arial" panose="020B0604020202020204" pitchFamily="34" charset="0"/>
                <a:cs typeface="Arial" panose="020B0604020202020204" pitchFamily="34" charset="0"/>
              </a:rPr>
              <a:t>Speaking</a:t>
            </a:r>
            <a:r>
              <a:rPr lang="fr-FR" altLang="de-DE" sz="800" dirty="0" smtClean="0">
                <a:latin typeface="Arial" panose="020B0604020202020204" pitchFamily="34" charset="0"/>
                <a:cs typeface="Arial" panose="020B0604020202020204" pitchFamily="34" charset="0"/>
              </a:rPr>
              <a:t> up, le désir de protéger les collègues contre les conséquences d’une erreur. Par contre, la possibilité d’apprendre et d’éviter qu’une telle situation se reproduise et le bien-être des futurs patients n’ont joué aucun rôle dans leur décision.  </a:t>
            </a:r>
            <a:endParaRPr lang="fr-FR" altLang="de-DE" sz="800"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Mis</a:t>
            </a:r>
            <a:r>
              <a:rPr lang="fr-FR" altLang="de-DE" sz="800" dirty="0" smtClean="0">
                <a:latin typeface="Arial" panose="020B0604020202020204" pitchFamily="34" charset="0"/>
                <a:cs typeface="Arial" panose="020B0604020202020204" pitchFamily="34" charset="0"/>
              </a:rPr>
              <a:t> à part le fait de « ne pas être préparé </a:t>
            </a:r>
            <a:r>
              <a:rPr lang="fr-FR" altLang="de-DE" sz="800" baseline="0" dirty="0" smtClean="0">
                <a:latin typeface="Arial" panose="020B0604020202020204" pitchFamily="34" charset="0"/>
                <a:cs typeface="Arial" panose="020B0604020202020204" pitchFamily="34" charset="0"/>
              </a:rPr>
              <a:t>»</a:t>
            </a:r>
            <a:r>
              <a:rPr lang="fr-FR" altLang="de-DE" sz="800" dirty="0">
                <a:latin typeface="Arial" panose="020B0604020202020204" pitchFamily="34" charset="0"/>
                <a:cs typeface="Arial" panose="020B0604020202020204" pitchFamily="34" charset="0"/>
              </a:rPr>
              <a:t> </a:t>
            </a:r>
            <a:r>
              <a:rPr lang="fr-FR" altLang="de-DE" sz="800" dirty="0" smtClean="0">
                <a:latin typeface="Arial" panose="020B0604020202020204" pitchFamily="34" charset="0"/>
                <a:cs typeface="Arial" panose="020B0604020202020204" pitchFamily="34" charset="0"/>
              </a:rPr>
              <a:t>à réagir de manière appropriée dans de telles situations, d’autres raisons peuvent expliquer cette passivité, ce silence</a:t>
            </a:r>
            <a:r>
              <a:rPr lang="fr-FR" altLang="de-DE" sz="800" dirty="0">
                <a:latin typeface="Arial" panose="020B0604020202020204" pitchFamily="34" charset="0"/>
                <a:cs typeface="Arial" panose="020B0604020202020204" pitchFamily="34" charset="0"/>
              </a:rPr>
              <a:t>.</a:t>
            </a:r>
            <a:r>
              <a:rPr lang="fr-FR" altLang="de-DE" sz="800" baseline="0" dirty="0" smtClean="0">
                <a:latin typeface="Arial" panose="020B0604020202020204" pitchFamily="34" charset="0"/>
                <a:cs typeface="Arial" panose="020B0604020202020204" pitchFamily="34" charset="0"/>
              </a:rPr>
              <a:t>   </a:t>
            </a:r>
          </a:p>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Par exemple des raisons culturelles ou hiérarchiques :</a:t>
            </a:r>
            <a:r>
              <a:rPr lang="fr-FR" altLang="de-DE" sz="800" dirty="0" smtClean="0">
                <a:latin typeface="Arial" panose="020B0604020202020204" pitchFamily="34" charset="0"/>
                <a:cs typeface="Arial" panose="020B0604020202020204" pitchFamily="34" charset="0"/>
              </a:rPr>
              <a:t> le manque de respect </a:t>
            </a:r>
            <a:r>
              <a:rPr lang="fr-FR" altLang="de-DE" sz="800" baseline="0" dirty="0" smtClean="0">
                <a:latin typeface="Arial" panose="020B0604020202020204" pitchFamily="34" charset="0"/>
                <a:cs typeface="Arial" panose="020B0604020202020204" pitchFamily="34" charset="0"/>
              </a:rPr>
              <a:t>des compétences professionnelles</a:t>
            </a:r>
            <a:r>
              <a:rPr lang="fr-FR" altLang="de-DE" sz="800" dirty="0" smtClean="0">
                <a:latin typeface="Arial" panose="020B0604020202020204" pitchFamily="34" charset="0"/>
                <a:cs typeface="Arial" panose="020B0604020202020204" pitchFamily="34" charset="0"/>
              </a:rPr>
              <a:t> des autres personnes ou l’absence de culture dans laquelle tous les membres de l’équipe se sentent conjointement responsables de la sécurité du patient</a:t>
            </a:r>
            <a:r>
              <a:rPr lang="fr-FR" altLang="de-DE" sz="800" baseline="0" dirty="0" smtClean="0">
                <a:latin typeface="Arial" panose="020B0604020202020204" pitchFamily="34" charset="0"/>
                <a:cs typeface="Arial" panose="020B0604020202020204" pitchFamily="34" charset="0"/>
              </a:rPr>
              <a:t>. </a:t>
            </a:r>
          </a:p>
          <a:p>
            <a:r>
              <a:rPr lang="fr-FR" altLang="de-DE" sz="800" dirty="0" smtClean="0">
                <a:latin typeface="Arial" panose="020B0604020202020204" pitchFamily="34" charset="0"/>
                <a:cs typeface="Arial" panose="020B0604020202020204" pitchFamily="34" charset="0"/>
              </a:rPr>
              <a:t>Le manque de temps ou la volonté de « ne pas déranger » peuvent aussi jouer un rôle dans le fait de prendre ou non la parole. Il peut également y avoir des raisons personnelles</a:t>
            </a:r>
            <a:r>
              <a:rPr lang="fr-FR" altLang="de-DE" sz="800" baseline="0" dirty="0" smtClean="0">
                <a:latin typeface="Arial" panose="020B0604020202020204" pitchFamily="34" charset="0"/>
                <a:cs typeface="Arial" panose="020B0604020202020204" pitchFamily="34" charset="0"/>
              </a:rPr>
              <a:t>, telles que le souhait de garder ses distances avec </a:t>
            </a:r>
            <a:r>
              <a:rPr lang="fr-FR" altLang="de-DE" sz="800" dirty="0" smtClean="0">
                <a:latin typeface="Arial" panose="020B0604020202020204" pitchFamily="34" charset="0"/>
                <a:cs typeface="Arial" panose="020B0604020202020204" pitchFamily="34" charset="0"/>
              </a:rPr>
              <a:t>une personne </a:t>
            </a:r>
            <a:r>
              <a:rPr lang="fr-FR" altLang="de-DE" sz="800" baseline="0" dirty="0" smtClean="0">
                <a:latin typeface="Arial" panose="020B0604020202020204" pitchFamily="34" charset="0"/>
                <a:cs typeface="Arial" panose="020B0604020202020204" pitchFamily="34" charset="0"/>
              </a:rPr>
              <a:t>ou le fait de ne pas savoir </a:t>
            </a:r>
            <a:r>
              <a:rPr lang="fr-FR" altLang="de-DE" sz="800" dirty="0" smtClean="0">
                <a:latin typeface="Arial" panose="020B0604020202020204" pitchFamily="34" charset="0"/>
                <a:cs typeface="Arial" panose="020B0604020202020204" pitchFamily="34" charset="0"/>
              </a:rPr>
              <a:t>comment réagira son collègue ou son supérieur.</a:t>
            </a:r>
            <a:r>
              <a:rPr lang="fr-FR" altLang="de-DE" sz="800" baseline="0" dirty="0" smtClean="0">
                <a:latin typeface="Arial" panose="020B0604020202020204" pitchFamily="34" charset="0"/>
                <a:cs typeface="Arial" panose="020B0604020202020204" pitchFamily="34" charset="0"/>
              </a:rPr>
              <a:t> </a:t>
            </a:r>
            <a:endParaRPr lang="fr-FR" altLang="de-DE" sz="800" dirty="0" smtClean="0">
              <a:latin typeface="Arial" panose="020B0604020202020204" pitchFamily="34" charset="0"/>
              <a:cs typeface="Arial" panose="020B0604020202020204" pitchFamily="34" charset="0"/>
            </a:endParaRPr>
          </a:p>
          <a:p>
            <a:r>
              <a:rPr lang="fr-FR" altLang="de-DE" sz="800" baseline="0" dirty="0" smtClean="0">
                <a:latin typeface="Arial" panose="020B0604020202020204" pitchFamily="34" charset="0"/>
                <a:cs typeface="Arial" panose="020B0604020202020204" pitchFamily="34" charset="0"/>
              </a:rPr>
              <a:t>Une</a:t>
            </a:r>
            <a:r>
              <a:rPr lang="fr-FR" altLang="de-DE" sz="800" dirty="0" smtClean="0">
                <a:latin typeface="Arial" panose="020B0604020202020204" pitchFamily="34" charset="0"/>
                <a:cs typeface="Arial" panose="020B0604020202020204" pitchFamily="34" charset="0"/>
              </a:rPr>
              <a:t> autre raison peut être la résignation : </a:t>
            </a:r>
            <a:r>
              <a:rPr lang="fr-FR" altLang="de-DE" sz="800" baseline="0" dirty="0" smtClean="0">
                <a:latin typeface="Arial" panose="020B0604020202020204" pitchFamily="34" charset="0"/>
                <a:cs typeface="Arial" panose="020B0604020202020204" pitchFamily="34" charset="0"/>
              </a:rPr>
              <a:t>à quoi bon faire une remarque</a:t>
            </a:r>
            <a:r>
              <a:rPr lang="fr-FR" altLang="de-DE" sz="800" dirty="0" smtClean="0">
                <a:latin typeface="Arial" panose="020B0604020202020204" pitchFamily="34" charset="0"/>
                <a:cs typeface="Arial" panose="020B0604020202020204" pitchFamily="34" charset="0"/>
              </a:rPr>
              <a:t> si l’on sait, par expérience, qu’elle ne sera pas </a:t>
            </a:r>
            <a:r>
              <a:rPr lang="fr-FR" altLang="de-DE" sz="800" baseline="0" dirty="0" smtClean="0">
                <a:latin typeface="Arial" panose="020B0604020202020204" pitchFamily="34" charset="0"/>
                <a:cs typeface="Arial" panose="020B0604020202020204" pitchFamily="34" charset="0"/>
              </a:rPr>
              <a:t>suivie d’effets ?</a:t>
            </a:r>
            <a:r>
              <a:rPr lang="fr-FR" altLang="de-DE" sz="800" dirty="0" smtClean="0">
                <a:latin typeface="Arial" panose="020B0604020202020204" pitchFamily="34" charset="0"/>
                <a:cs typeface="Arial" panose="020B0604020202020204" pitchFamily="34" charset="0"/>
              </a:rPr>
              <a:t> Les cadres doivent être conscients du fait que leur réaction face à une objection de l’équipe a une grande influence sur le comportement qu’adopteront ses membres à la prochaine occasion. Lorsqu’une personne a par deux fois exprimé un doute qui a été mal reçu, nul ne se risquera plus à intervenir. </a:t>
            </a:r>
          </a:p>
          <a:p>
            <a:r>
              <a:rPr lang="fr-FR" altLang="de-DE" sz="800" dirty="0" smtClean="0">
                <a:latin typeface="Arial" panose="020B0604020202020204" pitchFamily="34" charset="0"/>
                <a:cs typeface="Arial" panose="020B0604020202020204" pitchFamily="34" charset="0"/>
              </a:rPr>
              <a:t>La surestimation de </a:t>
            </a:r>
            <a:r>
              <a:rPr lang="fr-FR" altLang="de-DE" sz="800" baseline="0" dirty="0" smtClean="0">
                <a:latin typeface="Arial" panose="020B0604020202020204" pitchFamily="34" charset="0"/>
                <a:cs typeface="Arial" panose="020B0604020202020204" pitchFamily="34" charset="0"/>
              </a:rPr>
              <a:t>ses capacités à apprécier les risques dans une situation donnée peut aussi </a:t>
            </a:r>
            <a:r>
              <a:rPr lang="fr-FR" altLang="de-DE" sz="800" dirty="0" smtClean="0">
                <a:latin typeface="Arial" panose="020B0604020202020204" pitchFamily="34" charset="0"/>
                <a:cs typeface="Arial" panose="020B0604020202020204" pitchFamily="34" charset="0"/>
              </a:rPr>
              <a:t>être en cause</a:t>
            </a:r>
            <a:r>
              <a:rPr lang="fr-FR" altLang="de-DE" sz="800" baseline="0" dirty="0" smtClean="0">
                <a:latin typeface="Arial" panose="020B0604020202020204" pitchFamily="34" charset="0"/>
                <a:cs typeface="Arial" panose="020B0604020202020204" pitchFamily="34" charset="0"/>
              </a:rPr>
              <a:t> : </a:t>
            </a:r>
            <a:r>
              <a:rPr lang="fr-FR" altLang="de-DE" sz="800" dirty="0" smtClean="0">
                <a:latin typeface="Arial" panose="020B0604020202020204" pitchFamily="34" charset="0"/>
                <a:cs typeface="Arial" panose="020B0604020202020204" pitchFamily="34" charset="0"/>
              </a:rPr>
              <a:t>le collaborateur ou la collaboratrice </a:t>
            </a:r>
            <a:r>
              <a:rPr lang="fr-FR" altLang="de-DE" sz="800" baseline="0" dirty="0" smtClean="0">
                <a:latin typeface="Arial" panose="020B0604020202020204" pitchFamily="34" charset="0"/>
                <a:cs typeface="Arial" panose="020B0604020202020204" pitchFamily="34" charset="0"/>
              </a:rPr>
              <a:t>croit pouvoir évaluer correctement, en l’espèce, le risque de </a:t>
            </a:r>
            <a:r>
              <a:rPr lang="fr-FR" altLang="de-DE" sz="800" dirty="0" smtClean="0">
                <a:latin typeface="Arial" panose="020B0604020202020204" pitchFamily="34" charset="0"/>
                <a:cs typeface="Arial" panose="020B0604020202020204" pitchFamily="34" charset="0"/>
              </a:rPr>
              <a:t>préjudice pour </a:t>
            </a:r>
            <a:r>
              <a:rPr lang="fr-FR" altLang="de-DE" sz="800" baseline="0" dirty="0" smtClean="0">
                <a:latin typeface="Arial" panose="020B0604020202020204" pitchFamily="34" charset="0"/>
                <a:cs typeface="Arial" panose="020B0604020202020204" pitchFamily="34" charset="0"/>
              </a:rPr>
              <a:t>le patient, </a:t>
            </a:r>
            <a:r>
              <a:rPr lang="fr-FR" altLang="de-DE" sz="800" dirty="0" smtClean="0">
                <a:latin typeface="Arial" panose="020B0604020202020204" pitchFamily="34" charset="0"/>
                <a:cs typeface="Arial" panose="020B0604020202020204" pitchFamily="34" charset="0"/>
              </a:rPr>
              <a:t>alors que ce n’est pas possible</a:t>
            </a:r>
            <a:r>
              <a:rPr lang="fr-FR" altLang="de-DE" sz="800" baseline="0" dirty="0" smtClean="0">
                <a:latin typeface="Arial" panose="020B0604020202020204" pitchFamily="34" charset="0"/>
                <a:cs typeface="Arial" panose="020B0604020202020204" pitchFamily="34" charset="0"/>
              </a:rPr>
              <a:t>. D’où l’importance des normes et des règles, pour éviter que chaque personne ait à (</a:t>
            </a:r>
            <a:r>
              <a:rPr lang="fr-FR" altLang="de-DE" sz="800" dirty="0" smtClean="0">
                <a:latin typeface="Arial" panose="020B0604020202020204" pitchFamily="34" charset="0"/>
                <a:cs typeface="Arial" panose="020B0604020202020204" pitchFamily="34" charset="0"/>
              </a:rPr>
              <a:t>ré)évaluer la situation selon son interprétation. Pensons par exemple à l’hygiène des mains, où les indications sont clairement définies</a:t>
            </a:r>
            <a:r>
              <a:rPr lang="fr-FR" altLang="de-DE" sz="800" baseline="0" dirty="0" smtClean="0">
                <a:latin typeface="Arial" panose="020B0604020202020204" pitchFamily="34" charset="0"/>
                <a:cs typeface="Arial" panose="020B0604020202020204" pitchFamily="34" charset="0"/>
              </a:rPr>
              <a:t>. </a:t>
            </a:r>
          </a:p>
          <a:p>
            <a:pPr marL="0" indent="0">
              <a:buFont typeface="Arial" panose="020B0604020202020204" pitchFamily="34" charset="0"/>
              <a:buNone/>
            </a:pPr>
            <a:endParaRPr lang="fr-FR" altLang="de-DE" sz="800"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Pour la </a:t>
            </a:r>
            <a:r>
              <a:rPr lang="fr-FR" altLang="de-DE" sz="800" dirty="0" smtClean="0">
                <a:latin typeface="Arial" panose="020B0604020202020204" pitchFamily="34" charset="0"/>
                <a:cs typeface="Arial" panose="020B0604020202020204" pitchFamily="34" charset="0"/>
              </a:rPr>
              <a:t>check-list chirurgicale, le </a:t>
            </a:r>
            <a:r>
              <a:rPr lang="fr-FR" altLang="de-DE" sz="800" baseline="0" dirty="0" err="1" smtClean="0">
                <a:latin typeface="Arial" panose="020B0604020202020204" pitchFamily="34" charset="0"/>
                <a:cs typeface="Arial" panose="020B0604020202020204" pitchFamily="34" charset="0"/>
              </a:rPr>
              <a:t>Speaking</a:t>
            </a:r>
            <a:r>
              <a:rPr lang="fr-FR" altLang="de-DE" sz="800" dirty="0" smtClean="0">
                <a:latin typeface="Arial" panose="020B0604020202020204" pitchFamily="34" charset="0"/>
                <a:cs typeface="Arial" panose="020B0604020202020204" pitchFamily="34" charset="0"/>
              </a:rPr>
              <a:t> </a:t>
            </a:r>
            <a:r>
              <a:rPr lang="fr-FR" altLang="de-DE" sz="800" baseline="0" dirty="0" smtClean="0">
                <a:latin typeface="Arial" panose="020B0604020202020204" pitchFamily="34" charset="0"/>
                <a:cs typeface="Arial" panose="020B0604020202020204" pitchFamily="34" charset="0"/>
              </a:rPr>
              <a:t>up est l’une des conditions de son efficacité : </a:t>
            </a:r>
          </a:p>
          <a:p>
            <a:pPr marL="171450" indent="-171450">
              <a:buFont typeface="Arial" panose="020B0604020202020204" pitchFamily="34" charset="0"/>
              <a:buChar char="•"/>
            </a:pPr>
            <a:r>
              <a:rPr lang="fr-FR" altLang="de-DE" sz="800" baseline="0" dirty="0" smtClean="0">
                <a:latin typeface="Arial" panose="020B0604020202020204" pitchFamily="34" charset="0"/>
                <a:cs typeface="Arial" panose="020B0604020202020204" pitchFamily="34" charset="0"/>
              </a:rPr>
              <a:t>Lorsqu’une personne découvre lors</a:t>
            </a:r>
            <a:r>
              <a:rPr lang="fr-FR" altLang="de-DE" sz="800" dirty="0" smtClean="0">
                <a:latin typeface="Arial" panose="020B0604020202020204" pitchFamily="34" charset="0"/>
                <a:cs typeface="Arial" panose="020B0604020202020204" pitchFamily="34" charset="0"/>
              </a:rPr>
              <a:t> d’un contrôle qu’une information semble ne pas concorder, elle est tenue de s’y arrêter, d’en informer les autres membres de l’équipe et d’exiger une clarification</a:t>
            </a:r>
            <a:r>
              <a:rPr lang="fr-FR" altLang="de-DE" sz="800" baseline="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fr-FR" altLang="de-DE" sz="800" baseline="0" dirty="0" smtClean="0">
                <a:latin typeface="Arial" panose="020B0604020202020204" pitchFamily="34" charset="0"/>
                <a:cs typeface="Arial" panose="020B0604020202020204" pitchFamily="34" charset="0"/>
              </a:rPr>
              <a:t>Il est également important, au moment de l’</a:t>
            </a:r>
            <a:r>
              <a:rPr lang="fr-FR" altLang="de-DE" sz="800" dirty="0" smtClean="0">
                <a:latin typeface="Arial" panose="020B0604020202020204" pitchFamily="34" charset="0"/>
                <a:cs typeface="Arial" panose="020B0604020202020204" pitchFamily="34" charset="0"/>
              </a:rPr>
              <a:t>anticipation des événements critiques lors du Team time out, que tous les professionnels puissent communiquer aux autres leur appréciation de la situation ou leurs doutes</a:t>
            </a:r>
            <a:r>
              <a:rPr lang="fr-FR" altLang="de-DE" sz="800" baseline="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fr-FR" altLang="de-DE" sz="800" baseline="0" dirty="0" smtClean="0">
                <a:latin typeface="Arial" panose="020B0604020202020204" pitchFamily="34" charset="0"/>
                <a:cs typeface="Arial" panose="020B0604020202020204" pitchFamily="34" charset="0"/>
              </a:rPr>
              <a:t>Il faut aussi que chaque</a:t>
            </a:r>
            <a:r>
              <a:rPr lang="fr-FR" altLang="de-DE" sz="800" dirty="0" smtClean="0">
                <a:latin typeface="Arial" panose="020B0604020202020204" pitchFamily="34" charset="0"/>
                <a:cs typeface="Arial" panose="020B0604020202020204" pitchFamily="34" charset="0"/>
              </a:rPr>
              <a:t> participant puisse alerter l’équipe s’il constate que des vérifications ont été omises, n’ont pas été effectuées avec l’attention nécessaire ou n’ont pas été menées correctement</a:t>
            </a:r>
            <a:r>
              <a:rPr lang="fr-FR" altLang="de-DE" sz="800" baseline="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endParaRPr lang="fr-FR" altLang="de-DE" sz="800"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Comment atteindre cet objectif ? Plusieurs conditions doivent être </a:t>
            </a:r>
            <a:r>
              <a:rPr lang="fr-FR" altLang="de-DE" sz="800" dirty="0" smtClean="0">
                <a:latin typeface="Arial" panose="020B0604020202020204" pitchFamily="34" charset="0"/>
                <a:cs typeface="Arial" panose="020B0604020202020204" pitchFamily="34" charset="0"/>
              </a:rPr>
              <a:t>réunies</a:t>
            </a:r>
            <a:r>
              <a:rPr lang="fr-FR" altLang="de-DE" sz="800" baseline="0" dirty="0" smtClean="0">
                <a:latin typeface="Arial" panose="020B0604020202020204" pitchFamily="34" charset="0"/>
                <a:cs typeface="Arial" panose="020B0604020202020204" pitchFamily="34" charset="0"/>
              </a:rPr>
              <a:t>. </a:t>
            </a:r>
          </a:p>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Premièrement, les cadres doivent </a:t>
            </a:r>
            <a:r>
              <a:rPr lang="fr-FR" altLang="de-DE" sz="800" dirty="0" smtClean="0">
                <a:latin typeface="Arial" panose="020B0604020202020204" pitchFamily="34" charset="0"/>
                <a:cs typeface="Arial" panose="020B0604020202020204" pitchFamily="34" charset="0"/>
              </a:rPr>
              <a:t>adopter </a:t>
            </a:r>
            <a:r>
              <a:rPr lang="fr-FR" altLang="de-DE" sz="800" baseline="0" dirty="0" smtClean="0">
                <a:latin typeface="Arial" panose="020B0604020202020204" pitchFamily="34" charset="0"/>
                <a:cs typeface="Arial" panose="020B0604020202020204" pitchFamily="34" charset="0"/>
              </a:rPr>
              <a:t>une attitude </a:t>
            </a:r>
            <a:r>
              <a:rPr lang="fr-FR" altLang="de-DE" sz="800" dirty="0" smtClean="0">
                <a:latin typeface="Arial" panose="020B0604020202020204" pitchFamily="34" charset="0"/>
                <a:cs typeface="Arial" panose="020B0604020202020204" pitchFamily="34" charset="0"/>
              </a:rPr>
              <a:t>favorisant le </a:t>
            </a:r>
            <a:r>
              <a:rPr lang="fr-FR" altLang="de-DE" sz="800" dirty="0" err="1" smtClean="0">
                <a:latin typeface="Arial" panose="020B0604020202020204" pitchFamily="34" charset="0"/>
                <a:cs typeface="Arial" panose="020B0604020202020204" pitchFamily="34" charset="0"/>
              </a:rPr>
              <a:t>Speaking</a:t>
            </a:r>
            <a:r>
              <a:rPr lang="fr-FR" altLang="de-DE" sz="800" dirty="0" smtClean="0">
                <a:latin typeface="Arial" panose="020B0604020202020204" pitchFamily="34" charset="0"/>
                <a:cs typeface="Arial" panose="020B0604020202020204" pitchFamily="34" charset="0"/>
              </a:rPr>
              <a:t> up et, dans cette optique, se montrer ouverts aux remarques ou questions qui leur sont adressées</a:t>
            </a:r>
            <a:r>
              <a:rPr lang="fr-FR" altLang="de-DE" sz="800" baseline="0" dirty="0" smtClean="0">
                <a:latin typeface="Arial" panose="020B0604020202020204" pitchFamily="34" charset="0"/>
                <a:cs typeface="Arial" panose="020B0604020202020204" pitchFamily="34" charset="0"/>
              </a:rPr>
              <a:t>. Deuxièmement,</a:t>
            </a:r>
            <a:r>
              <a:rPr lang="fr-FR" altLang="de-DE" sz="800" dirty="0" smtClean="0">
                <a:latin typeface="Arial" panose="020B0604020202020204" pitchFamily="34" charset="0"/>
                <a:cs typeface="Arial" panose="020B0604020202020204" pitchFamily="34" charset="0"/>
              </a:rPr>
              <a:t> les collaborateurs et collaboratrices doivent être conscients de leur responsabilité pour la sécurité en tant que membre de l’équipe et assumer ce rôle, notamment en exprimant leurs préoccupations</a:t>
            </a:r>
            <a:r>
              <a:rPr lang="fr-FR" altLang="de-DE" sz="800" baseline="0" dirty="0" smtClean="0">
                <a:latin typeface="Arial" panose="020B0604020202020204" pitchFamily="34" charset="0"/>
                <a:cs typeface="Arial" panose="020B0604020202020204" pitchFamily="34" charset="0"/>
              </a:rPr>
              <a:t>. Il est possible d’organiser</a:t>
            </a:r>
            <a:r>
              <a:rPr lang="fr-FR" altLang="de-DE" sz="800" dirty="0" smtClean="0">
                <a:latin typeface="Arial" panose="020B0604020202020204" pitchFamily="34" charset="0"/>
                <a:cs typeface="Arial" panose="020B0604020202020204" pitchFamily="34" charset="0"/>
              </a:rPr>
              <a:t> des entraînements pour que les deux parties  – cadres et collaborateurs – puissent s’exercer à réagir dans ces situations</a:t>
            </a:r>
            <a:r>
              <a:rPr lang="fr-FR" altLang="de-DE" sz="800" baseline="0" dirty="0" smtClean="0">
                <a:latin typeface="Arial" panose="020B0604020202020204" pitchFamily="34" charset="0"/>
                <a:cs typeface="Arial" panose="020B0604020202020204" pitchFamily="34" charset="0"/>
              </a:rPr>
              <a:t>.</a:t>
            </a:r>
          </a:p>
          <a:p>
            <a:pPr marL="0" indent="0">
              <a:buFont typeface="Arial" panose="020B0604020202020204" pitchFamily="34" charset="0"/>
              <a:buNone/>
            </a:pPr>
            <a:r>
              <a:rPr lang="fr-FR" altLang="de-DE" sz="800" baseline="0" dirty="0" smtClean="0">
                <a:latin typeface="Arial" panose="020B0604020202020204" pitchFamily="34" charset="0"/>
                <a:cs typeface="Arial" panose="020B0604020202020204" pitchFamily="34" charset="0"/>
              </a:rPr>
              <a:t>Enfin, la mise en place</a:t>
            </a:r>
            <a:r>
              <a:rPr lang="fr-FR" altLang="de-DE" sz="800" dirty="0" smtClean="0">
                <a:latin typeface="Arial" panose="020B0604020202020204" pitchFamily="34" charset="0"/>
                <a:cs typeface="Arial" panose="020B0604020202020204" pitchFamily="34" charset="0"/>
              </a:rPr>
              <a:t> d’un déroulement structuré, où chacun sait quels sont son rôle et sa responsabilité au moment de passer en revue la check-list, permet de soutenir efficacement le </a:t>
            </a:r>
            <a:r>
              <a:rPr lang="fr-FR" altLang="de-DE" sz="800" dirty="0" err="1" smtClean="0">
                <a:latin typeface="Arial" panose="020B0604020202020204" pitchFamily="34" charset="0"/>
                <a:cs typeface="Arial" panose="020B0604020202020204" pitchFamily="34" charset="0"/>
              </a:rPr>
              <a:t>S</a:t>
            </a:r>
            <a:r>
              <a:rPr lang="fr-FR" altLang="de-DE" sz="800" baseline="0" dirty="0" err="1" smtClean="0">
                <a:latin typeface="Arial" panose="020B0604020202020204" pitchFamily="34" charset="0"/>
                <a:cs typeface="Arial" panose="020B0604020202020204" pitchFamily="34" charset="0"/>
              </a:rPr>
              <a:t>peaking</a:t>
            </a:r>
            <a:r>
              <a:rPr lang="fr-FR" altLang="de-DE" sz="800" dirty="0" smtClean="0">
                <a:latin typeface="Arial" panose="020B0604020202020204" pitchFamily="34" charset="0"/>
                <a:cs typeface="Arial" panose="020B0604020202020204" pitchFamily="34" charset="0"/>
              </a:rPr>
              <a:t> </a:t>
            </a:r>
            <a:r>
              <a:rPr lang="fr-FR" altLang="de-DE" sz="800" baseline="0" dirty="0" smtClean="0">
                <a:latin typeface="Arial" panose="020B0604020202020204" pitchFamily="34" charset="0"/>
                <a:cs typeface="Arial" panose="020B0604020202020204" pitchFamily="34" charset="0"/>
              </a:rPr>
              <a:t>up. </a:t>
            </a:r>
            <a:endParaRPr lang="fr-FR" altLang="de-DE" sz="800" dirty="0" smtClean="0">
              <a:latin typeface="Arial" panose="020B0604020202020204" pitchFamily="34" charset="0"/>
              <a:cs typeface="Arial" panose="020B0604020202020204" pitchFamily="34" charset="0"/>
            </a:endParaRPr>
          </a:p>
          <a:p>
            <a:endParaRPr lang="de-CH" sz="800" dirty="0"/>
          </a:p>
        </p:txBody>
      </p:sp>
      <p:sp>
        <p:nvSpPr>
          <p:cNvPr id="4" name="Foliennummernplatzhalter 3"/>
          <p:cNvSpPr>
            <a:spLocks noGrp="1"/>
          </p:cNvSpPr>
          <p:nvPr>
            <p:ph type="sldNum" sz="quarter" idx="10"/>
          </p:nvPr>
        </p:nvSpPr>
        <p:spPr/>
        <p:txBody>
          <a:bodyPr/>
          <a:lstStyle/>
          <a:p>
            <a:fld id="{E6B5BAC9-FAD2-4512-8165-CA0494811BE3}" type="slidenum">
              <a:rPr lang="de-CH" smtClean="0"/>
              <a:t>17</a:t>
            </a:fld>
            <a:endParaRPr lang="de-CH" dirty="0"/>
          </a:p>
        </p:txBody>
      </p:sp>
    </p:spTree>
    <p:extLst>
      <p:ext uri="{BB962C8B-B14F-4D97-AF65-F5344CB8AC3E}">
        <p14:creationId xmlns:p14="http://schemas.microsoft.com/office/powerpoint/2010/main" val="727237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L’enquête</a:t>
            </a:r>
            <a:r>
              <a:rPr lang="de-CH" dirty="0" smtClean="0"/>
              <a:t> </a:t>
            </a:r>
            <a:r>
              <a:rPr lang="fr-FR" dirty="0" smtClean="0"/>
              <a:t>qualitative menée par </a:t>
            </a:r>
            <a:r>
              <a:rPr lang="fr-FR" baseline="0" dirty="0" err="1" smtClean="0"/>
              <a:t>Schwappach</a:t>
            </a:r>
            <a:r>
              <a:rPr lang="fr-FR" baseline="0" dirty="0" smtClean="0"/>
              <a:t> et </a:t>
            </a:r>
            <a:r>
              <a:rPr lang="fr-FR" baseline="0" dirty="0" err="1" smtClean="0"/>
              <a:t>Gehring</a:t>
            </a:r>
            <a:r>
              <a:rPr lang="fr-FR" baseline="0" dirty="0" smtClean="0"/>
              <a:t> (2014) a permis</a:t>
            </a:r>
            <a:r>
              <a:rPr lang="fr-FR" dirty="0" smtClean="0"/>
              <a:t> de mettre en évidence les caractéristiques du </a:t>
            </a:r>
            <a:r>
              <a:rPr lang="fr-FR" baseline="0" dirty="0" smtClean="0"/>
              <a:t>« </a:t>
            </a:r>
            <a:r>
              <a:rPr lang="fr-FR" dirty="0" smtClean="0"/>
              <a:t>cas </a:t>
            </a:r>
            <a:r>
              <a:rPr lang="fr-FR" baseline="0" dirty="0" smtClean="0"/>
              <a:t>typique »</a:t>
            </a:r>
            <a:r>
              <a:rPr lang="fr-FR" dirty="0" smtClean="0"/>
              <a:t> dans lequel des incertitudes sont passées sous silence  </a:t>
            </a:r>
            <a:r>
              <a:rPr lang="fr-FR"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Il s’agit d‘une situation ayant trait aux règles d’hygiène,</a:t>
            </a:r>
            <a:r>
              <a:rPr lang="fr-FR" dirty="0" smtClean="0"/>
              <a:t> par exemple la désinfection des mains</a:t>
            </a:r>
            <a:r>
              <a:rPr lang="fr-FR"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Plusieurs personnes sont présentes. Exemple type : la visite médicale. Les</a:t>
            </a:r>
            <a:r>
              <a:rPr lang="fr-FR" dirty="0" smtClean="0"/>
              <a:t> personnes interrogées ont affirmé qu’il leur était plus facile de prendre la parole quand elles étaient seules avec l’intéressé(e)</a:t>
            </a:r>
            <a:r>
              <a:rPr lang="fr-FR"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Autre </a:t>
            </a:r>
            <a:r>
              <a:rPr lang="fr-FR" dirty="0" smtClean="0"/>
              <a:t>barrière importante : la présence de la famille (de proches) ou d’un patient éveillé</a:t>
            </a:r>
            <a:r>
              <a:rPr lang="fr-FR" baseline="0" dirty="0" smtClean="0"/>
              <a:t>. </a:t>
            </a:r>
          </a:p>
          <a:p>
            <a:pPr>
              <a:defRPr/>
            </a:pPr>
            <a:r>
              <a:rPr lang="fr-FR" baseline="0" dirty="0" smtClean="0"/>
              <a:t>Il est intéressant de noter que les situations</a:t>
            </a:r>
            <a:r>
              <a:rPr lang="fr-FR" dirty="0" smtClean="0"/>
              <a:t> dans lesquelles les </a:t>
            </a:r>
            <a:r>
              <a:rPr lang="fr-FR" dirty="0"/>
              <a:t>doutes </a:t>
            </a:r>
            <a:r>
              <a:rPr lang="fr-FR" dirty="0" smtClean="0"/>
              <a:t>sur la </a:t>
            </a:r>
            <a:r>
              <a:rPr lang="fr-FR" dirty="0"/>
              <a:t>sécurité  </a:t>
            </a:r>
            <a:r>
              <a:rPr lang="fr-FR" dirty="0" smtClean="0"/>
              <a:t>sont exprimés dépendent aussi des groupes professionnels présents </a:t>
            </a:r>
            <a:r>
              <a:rPr lang="fr-FR" baseline="0" dirty="0" smtClean="0"/>
              <a:t>: si </a:t>
            </a:r>
            <a:r>
              <a:rPr lang="fr-FR" dirty="0" smtClean="0"/>
              <a:t>les membres du personnel soignant communiquent leurs incertitudes à leurs pairs, ils les expriment rarement face à des </a:t>
            </a:r>
            <a:r>
              <a:rPr lang="fr-FR" baseline="0" dirty="0" smtClean="0"/>
              <a:t>médecins. Les remarques de médecin à médecin</a:t>
            </a:r>
            <a:r>
              <a:rPr lang="fr-FR" dirty="0" smtClean="0"/>
              <a:t> sont également peu fréquentes</a:t>
            </a:r>
            <a:r>
              <a:rPr lang="fr-FR" baseline="0" dirty="0" smtClean="0"/>
              <a:t>. Obstacle </a:t>
            </a:r>
            <a:r>
              <a:rPr lang="fr-FR" dirty="0" smtClean="0"/>
              <a:t>classique à la communication, les différences hiérarchiques ont aussi un impact sur la décision de faire part de doutes concernant la sécurité</a:t>
            </a:r>
            <a:r>
              <a:rPr lang="fr-FR" baseline="0" dirty="0" smtClean="0"/>
              <a:t>. </a:t>
            </a:r>
            <a:r>
              <a:rPr lang="fr-FR" dirty="0" smtClean="0"/>
              <a:t>Les collaborateurs et collaboratrices ont plus de peine à signaler leurs incertitudes à des personnes occupant une position supérieure dans la hiérarchie qu‘à celles qui sont au même niveau ou à un niveau inférieur</a:t>
            </a:r>
            <a:r>
              <a:rPr lang="fr-FR" baseline="0" dirty="0" smtClean="0"/>
              <a:t>. Le silence est aussi typiquement favorisé par la</a:t>
            </a:r>
            <a:r>
              <a:rPr lang="fr-FR" dirty="0" smtClean="0"/>
              <a:t> nécessité de réagir rapidement, autrement dit quand une personne n‘a pas le temps de peser subjectivement le pour et le contre</a:t>
            </a:r>
            <a:r>
              <a:rPr lang="fr-FR"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baseline="0" dirty="0" smtClean="0"/>
              <a:t>Il est important de souligner</a:t>
            </a:r>
            <a:r>
              <a:rPr lang="fr-FR" sz="1200" b="0" dirty="0" smtClean="0"/>
              <a:t> que si ces facteurs </a:t>
            </a:r>
            <a:r>
              <a:rPr lang="fr-FR" dirty="0" smtClean="0"/>
              <a:t>contribuent manifestement à la décision de se taire, ils ne peuvent pas être considérés comme des causes directes ou exclusives du silence</a:t>
            </a:r>
            <a:r>
              <a:rPr lang="fr-FR" sz="1200" b="0" baseline="0" dirty="0" smtClean="0"/>
              <a:t>.</a:t>
            </a:r>
            <a:endParaRPr lang="fr-FR" sz="1200" b="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18</a:t>
            </a:fld>
            <a:endParaRPr lang="de-CH"/>
          </a:p>
        </p:txBody>
      </p:sp>
    </p:spTree>
    <p:extLst>
      <p:ext uri="{BB962C8B-B14F-4D97-AF65-F5344CB8AC3E}">
        <p14:creationId xmlns:p14="http://schemas.microsoft.com/office/powerpoint/2010/main" val="1945399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a:xfrm>
            <a:off x="942975" y="746125"/>
            <a:ext cx="4972050" cy="3730625"/>
          </a:xfrm>
          <a:ln/>
        </p:spPr>
      </p:sp>
      <p:sp>
        <p:nvSpPr>
          <p:cNvPr id="491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fr-FR" u="none" dirty="0" smtClean="0">
                <a:solidFill>
                  <a:srgbClr val="000000"/>
                </a:solidFill>
              </a:rPr>
              <a:t>Ces facteurs ont également été identifiés dans d’autres études comme autant </a:t>
            </a:r>
            <a:r>
              <a:rPr lang="fr-FR" dirty="0" smtClean="0">
                <a:solidFill>
                  <a:srgbClr val="000000"/>
                </a:solidFill>
              </a:rPr>
              <a:t>de raisons pouvant expliquer le silence.  Une étude conduite par St-Pierre et al. dans le domaine de l’anesthésie </a:t>
            </a:r>
            <a:r>
              <a:rPr lang="fr-FR" u="none" baseline="0" dirty="0" smtClean="0">
                <a:solidFill>
                  <a:srgbClr val="000000"/>
                </a:solidFill>
              </a:rPr>
              <a:t>(2012)</a:t>
            </a:r>
            <a:r>
              <a:rPr lang="fr-FR" dirty="0">
                <a:solidFill>
                  <a:srgbClr val="000000"/>
                </a:solidFill>
              </a:rPr>
              <a:t> </a:t>
            </a:r>
            <a:r>
              <a:rPr lang="fr-FR" dirty="0" smtClean="0">
                <a:solidFill>
                  <a:srgbClr val="000000"/>
                </a:solidFill>
              </a:rPr>
              <a:t>avait pour cadre une simulation dite f</a:t>
            </a:r>
            <a:r>
              <a:rPr lang="fr-FR" u="none" baseline="0" dirty="0" smtClean="0">
                <a:solidFill>
                  <a:srgbClr val="000000"/>
                </a:solidFill>
              </a:rPr>
              <a:t>ull-</a:t>
            </a:r>
            <a:r>
              <a:rPr lang="fr-FR" dirty="0" err="1">
                <a:solidFill>
                  <a:srgbClr val="000000"/>
                </a:solidFill>
              </a:rPr>
              <a:t>s</a:t>
            </a:r>
            <a:r>
              <a:rPr lang="fr-FR" u="none" baseline="0" dirty="0" err="1" smtClean="0">
                <a:solidFill>
                  <a:srgbClr val="000000"/>
                </a:solidFill>
              </a:rPr>
              <a:t>cale</a:t>
            </a:r>
            <a:r>
              <a:rPr lang="fr-FR" u="none" baseline="0" dirty="0" smtClean="0">
                <a:solidFill>
                  <a:srgbClr val="000000"/>
                </a:solidFill>
              </a:rPr>
              <a:t> dans laquelle le chef de clinique</a:t>
            </a:r>
            <a:r>
              <a:rPr lang="fr-FR" u="none" dirty="0" smtClean="0">
                <a:solidFill>
                  <a:srgbClr val="000000"/>
                </a:solidFill>
              </a:rPr>
              <a:t> commettait plusieurs erreurs suivant un scénario imposé</a:t>
            </a:r>
            <a:r>
              <a:rPr lang="fr-FR" u="none" baseline="0" dirty="0" smtClean="0">
                <a:solidFill>
                  <a:srgbClr val="000000"/>
                </a:solidFill>
              </a:rPr>
              <a:t>. Full-</a:t>
            </a:r>
            <a:r>
              <a:rPr lang="fr-FR" u="none" baseline="0" dirty="0" err="1" smtClean="0">
                <a:solidFill>
                  <a:srgbClr val="000000"/>
                </a:solidFill>
              </a:rPr>
              <a:t>scale</a:t>
            </a:r>
            <a:r>
              <a:rPr lang="fr-FR" u="none" baseline="0" dirty="0" smtClean="0">
                <a:solidFill>
                  <a:srgbClr val="000000"/>
                </a:solidFill>
              </a:rPr>
              <a:t> signifie</a:t>
            </a:r>
            <a:r>
              <a:rPr lang="fr-FR" u="none" dirty="0" smtClean="0">
                <a:solidFill>
                  <a:srgbClr val="000000"/>
                </a:solidFill>
              </a:rPr>
              <a:t> ici que les mannequins utilisés </a:t>
            </a:r>
            <a:r>
              <a:rPr lang="fr-FR" dirty="0" smtClean="0">
                <a:solidFill>
                  <a:srgbClr val="000000"/>
                </a:solidFill>
              </a:rPr>
              <a:t>pour </a:t>
            </a:r>
            <a:r>
              <a:rPr lang="fr-FR" dirty="0">
                <a:solidFill>
                  <a:srgbClr val="000000"/>
                </a:solidFill>
              </a:rPr>
              <a:t>la simulation </a:t>
            </a:r>
            <a:r>
              <a:rPr lang="fr-FR" u="none" dirty="0" smtClean="0">
                <a:solidFill>
                  <a:srgbClr val="000000"/>
                </a:solidFill>
              </a:rPr>
              <a:t>réagissaient comme de vrais patients et pouvaient aussi « mourir</a:t>
            </a:r>
            <a:r>
              <a:rPr lang="fr-FR" dirty="0" smtClean="0">
                <a:solidFill>
                  <a:srgbClr val="000000"/>
                </a:solidFill>
              </a:rPr>
              <a:t> »</a:t>
            </a:r>
            <a:r>
              <a:rPr lang="fr-FR" u="none" dirty="0" smtClean="0">
                <a:solidFill>
                  <a:srgbClr val="000000"/>
                </a:solidFill>
              </a:rPr>
              <a:t> dans le pire des cas</a:t>
            </a:r>
            <a:r>
              <a:rPr lang="fr-FR" u="none" baseline="0" dirty="0" smtClean="0">
                <a:solidFill>
                  <a:srgbClr val="000000"/>
                </a:solidFill>
              </a:rPr>
              <a:t>. </a:t>
            </a:r>
          </a:p>
          <a:p>
            <a:pPr>
              <a:defRPr/>
            </a:pPr>
            <a:r>
              <a:rPr lang="fr-FR" u="none" baseline="0" dirty="0" smtClean="0">
                <a:solidFill>
                  <a:srgbClr val="000000"/>
                </a:solidFill>
              </a:rPr>
              <a:t>Les violations des règles </a:t>
            </a:r>
            <a:r>
              <a:rPr lang="fr-FR" u="none" dirty="0" smtClean="0">
                <a:solidFill>
                  <a:srgbClr val="000000"/>
                </a:solidFill>
              </a:rPr>
              <a:t>étaient clairement spécifiées dans le concept de </a:t>
            </a:r>
            <a:r>
              <a:rPr lang="fr-FR" dirty="0" smtClean="0">
                <a:solidFill>
                  <a:srgbClr val="000000"/>
                </a:solidFill>
              </a:rPr>
              <a:t>la simulation</a:t>
            </a:r>
            <a:r>
              <a:rPr lang="fr-FR" u="none" baseline="0" dirty="0" smtClean="0">
                <a:solidFill>
                  <a:srgbClr val="000000"/>
                </a:solidFill>
              </a:rPr>
              <a:t>. </a:t>
            </a:r>
          </a:p>
          <a:p>
            <a:pPr>
              <a:defRPr/>
            </a:pPr>
            <a:r>
              <a:rPr lang="fr-FR" u="none" baseline="0" dirty="0" smtClean="0">
                <a:solidFill>
                  <a:srgbClr val="000000"/>
                </a:solidFill>
              </a:rPr>
              <a:t>Pour les besoins de l’étude, </a:t>
            </a:r>
            <a:r>
              <a:rPr lang="fr-FR" dirty="0" smtClean="0">
                <a:solidFill>
                  <a:srgbClr val="000000"/>
                </a:solidFill>
              </a:rPr>
              <a:t>le chef de clinique</a:t>
            </a:r>
            <a:endParaRPr lang="fr-FR" u="none" dirty="0" smtClean="0">
              <a:solidFill>
                <a:srgbClr val="000000"/>
              </a:solidFill>
            </a:endParaRPr>
          </a:p>
          <a:p>
            <a:pPr marL="689440" lvl="1" indent="-295475">
              <a:buFontTx/>
              <a:buChar char="-"/>
              <a:defRPr/>
            </a:pPr>
            <a:r>
              <a:rPr lang="fr-FR" dirty="0">
                <a:solidFill>
                  <a:srgbClr val="000000"/>
                </a:solidFill>
              </a:rPr>
              <a:t>v</a:t>
            </a:r>
            <a:r>
              <a:rPr lang="fr-FR" dirty="0" smtClean="0">
                <a:solidFill>
                  <a:srgbClr val="000000"/>
                </a:solidFill>
              </a:rPr>
              <a:t>iolait </a:t>
            </a:r>
            <a:r>
              <a:rPr lang="fr-FR" u="none" dirty="0" smtClean="0">
                <a:solidFill>
                  <a:srgbClr val="000000"/>
                </a:solidFill>
              </a:rPr>
              <a:t>plusieurs SOP internes</a:t>
            </a:r>
          </a:p>
          <a:p>
            <a:pPr marL="689440" lvl="1" indent="-295475">
              <a:buFontTx/>
              <a:buChar char="-"/>
              <a:defRPr/>
            </a:pPr>
            <a:r>
              <a:rPr lang="fr-FR" dirty="0" smtClean="0">
                <a:solidFill>
                  <a:srgbClr val="000000"/>
                </a:solidFill>
              </a:rPr>
              <a:t>n</a:t>
            </a:r>
            <a:r>
              <a:rPr lang="fr-FR" u="none" dirty="0" smtClean="0">
                <a:solidFill>
                  <a:srgbClr val="000000"/>
                </a:solidFill>
              </a:rPr>
              <a:t>e respectait pas les recommandations des sociétés spécialisées sur le contrôle des appareils</a:t>
            </a:r>
          </a:p>
          <a:p>
            <a:pPr marL="689440" lvl="1" indent="-295475">
              <a:buFontTx/>
              <a:buChar char="-"/>
              <a:defRPr/>
            </a:pPr>
            <a:r>
              <a:rPr lang="fr-FR" dirty="0" smtClean="0">
                <a:solidFill>
                  <a:srgbClr val="000000"/>
                </a:solidFill>
              </a:rPr>
              <a:t>p</a:t>
            </a:r>
            <a:r>
              <a:rPr lang="fr-FR" u="none" dirty="0" smtClean="0">
                <a:solidFill>
                  <a:srgbClr val="000000"/>
                </a:solidFill>
              </a:rPr>
              <a:t>rescrivait l’administration de 2 médicaments potentiellement </a:t>
            </a:r>
            <a:r>
              <a:rPr lang="fr-FR" dirty="0" smtClean="0">
                <a:solidFill>
                  <a:srgbClr val="000000"/>
                </a:solidFill>
              </a:rPr>
              <a:t>létaux</a:t>
            </a:r>
            <a:endParaRPr lang="fr-FR" u="none"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u="none" baseline="0" dirty="0" smtClean="0">
                <a:solidFill>
                  <a:srgbClr val="000000"/>
                </a:solidFill>
              </a:rPr>
              <a:t>Au total, 7 situations </a:t>
            </a:r>
            <a:r>
              <a:rPr lang="fr-FR" dirty="0" smtClean="0">
                <a:solidFill>
                  <a:srgbClr val="000000"/>
                </a:solidFill>
              </a:rPr>
              <a:t>devant susciter une prise de parole étaient intégrées dans la simulation. Le comportement adopté par les participants a été observé directement et noté par écrit. Dans cette étude, les cas dans lesquels des personnes se sont exprimées ne correspondaient donc pas à des évaluations rétrospectives, mais à des réactions directes faisant suite à l’observation concrète d’une situation spécifique</a:t>
            </a:r>
            <a:r>
              <a:rPr lang="fr-FR" u="none" baseline="0" dirty="0" smtClean="0">
                <a:solidFill>
                  <a:srgbClr val="000000"/>
                </a:solidFill>
              </a:rPr>
              <a:t>. La</a:t>
            </a:r>
            <a:r>
              <a:rPr lang="fr-FR" u="none" dirty="0" smtClean="0">
                <a:solidFill>
                  <a:srgbClr val="000000"/>
                </a:solidFill>
              </a:rPr>
              <a:t> simulation a montré que </a:t>
            </a:r>
            <a:r>
              <a:rPr lang="fr-FR" u="none" baseline="0" dirty="0" smtClean="0">
                <a:solidFill>
                  <a:srgbClr val="000000"/>
                </a:solidFill>
              </a:rPr>
              <a:t>72 % des personnes ont eu un doute concernant la sécurité</a:t>
            </a:r>
            <a:r>
              <a:rPr lang="fr-FR" dirty="0" smtClean="0">
                <a:solidFill>
                  <a:srgbClr val="000000"/>
                </a:solidFill>
              </a:rPr>
              <a:t>, mais n’ont rien dit. </a:t>
            </a:r>
            <a:r>
              <a:rPr lang="fr-FR" dirty="0">
                <a:solidFill>
                  <a:srgbClr val="000000"/>
                </a:solidFill>
              </a:rPr>
              <a:t>S</a:t>
            </a:r>
            <a:r>
              <a:rPr lang="fr-FR" dirty="0" smtClean="0">
                <a:solidFill>
                  <a:srgbClr val="000000"/>
                </a:solidFill>
              </a:rPr>
              <a:t>euls 11 % des participants ont remarqué </a:t>
            </a:r>
            <a:r>
              <a:rPr lang="fr-FR" i="1" dirty="0" smtClean="0">
                <a:solidFill>
                  <a:srgbClr val="000000"/>
                </a:solidFill>
              </a:rPr>
              <a:t>et</a:t>
            </a:r>
            <a:r>
              <a:rPr lang="fr-FR" dirty="0" smtClean="0">
                <a:solidFill>
                  <a:srgbClr val="000000"/>
                </a:solidFill>
              </a:rPr>
              <a:t> clairement signalé le problème</a:t>
            </a:r>
            <a:r>
              <a:rPr lang="fr-FR" u="none" baseline="0" dirty="0" smtClean="0">
                <a:solidFill>
                  <a:srgbClr val="000000"/>
                </a:solidFill>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u="none" baseline="0" dirty="0" smtClean="0">
              <a:solidFill>
                <a:srgbClr val="000000"/>
              </a:solidFill>
            </a:endParaRPr>
          </a:p>
        </p:txBody>
      </p:sp>
      <p:sp>
        <p:nvSpPr>
          <p:cNvPr id="49156" name="Foliennummernplatzhalter 3"/>
          <p:cNvSpPr txBox="1">
            <a:spLocks noGrp="1"/>
          </p:cNvSpPr>
          <p:nvPr/>
        </p:nvSpPr>
        <p:spPr bwMode="auto">
          <a:xfrm>
            <a:off x="3885453" y="9446255"/>
            <a:ext cx="2970947" cy="49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16" tIns="47759" rIns="95516" bIns="47759"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B727530E-3011-42E2-98B0-7F6B7DAC8C35}" type="slidenum">
              <a:rPr lang="de-DE" altLang="de-DE" sz="1200"/>
              <a:pPr algn="r" eaLnBrk="1" hangingPunct="1"/>
              <a:t>19</a:t>
            </a:fld>
            <a:endParaRPr lang="de-DE" altLang="de-DE"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fr-FR" sz="1200" kern="1200" baseline="0" noProof="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a:t>
            </a:fld>
            <a:endParaRPr lang="de-CH"/>
          </a:p>
        </p:txBody>
      </p:sp>
    </p:spTree>
    <p:extLst>
      <p:ext uri="{BB962C8B-B14F-4D97-AF65-F5344CB8AC3E}">
        <p14:creationId xmlns:p14="http://schemas.microsoft.com/office/powerpoint/2010/main" val="2603591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25000" lnSpcReduction="20000"/>
          </a:bodyPr>
          <a:lstStyle/>
          <a:p>
            <a:pPr marL="0" indent="0">
              <a:buNone/>
            </a:pPr>
            <a:r>
              <a:rPr lang="de-CH" sz="4800" dirty="0" smtClean="0"/>
              <a:t>Dan</a:t>
            </a:r>
            <a:r>
              <a:rPr lang="fr-FR" sz="4800" dirty="0" smtClean="0"/>
              <a:t>s le cadre d’une enquête quantitative, </a:t>
            </a:r>
            <a:r>
              <a:rPr lang="fr-FR" sz="4800" baseline="0" dirty="0" err="1" smtClean="0"/>
              <a:t>Schwappach</a:t>
            </a:r>
            <a:r>
              <a:rPr lang="fr-FR" sz="4800" baseline="0" dirty="0" smtClean="0"/>
              <a:t> et </a:t>
            </a:r>
            <a:r>
              <a:rPr lang="fr-FR" sz="4800" baseline="0" dirty="0" err="1" smtClean="0"/>
              <a:t>Gehring</a:t>
            </a:r>
            <a:r>
              <a:rPr lang="fr-FR" sz="4800" baseline="0" dirty="0" smtClean="0"/>
              <a:t> (2014) ont recueilli l’avis de collaborateurs</a:t>
            </a:r>
            <a:r>
              <a:rPr lang="fr-FR" sz="4800" dirty="0" smtClean="0"/>
              <a:t> et collaboratrices travaillant dans des divisions d’oncologie sur des contextes liés à la sécurité</a:t>
            </a:r>
            <a:r>
              <a:rPr lang="fr-FR" sz="4800" baseline="0" dirty="0" smtClean="0"/>
              <a:t>. Le questionnaire qui leur a été soumis</a:t>
            </a:r>
            <a:r>
              <a:rPr lang="fr-FR" sz="4800" dirty="0" smtClean="0"/>
              <a:t> contenait 34 questions générales sur leur appréciation de situations ayant un impact sur la sécurité ainsi que sur le comportement adopté dans ces cas</a:t>
            </a:r>
            <a:r>
              <a:rPr lang="fr-FR" sz="4800" baseline="0" dirty="0" smtClean="0"/>
              <a:t>.</a:t>
            </a:r>
          </a:p>
          <a:p>
            <a:pPr marL="0" indent="0">
              <a:buNone/>
            </a:pPr>
            <a:r>
              <a:rPr lang="fr-FR" sz="4800" baseline="0" dirty="0" smtClean="0"/>
              <a:t>On constate</a:t>
            </a:r>
            <a:r>
              <a:rPr lang="fr-FR" sz="4800" dirty="0" smtClean="0"/>
              <a:t> clairement que les personnes sondées ont déjà vécu différentes situations où elles ont été confrontées à des interrogations concernant la sécurité</a:t>
            </a:r>
            <a:r>
              <a:rPr lang="fr-FR" sz="4800" baseline="0" dirty="0" smtClean="0"/>
              <a:t>. </a:t>
            </a:r>
          </a:p>
          <a:p>
            <a:pPr marL="0" indent="0">
              <a:buNone/>
            </a:pPr>
            <a:r>
              <a:rPr lang="fr-FR" sz="4800" dirty="0" smtClean="0"/>
              <a:t>Dans l’ensemble, l’étude montre que les participants ont fait l’expérience des deux « camps », c’est-à-dire qu’ils se sont déjà retrouvés dans des situations où ils ont préféré taire leurs doutes et dans d’autres où ils ont exprimé leurs incertitudes concernant la sécurité</a:t>
            </a:r>
            <a:r>
              <a:rPr lang="fr-FR" sz="4800" baseline="0" dirty="0" smtClean="0"/>
              <a:t>. Ce résultat</a:t>
            </a:r>
            <a:r>
              <a:rPr lang="fr-FR" sz="4800" dirty="0" smtClean="0"/>
              <a:t> permet de tirer deux conclusions. D’une part, le </a:t>
            </a:r>
            <a:r>
              <a:rPr lang="fr-FR" sz="4800" dirty="0" err="1" smtClean="0"/>
              <a:t>Speaking</a:t>
            </a:r>
            <a:r>
              <a:rPr lang="fr-FR" sz="4800" dirty="0" smtClean="0"/>
              <a:t> up est influencé par une série de facteurs qui ne sont pas forcément les mêmes dans toutes les situations. D’autre part, on découvre un potentiel important pour les formations (continues) donnant aux collaborateurs l’occasion de s’entraîner au </a:t>
            </a:r>
            <a:r>
              <a:rPr lang="fr-FR" sz="4800" dirty="0" err="1" smtClean="0"/>
              <a:t>Speaking</a:t>
            </a:r>
            <a:r>
              <a:rPr lang="fr-FR" sz="4800" dirty="0" smtClean="0"/>
              <a:t> up</a:t>
            </a:r>
            <a:r>
              <a:rPr lang="fr-FR" sz="4800" baseline="0" dirty="0" smtClean="0"/>
              <a:t>. La plupart d’entre eux peuvent en effet –</a:t>
            </a:r>
            <a:r>
              <a:rPr lang="fr-FR" sz="4800" dirty="0" smtClean="0"/>
              <a:t> par expérience – se mettre dans la peau de celui qui s’exprime ou de celui qui se tait, ce qui facilite </a:t>
            </a:r>
            <a:r>
              <a:rPr lang="fr-FR" sz="4800" baseline="0" dirty="0" smtClean="0"/>
              <a:t>la compréhension</a:t>
            </a:r>
            <a:r>
              <a:rPr lang="fr-FR" sz="4800" dirty="0" smtClean="0"/>
              <a:t> </a:t>
            </a:r>
            <a:r>
              <a:rPr lang="fr-FR" sz="4800" baseline="0" dirty="0" smtClean="0"/>
              <a:t>des facteurs qui font obstacle</a:t>
            </a:r>
            <a:r>
              <a:rPr lang="fr-FR" sz="4800" dirty="0" smtClean="0"/>
              <a:t> à </a:t>
            </a:r>
            <a:r>
              <a:rPr lang="fr-FR" sz="4800" baseline="0" dirty="0" smtClean="0"/>
              <a:t>la prise </a:t>
            </a:r>
            <a:r>
              <a:rPr lang="fr-FR" sz="4800" dirty="0" smtClean="0"/>
              <a:t>de parole, mais aussi de ceux qui la favorisent</a:t>
            </a:r>
            <a:r>
              <a:rPr lang="fr-FR" sz="4800" baseline="0" dirty="0" smtClean="0"/>
              <a:t>. </a:t>
            </a:r>
            <a:endParaRPr lang="fr-FR" sz="4800" b="1" dirty="0"/>
          </a:p>
        </p:txBody>
      </p:sp>
      <p:sp>
        <p:nvSpPr>
          <p:cNvPr id="4" name="Foliennummernplatzhalter 3"/>
          <p:cNvSpPr>
            <a:spLocks noGrp="1"/>
          </p:cNvSpPr>
          <p:nvPr>
            <p:ph type="sldNum" sz="quarter" idx="10"/>
          </p:nvPr>
        </p:nvSpPr>
        <p:spPr/>
        <p:txBody>
          <a:bodyPr/>
          <a:lstStyle/>
          <a:p>
            <a:fld id="{E6B5BAC9-FAD2-4512-8165-CA0494811BE3}" type="slidenum">
              <a:rPr lang="de-CH" smtClean="0"/>
              <a:t>20</a:t>
            </a:fld>
            <a:endParaRPr lang="de-CH"/>
          </a:p>
        </p:txBody>
      </p:sp>
    </p:spTree>
    <p:extLst>
      <p:ext uri="{BB962C8B-B14F-4D97-AF65-F5344CB8AC3E}">
        <p14:creationId xmlns:p14="http://schemas.microsoft.com/office/powerpoint/2010/main" val="4071061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dirty="0" smtClean="0"/>
              <a:t>Toujours dans le cadre de cette étude, des vignettes ont été présentées aux personnes sondées. Il s’agissait de scénarios tirés du quotidien hospitalier qui intégraient des éléments ayant un impact sur la sécurité</a:t>
            </a:r>
            <a:r>
              <a:rPr lang="fr-FR" baseline="0" dirty="0" smtClean="0"/>
              <a:t>. Plusieurs</a:t>
            </a:r>
            <a:r>
              <a:rPr lang="fr-FR" dirty="0" smtClean="0"/>
              <a:t> paramètres ont été variés de manière systématique, </a:t>
            </a:r>
            <a:r>
              <a:rPr lang="fr-FR" baseline="0" dirty="0" smtClean="0"/>
              <a:t>dans</a:t>
            </a:r>
            <a:r>
              <a:rPr lang="fr-FR" dirty="0" smtClean="0"/>
              <a:t> le but de créer des situations plus ou moins critiques au niveau de la sécurité des patients et de la nécessité de prendre la parole – </a:t>
            </a:r>
            <a:r>
              <a:rPr lang="fr-FR" dirty="0" err="1" smtClean="0"/>
              <a:t>Speaking</a:t>
            </a:r>
            <a:r>
              <a:rPr lang="fr-FR" dirty="0" smtClean="0"/>
              <a:t> up</a:t>
            </a:r>
            <a:r>
              <a:rPr lang="fr-FR" baseline="0" dirty="0" smtClean="0"/>
              <a:t>. Les résultats montrent qu</a:t>
            </a:r>
            <a:r>
              <a:rPr lang="fr-FR" dirty="0" smtClean="0"/>
              <a:t>’</a:t>
            </a:r>
            <a:r>
              <a:rPr lang="fr-FR" baseline="0" dirty="0" smtClean="0"/>
              <a:t>une grande partie des personnes interrogées </a:t>
            </a:r>
            <a:r>
              <a:rPr lang="fr-FR" dirty="0" smtClean="0"/>
              <a:t>se taisent dans des situations « classiques » comportant des risques pour la sécurité. Si les participants reconnaissent le danger, il sont près de 25 % à indiquer qu’ils ne l’auraient probablement pas signalé à leurs collègues, pour une raison ou une autre</a:t>
            </a:r>
            <a:r>
              <a:rPr lang="fr-FR" baseline="0" dirty="0" smtClean="0"/>
              <a:t>. </a:t>
            </a:r>
            <a:endParaRPr lang="fr-FR" dirty="0"/>
          </a:p>
        </p:txBody>
      </p:sp>
      <p:sp>
        <p:nvSpPr>
          <p:cNvPr id="4" name="Foliennummernplatzhalter 3"/>
          <p:cNvSpPr>
            <a:spLocks noGrp="1"/>
          </p:cNvSpPr>
          <p:nvPr>
            <p:ph type="sldNum" sz="quarter" idx="10"/>
          </p:nvPr>
        </p:nvSpPr>
        <p:spPr/>
        <p:txBody>
          <a:bodyPr/>
          <a:lstStyle/>
          <a:p>
            <a:fld id="{E6B5BAC9-FAD2-4512-8165-CA0494811BE3}" type="slidenum">
              <a:rPr lang="de-CH" smtClean="0"/>
              <a:t>21</a:t>
            </a:fld>
            <a:endParaRPr lang="de-CH"/>
          </a:p>
        </p:txBody>
      </p:sp>
    </p:spTree>
    <p:extLst>
      <p:ext uri="{BB962C8B-B14F-4D97-AF65-F5344CB8AC3E}">
        <p14:creationId xmlns:p14="http://schemas.microsoft.com/office/powerpoint/2010/main" val="3994468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fr-FR" dirty="0" smtClean="0"/>
              <a:t>Les études de </a:t>
            </a:r>
            <a:r>
              <a:rPr lang="fr-FR" baseline="0" dirty="0" err="1" smtClean="0"/>
              <a:t>Schwappach</a:t>
            </a:r>
            <a:r>
              <a:rPr lang="fr-FR" baseline="0" dirty="0" smtClean="0"/>
              <a:t> et </a:t>
            </a:r>
            <a:r>
              <a:rPr lang="fr-FR" baseline="0" dirty="0" err="1" smtClean="0"/>
              <a:t>Gehring</a:t>
            </a:r>
            <a:r>
              <a:rPr lang="fr-FR" baseline="0" dirty="0" smtClean="0"/>
              <a:t> (2014) montrent clairement que des personnes</a:t>
            </a:r>
            <a:r>
              <a:rPr lang="fr-FR" dirty="0" smtClean="0"/>
              <a:t> essaient souvent de s’exprimer d’une manière indirecte pour attirer l’attention des autres  sur un danger ou une erreur</a:t>
            </a:r>
            <a:r>
              <a:rPr lang="fr-FR" baseline="0" dirty="0" smtClean="0"/>
              <a:t>. Les participants à l’étude qualitative</a:t>
            </a:r>
            <a:r>
              <a:rPr lang="fr-FR" dirty="0" smtClean="0"/>
              <a:t> ont indiqué les types de comportement qu’ils adoptaient pour signaler une erreur à leurs collègues et/ou leurs supérieurs.</a:t>
            </a:r>
            <a:endParaRPr lang="fr-FR" baseline="0" dirty="0" smtClean="0"/>
          </a:p>
          <a:p>
            <a:pPr>
              <a:defRPr/>
            </a:pPr>
            <a:r>
              <a:rPr lang="fr-FR" u="sng" dirty="0" smtClean="0">
                <a:solidFill>
                  <a:srgbClr val="000000"/>
                </a:solidFill>
              </a:rPr>
              <a:t>Les stratégies typiques sont les suivantes</a:t>
            </a:r>
            <a:r>
              <a:rPr lang="fr-FR" dirty="0" smtClean="0">
                <a:solidFill>
                  <a:srgbClr val="000000"/>
                </a:solidFill>
              </a:rPr>
              <a:t> </a:t>
            </a:r>
            <a:r>
              <a:rPr lang="fr-FR" baseline="0" dirty="0" smtClean="0">
                <a:solidFill>
                  <a:srgbClr val="000000"/>
                </a:solidFill>
              </a:rPr>
              <a:t>:</a:t>
            </a: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Utiliser des gestes / indications non verbales : il ressort de l’étude que cette stratégie est souvent employée en présence des patients ou d’autres personnes</a:t>
            </a:r>
            <a:r>
              <a:rPr lang="fr-FR" baseline="0" dirty="0" smtClean="0">
                <a:solidFill>
                  <a:srgbClr val="000000"/>
                </a:solidFill>
              </a:rPr>
              <a:t>. Si elle a l’avantage</a:t>
            </a:r>
            <a:r>
              <a:rPr lang="fr-FR" dirty="0" smtClean="0">
                <a:solidFill>
                  <a:srgbClr val="000000"/>
                </a:solidFill>
              </a:rPr>
              <a:t> d’être discrète et facilement applicable, elle risque tout aussi facilement de passer inaperçue et/ou d’être ignorée</a:t>
            </a:r>
            <a:r>
              <a:rPr lang="fr-FR" baseline="0" dirty="0" smtClean="0">
                <a:solidFill>
                  <a:srgbClr val="000000"/>
                </a:solidFill>
              </a:rPr>
              <a:t>. Une façon de promouvoir</a:t>
            </a:r>
            <a:r>
              <a:rPr lang="fr-FR" dirty="0" smtClean="0">
                <a:solidFill>
                  <a:srgbClr val="000000"/>
                </a:solidFill>
              </a:rPr>
              <a:t> cette approche « accessible » du </a:t>
            </a:r>
            <a:r>
              <a:rPr lang="fr-FR" dirty="0" err="1" smtClean="0">
                <a:solidFill>
                  <a:srgbClr val="000000"/>
                </a:solidFill>
              </a:rPr>
              <a:t>Speaking</a:t>
            </a:r>
            <a:r>
              <a:rPr lang="fr-FR" dirty="0" smtClean="0">
                <a:solidFill>
                  <a:srgbClr val="000000"/>
                </a:solidFill>
              </a:rPr>
              <a:t> up pourrait être de définir et d’utiliser dans l’établissement des gestes (« </a:t>
            </a:r>
            <a:r>
              <a:rPr lang="fr-FR" b="0" baseline="0" dirty="0" err="1" smtClean="0">
                <a:solidFill>
                  <a:srgbClr val="000000"/>
                </a:solidFill>
              </a:rPr>
              <a:t>critical</a:t>
            </a:r>
            <a:r>
              <a:rPr lang="fr-FR" b="0" baseline="0" dirty="0" smtClean="0">
                <a:solidFill>
                  <a:srgbClr val="000000"/>
                </a:solidFill>
              </a:rPr>
              <a:t> </a:t>
            </a:r>
            <a:r>
              <a:rPr lang="fr-FR" b="0" baseline="0" dirty="0" err="1" smtClean="0">
                <a:solidFill>
                  <a:srgbClr val="000000"/>
                </a:solidFill>
              </a:rPr>
              <a:t>gestures</a:t>
            </a:r>
            <a:r>
              <a:rPr lang="fr-FR" dirty="0" smtClean="0">
                <a:solidFill>
                  <a:srgbClr val="000000"/>
                </a:solidFill>
              </a:rPr>
              <a:t> ») compris par tous.</a:t>
            </a:r>
            <a:endParaRPr lang="fr-FR" b="0" dirty="0" smtClean="0">
              <a:solidFill>
                <a:srgbClr val="000000"/>
              </a:solidFill>
            </a:endParaRPr>
          </a:p>
          <a:p>
            <a:pPr marL="285750" indent="-285750">
              <a:buFont typeface="Wingdings" panose="05000000000000000000" pitchFamily="2" charset="2"/>
              <a:buChar char="§"/>
              <a:defRPr/>
            </a:pPr>
            <a:r>
              <a:rPr lang="fr-FR" b="0" dirty="0" smtClean="0">
                <a:solidFill>
                  <a:srgbClr val="000000"/>
                </a:solidFill>
              </a:rPr>
              <a:t>Faire preuve </a:t>
            </a:r>
            <a:r>
              <a:rPr lang="fr-FR" dirty="0" smtClean="0">
                <a:solidFill>
                  <a:srgbClr val="000000"/>
                </a:solidFill>
              </a:rPr>
              <a:t>de d</a:t>
            </a:r>
            <a:r>
              <a:rPr lang="fr-FR" b="0" dirty="0" smtClean="0">
                <a:solidFill>
                  <a:srgbClr val="000000"/>
                </a:solidFill>
              </a:rPr>
              <a:t>iplomatie / </a:t>
            </a:r>
            <a:r>
              <a:rPr lang="fr-FR" dirty="0" smtClean="0">
                <a:solidFill>
                  <a:srgbClr val="000000"/>
                </a:solidFill>
              </a:rPr>
              <a:t>mettre les formes</a:t>
            </a:r>
            <a:r>
              <a:rPr lang="fr-FR" b="0" dirty="0" smtClean="0">
                <a:solidFill>
                  <a:srgbClr val="000000"/>
                </a:solidFill>
              </a:rPr>
              <a:t> : cette stratégie </a:t>
            </a:r>
            <a:r>
              <a:rPr lang="fr-FR" dirty="0" smtClean="0">
                <a:solidFill>
                  <a:srgbClr val="000000"/>
                </a:solidFill>
              </a:rPr>
              <a:t>fondamentale se retrouve dans toutes les situations. Les participants ont en effet indiqué s’en tenir souvent à l’adage « </a:t>
            </a:r>
            <a:r>
              <a:rPr lang="fr-FR" b="0" baseline="0" dirty="0" smtClean="0">
                <a:solidFill>
                  <a:srgbClr val="000000"/>
                </a:solidFill>
              </a:rPr>
              <a:t>C’est le </a:t>
            </a:r>
            <a:r>
              <a:rPr lang="fr-FR" dirty="0" smtClean="0">
                <a:solidFill>
                  <a:srgbClr val="000000"/>
                </a:solidFill>
              </a:rPr>
              <a:t>ton qui fait la musique »</a:t>
            </a:r>
            <a:r>
              <a:rPr lang="fr-FR" b="0" baseline="0" dirty="0" smtClean="0">
                <a:solidFill>
                  <a:srgbClr val="000000"/>
                </a:solidFill>
              </a:rPr>
              <a:t>.</a:t>
            </a:r>
            <a:endParaRPr lang="fr-FR" b="0"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 Jouer les imbéciles » et poser des questions : </a:t>
            </a:r>
            <a:r>
              <a:rPr lang="fr-FR" dirty="0">
                <a:solidFill>
                  <a:srgbClr val="000000"/>
                </a:solidFill>
              </a:rPr>
              <a:t>c</a:t>
            </a:r>
            <a:r>
              <a:rPr lang="fr-FR" dirty="0" smtClean="0">
                <a:solidFill>
                  <a:srgbClr val="000000"/>
                </a:solidFill>
              </a:rPr>
              <a:t>e sont surtout les collaborateurs occupant un niveau hiérarchique inférieur qui recourent à cette stratégie lorsqu’ils veulent ou doivent signaler une erreur à leurs supérieurs</a:t>
            </a:r>
            <a:r>
              <a:rPr lang="fr-FR" baseline="0" dirty="0" smtClean="0">
                <a:solidFill>
                  <a:srgbClr val="000000"/>
                </a:solidFill>
              </a:rPr>
              <a:t>. En se positionnant comme celui qui</a:t>
            </a:r>
            <a:r>
              <a:rPr lang="fr-FR" dirty="0" smtClean="0">
                <a:solidFill>
                  <a:srgbClr val="000000"/>
                </a:solidFill>
              </a:rPr>
              <a:t> n’a pas bien compris, ils poussent la personne visée à revenir sur son action, à expliquer son geste et, dans l’idéal, à identifier l’erreur</a:t>
            </a:r>
            <a:r>
              <a:rPr lang="fr-FR" baseline="0" dirty="0" smtClean="0">
                <a:solidFill>
                  <a:srgbClr val="000000"/>
                </a:solidFill>
              </a:rPr>
              <a:t>. Si cette stratégie peut</a:t>
            </a:r>
            <a:r>
              <a:rPr lang="fr-FR" dirty="0" smtClean="0">
                <a:solidFill>
                  <a:srgbClr val="000000"/>
                </a:solidFill>
              </a:rPr>
              <a:t> effectivement contribuer à prévenir des erreurs, elle ne saurait être recommandée dans le cadre d’une culture ouverte et non punitive. </a:t>
            </a:r>
          </a:p>
          <a:p>
            <a:pPr marL="285750" indent="-285750">
              <a:buFont typeface="Wingdings" panose="05000000000000000000" pitchFamily="2" charset="2"/>
              <a:buChar char="§"/>
              <a:defRPr/>
            </a:pPr>
            <a:r>
              <a:rPr lang="fr-FR" dirty="0" smtClean="0">
                <a:solidFill>
                  <a:srgbClr val="000000"/>
                </a:solidFill>
              </a:rPr>
              <a:t>Ne rien dire, corriger « en douce »</a:t>
            </a:r>
            <a:r>
              <a:rPr lang="fr-FR" dirty="0">
                <a:solidFill>
                  <a:srgbClr val="000000"/>
                </a:solidFill>
              </a:rPr>
              <a:t> </a:t>
            </a:r>
            <a:r>
              <a:rPr lang="fr-FR" dirty="0" smtClean="0">
                <a:solidFill>
                  <a:srgbClr val="000000"/>
                </a:solidFill>
              </a:rPr>
              <a:t>: là encore, cette stratégie opère dans l’ombre</a:t>
            </a:r>
            <a:r>
              <a:rPr lang="fr-FR" baseline="0" dirty="0" smtClean="0">
                <a:solidFill>
                  <a:srgbClr val="000000"/>
                </a:solidFill>
              </a:rPr>
              <a:t>. Des participants ont </a:t>
            </a:r>
            <a:r>
              <a:rPr lang="fr-FR" dirty="0" smtClean="0">
                <a:solidFill>
                  <a:srgbClr val="000000"/>
                </a:solidFill>
              </a:rPr>
              <a:t>mentionné </a:t>
            </a:r>
            <a:r>
              <a:rPr lang="fr-FR" baseline="0" dirty="0" smtClean="0">
                <a:solidFill>
                  <a:srgbClr val="000000"/>
                </a:solidFill>
              </a:rPr>
              <a:t>qu’ils corrigeaient des erreurs</a:t>
            </a:r>
            <a:r>
              <a:rPr lang="fr-FR" dirty="0" smtClean="0">
                <a:solidFill>
                  <a:srgbClr val="000000"/>
                </a:solidFill>
              </a:rPr>
              <a:t> après coup, une fois que la personne concernée était sortie. Ceci leur permet de rectifier le tir sans prendre le risque d’une confrontation, mais en évitant de rendre publique l’erreur, ils empêchent de la reconnaître et de faire en sorte qu’elle ne se reproduise pas</a:t>
            </a:r>
            <a:r>
              <a:rPr lang="fr-FR" baseline="0" dirty="0" smtClean="0">
                <a:solidFill>
                  <a:srgbClr val="000000"/>
                </a:solidFill>
              </a:rPr>
              <a:t>.</a:t>
            </a:r>
            <a:endParaRPr lang="fr-FR" dirty="0" smtClean="0">
              <a:solidFill>
                <a:srgbClr val="000000"/>
              </a:solidFill>
            </a:endParaRPr>
          </a:p>
          <a:p>
            <a:endParaRPr lang="de-CH"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22</a:t>
            </a:fld>
            <a:endParaRPr lang="de-CH"/>
          </a:p>
        </p:txBody>
      </p:sp>
    </p:spTree>
    <p:extLst>
      <p:ext uri="{BB962C8B-B14F-4D97-AF65-F5344CB8AC3E}">
        <p14:creationId xmlns:p14="http://schemas.microsoft.com/office/powerpoint/2010/main" val="2116193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dirty="0" smtClean="0"/>
              <a:t>En résumé, les résultats d’études nationales et internationales nous montrent, d’un côté, que les incertitudes concernant la sécurité sont fréquentes et, de l’autre, que la plupart des collaborateurs </a:t>
            </a:r>
            <a:r>
              <a:rPr lang="fr-FR" smtClean="0"/>
              <a:t>et collaboratrices ont </a:t>
            </a:r>
            <a:r>
              <a:rPr lang="fr-FR" dirty="0" smtClean="0"/>
              <a:t>déjà eu l’occasion de « se taire », passant sous silence leurs </a:t>
            </a:r>
            <a:r>
              <a:rPr lang="fr-FR" baseline="0" dirty="0" smtClean="0"/>
              <a:t>doutes sur la sécurité. </a:t>
            </a:r>
          </a:p>
          <a:p>
            <a:endParaRPr lang="fr-FR" baseline="0" dirty="0" smtClean="0"/>
          </a:p>
          <a:p>
            <a:r>
              <a:rPr lang="fr-FR" baseline="0" dirty="0" smtClean="0"/>
              <a:t>Ce silence</a:t>
            </a:r>
            <a:r>
              <a:rPr lang="fr-FR" dirty="0" smtClean="0"/>
              <a:t> s’explique par de nombreuses raisons et ne peut pas être réduit à une seule cause</a:t>
            </a:r>
            <a:r>
              <a:rPr lang="fr-FR" baseline="0" dirty="0" smtClean="0"/>
              <a:t>. Des facteurs individuels, </a:t>
            </a:r>
            <a:r>
              <a:rPr lang="fr-FR" dirty="0" smtClean="0"/>
              <a:t>directement liés à la personne, entrent en jeu, tout comme des facteurs liés à l’organisation ou au contexte et à la situation</a:t>
            </a:r>
            <a:r>
              <a:rPr lang="fr-FR" baseline="0" dirty="0" smtClean="0"/>
              <a:t>.</a:t>
            </a:r>
          </a:p>
          <a:p>
            <a:endParaRPr lang="fr-FR" baseline="0" dirty="0" smtClean="0"/>
          </a:p>
          <a:p>
            <a:r>
              <a:rPr lang="fr-FR" baseline="0" dirty="0" smtClean="0"/>
              <a:t>Les </a:t>
            </a:r>
            <a:r>
              <a:rPr lang="fr-FR" dirty="0" smtClean="0"/>
              <a:t>entraînements offrent un moyen efficace pour préparer les collaborateurs à faire face à ces situations où ils sont appelés à exprimer leurs doutes</a:t>
            </a:r>
            <a:r>
              <a:rPr lang="fr-FR" baseline="0" dirty="0" smtClean="0"/>
              <a:t>. S’ils </a:t>
            </a:r>
            <a:r>
              <a:rPr lang="fr-FR" dirty="0" smtClean="0"/>
              <a:t>connaissent d’autres réactions possibles que le silence et se créent ainsi </a:t>
            </a:r>
            <a:r>
              <a:rPr lang="fr-FR" dirty="0"/>
              <a:t>u</a:t>
            </a:r>
            <a:r>
              <a:rPr lang="fr-FR" dirty="0" smtClean="0"/>
              <a:t>n répertoire de réponses, il y a plus de chances qu’ils prennent la parole</a:t>
            </a:r>
            <a:r>
              <a:rPr lang="fr-FR" dirty="0"/>
              <a:t> </a:t>
            </a:r>
            <a:r>
              <a:rPr lang="fr-FR" dirty="0" smtClean="0"/>
              <a:t>lorsqu’ils se retrouvent dans une </a:t>
            </a:r>
            <a:r>
              <a:rPr lang="fr-FR" baseline="0" dirty="0" smtClean="0"/>
              <a:t>situation</a:t>
            </a:r>
            <a:r>
              <a:rPr lang="fr-FR" dirty="0" smtClean="0"/>
              <a:t> « délicate »</a:t>
            </a:r>
            <a:r>
              <a:rPr lang="fr-FR" baseline="0" dirty="0" smtClean="0"/>
              <a:t>.</a:t>
            </a:r>
          </a:p>
          <a:p>
            <a:r>
              <a:rPr lang="fr-FR" baseline="0" dirty="0" smtClean="0"/>
              <a:t>Une étude de </a:t>
            </a:r>
            <a:r>
              <a:rPr lang="fr-FR" baseline="0" dirty="0" err="1" smtClean="0"/>
              <a:t>Kolbe</a:t>
            </a:r>
            <a:r>
              <a:rPr lang="fr-FR" baseline="0" dirty="0" smtClean="0"/>
              <a:t> et al. datant de 2012 a révélé, dans le cadre d’une simulation, que le </a:t>
            </a:r>
            <a:r>
              <a:rPr lang="fr-FR" baseline="0" dirty="0" err="1" smtClean="0"/>
              <a:t>Spea</a:t>
            </a:r>
            <a:r>
              <a:rPr lang="fr-FR" dirty="0" err="1" smtClean="0"/>
              <a:t>king</a:t>
            </a:r>
            <a:r>
              <a:rPr lang="fr-FR" dirty="0" smtClean="0"/>
              <a:t> up au moment de l’induction de l’anesthésie avait un effet positif évident sur la suite du travail de l’équipe.</a:t>
            </a:r>
            <a:r>
              <a:rPr lang="fr-FR" baseline="0" dirty="0" smtClean="0"/>
              <a:t> Les</a:t>
            </a:r>
            <a:r>
              <a:rPr lang="fr-FR" dirty="0" smtClean="0"/>
              <a:t> résultats de cette étude attestent que, loin d’être un outil superficiel – </a:t>
            </a:r>
            <a:r>
              <a:rPr lang="fr-FR" baseline="0" dirty="0" smtClean="0"/>
              <a:t>« </a:t>
            </a:r>
            <a:r>
              <a:rPr lang="fr-FR" baseline="0" dirty="0" err="1" smtClean="0"/>
              <a:t>nice</a:t>
            </a:r>
            <a:r>
              <a:rPr lang="fr-FR" baseline="0" dirty="0" smtClean="0"/>
              <a:t> to have » –,</a:t>
            </a:r>
            <a:r>
              <a:rPr lang="fr-FR" dirty="0"/>
              <a:t> le </a:t>
            </a:r>
            <a:r>
              <a:rPr lang="fr-FR" dirty="0" err="1"/>
              <a:t>Speaking</a:t>
            </a:r>
            <a:r>
              <a:rPr lang="fr-FR" dirty="0"/>
              <a:t> up </a:t>
            </a:r>
            <a:r>
              <a:rPr lang="fr-FR" dirty="0" smtClean="0"/>
              <a:t>a </a:t>
            </a:r>
            <a:r>
              <a:rPr lang="fr-FR" baseline="0" dirty="0" smtClean="0"/>
              <a:t>un impact direct sur la sécurité des patients. Les équipes qui favorisent et soutiennent cette approche en</a:t>
            </a:r>
            <a:r>
              <a:rPr lang="fr-FR" dirty="0" smtClean="0"/>
              <a:t> tirent des avantages à plusieurs niveaux</a:t>
            </a:r>
            <a:r>
              <a:rPr lang="fr-FR" baseline="0" dirty="0" smtClean="0"/>
              <a:t>. La sécurité des patients </a:t>
            </a:r>
            <a:r>
              <a:rPr lang="fr-FR" dirty="0" smtClean="0"/>
              <a:t>s’améliore, mais également la collaboration au sein de l’équipe, ce qui profite à tous</a:t>
            </a:r>
            <a:r>
              <a:rPr lang="fr-FR" baseline="0" dirty="0" smtClean="0"/>
              <a:t>.</a:t>
            </a:r>
            <a:endParaRPr lang="fr-FR" dirty="0"/>
          </a:p>
        </p:txBody>
      </p:sp>
      <p:sp>
        <p:nvSpPr>
          <p:cNvPr id="4" name="Foliennummernplatzhalter 3"/>
          <p:cNvSpPr>
            <a:spLocks noGrp="1"/>
          </p:cNvSpPr>
          <p:nvPr>
            <p:ph type="sldNum" sz="quarter" idx="10"/>
          </p:nvPr>
        </p:nvSpPr>
        <p:spPr/>
        <p:txBody>
          <a:bodyPr/>
          <a:lstStyle/>
          <a:p>
            <a:fld id="{E6B5BAC9-FAD2-4512-8165-CA0494811BE3}" type="slidenum">
              <a:rPr lang="de-CH" smtClean="0"/>
              <a:t>23</a:t>
            </a:fld>
            <a:endParaRPr lang="de-CH"/>
          </a:p>
        </p:txBody>
      </p:sp>
    </p:spTree>
    <p:extLst>
      <p:ext uri="{BB962C8B-B14F-4D97-AF65-F5344CB8AC3E}">
        <p14:creationId xmlns:p14="http://schemas.microsoft.com/office/powerpoint/2010/main" val="2202219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fr-FR" baseline="0" dirty="0" smtClean="0">
                <a:latin typeface="Arial" panose="020B0604020202020204" pitchFamily="34" charset="0"/>
                <a:cs typeface="Arial" panose="020B0604020202020204" pitchFamily="34" charset="0"/>
              </a:rPr>
              <a:t>La manière dont nous planifions</a:t>
            </a:r>
            <a:r>
              <a:rPr lang="fr-FR" dirty="0" smtClean="0">
                <a:latin typeface="Arial" panose="020B0604020202020204" pitchFamily="34" charset="0"/>
                <a:cs typeface="Arial" panose="020B0604020202020204" pitchFamily="34" charset="0"/>
              </a:rPr>
              <a:t> et structurons la communication permet de promouvoir le « </a:t>
            </a:r>
            <a:r>
              <a:rPr lang="fr-FR" dirty="0" err="1" smtClean="0">
                <a:latin typeface="Arial" panose="020B0604020202020204" pitchFamily="34" charset="0"/>
                <a:cs typeface="Arial" panose="020B0604020202020204" pitchFamily="34" charset="0"/>
              </a:rPr>
              <a:t>Speaking</a:t>
            </a:r>
            <a:r>
              <a:rPr lang="fr-FR" dirty="0" smtClean="0">
                <a:latin typeface="Arial" panose="020B0604020202020204" pitchFamily="34" charset="0"/>
                <a:cs typeface="Arial" panose="020B0604020202020204" pitchFamily="34" charset="0"/>
              </a:rPr>
              <a:t> up », mais aussi d’obtenir d’autres améliorations. </a:t>
            </a:r>
          </a:p>
          <a:p>
            <a:endParaRPr lang="fr-FR" b="1" baseline="0" dirty="0" smtClean="0">
              <a:latin typeface="Arial" panose="020B0604020202020204" pitchFamily="34" charset="0"/>
              <a:cs typeface="Arial" panose="020B0604020202020204" pitchFamily="34" charset="0"/>
            </a:endParaRPr>
          </a:p>
          <a:p>
            <a:r>
              <a:rPr lang="fr-FR" b="1" baseline="0" dirty="0" smtClean="0">
                <a:latin typeface="Arial" panose="020B0604020202020204" pitchFamily="34" charset="0"/>
                <a:cs typeface="Arial" panose="020B0604020202020204" pitchFamily="34" charset="0"/>
              </a:rPr>
              <a:t>Comment communiquons-nous en salle d’opération ?</a:t>
            </a:r>
          </a:p>
          <a:p>
            <a:endParaRPr lang="fr-FR" baseline="0" dirty="0" smtClean="0">
              <a:latin typeface="Arial" panose="020B0604020202020204" pitchFamily="34" charset="0"/>
              <a:cs typeface="Arial" panose="020B0604020202020204" pitchFamily="34" charset="0"/>
            </a:endParaRPr>
          </a:p>
          <a:p>
            <a:r>
              <a:rPr lang="fr-FR" baseline="0" dirty="0" smtClean="0">
                <a:latin typeface="Arial" panose="020B0604020202020204" pitchFamily="34" charset="0"/>
                <a:cs typeface="Arial" panose="020B0604020202020204" pitchFamily="34" charset="0"/>
              </a:rPr>
              <a:t>Souvent,</a:t>
            </a:r>
            <a:r>
              <a:rPr lang="fr-FR" dirty="0" smtClean="0">
                <a:latin typeface="Arial" panose="020B0604020202020204" pitchFamily="34" charset="0"/>
                <a:cs typeface="Arial" panose="020B0604020202020204" pitchFamily="34" charset="0"/>
              </a:rPr>
              <a:t> </a:t>
            </a:r>
            <a:r>
              <a:rPr lang="fr-FR" baseline="0" dirty="0" smtClean="0">
                <a:latin typeface="Arial" panose="020B0604020202020204" pitchFamily="34" charset="0"/>
                <a:cs typeface="Arial" panose="020B0604020202020204" pitchFamily="34" charset="0"/>
              </a:rPr>
              <a:t>il</a:t>
            </a:r>
            <a:r>
              <a:rPr lang="fr-FR" dirty="0" smtClean="0">
                <a:latin typeface="Arial" panose="020B0604020202020204" pitchFamily="34" charset="0"/>
                <a:cs typeface="Arial" panose="020B0604020202020204" pitchFamily="34" charset="0"/>
              </a:rPr>
              <a:t> y a bien échange d’informations durant le processus, mais celles-ci sont communiquées de manière </a:t>
            </a:r>
            <a:r>
              <a:rPr lang="fr-FR" baseline="0" dirty="0" smtClean="0">
                <a:latin typeface="Arial" panose="020B0604020202020204" pitchFamily="34" charset="0"/>
                <a:cs typeface="Arial" panose="020B0604020202020204" pitchFamily="34" charset="0"/>
              </a:rPr>
              <a:t>bilatérale et non structurée. Lors du</a:t>
            </a:r>
            <a:r>
              <a:rPr lang="fr-FR" dirty="0" smtClean="0">
                <a:latin typeface="Arial" panose="020B0604020202020204" pitchFamily="34" charset="0"/>
                <a:cs typeface="Arial" panose="020B0604020202020204" pitchFamily="34" charset="0"/>
              </a:rPr>
              <a:t> </a:t>
            </a:r>
            <a:r>
              <a:rPr lang="fr-FR" baseline="0" dirty="0" smtClean="0">
                <a:latin typeface="Arial" panose="020B0604020202020204" pitchFamily="34" charset="0"/>
                <a:cs typeface="Arial" panose="020B0604020202020204" pitchFamily="34" charset="0"/>
              </a:rPr>
              <a:t>Team </a:t>
            </a:r>
            <a:r>
              <a:rPr lang="fr-FR" dirty="0">
                <a:latin typeface="Arial" panose="020B0604020202020204" pitchFamily="34" charset="0"/>
                <a:cs typeface="Arial" panose="020B0604020202020204" pitchFamily="34" charset="0"/>
              </a:rPr>
              <a:t>t</a:t>
            </a:r>
            <a:r>
              <a:rPr lang="fr-FR" baseline="0" dirty="0" smtClean="0">
                <a:latin typeface="Arial" panose="020B0604020202020204" pitchFamily="34" charset="0"/>
                <a:cs typeface="Arial" panose="020B0604020202020204" pitchFamily="34" charset="0"/>
              </a:rPr>
              <a:t>ime </a:t>
            </a:r>
            <a:r>
              <a:rPr lang="fr-FR" dirty="0">
                <a:latin typeface="Arial" panose="020B0604020202020204" pitchFamily="34" charset="0"/>
                <a:cs typeface="Arial" panose="020B0604020202020204" pitchFamily="34" charset="0"/>
              </a:rPr>
              <a:t>o</a:t>
            </a:r>
            <a:r>
              <a:rPr lang="fr-FR" baseline="0" dirty="0" smtClean="0">
                <a:latin typeface="Arial" panose="020B0604020202020204" pitchFamily="34" charset="0"/>
                <a:cs typeface="Arial" panose="020B0604020202020204" pitchFamily="34" charset="0"/>
              </a:rPr>
              <a:t>ut ou du </a:t>
            </a:r>
            <a:r>
              <a:rPr lang="fr-FR" dirty="0" err="1" smtClean="0">
                <a:latin typeface="Arial" panose="020B0604020202020204" pitchFamily="34" charset="0"/>
                <a:cs typeface="Arial" panose="020B0604020202020204" pitchFamily="34" charset="0"/>
              </a:rPr>
              <a:t>Si</a:t>
            </a:r>
            <a:r>
              <a:rPr lang="fr-FR" baseline="0" dirty="0" err="1" smtClean="0">
                <a:latin typeface="Arial" panose="020B0604020202020204" pitchFamily="34" charset="0"/>
                <a:cs typeface="Arial" panose="020B0604020202020204" pitchFamily="34" charset="0"/>
              </a:rPr>
              <a:t>gn</a:t>
            </a:r>
            <a:r>
              <a:rPr lang="fr-FR" baseline="0" dirty="0" smtClean="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o</a:t>
            </a:r>
            <a:r>
              <a:rPr lang="fr-FR" baseline="0" dirty="0" smtClean="0">
                <a:latin typeface="Arial" panose="020B0604020202020204" pitchFamily="34" charset="0"/>
                <a:cs typeface="Arial" panose="020B0604020202020204" pitchFamily="34" charset="0"/>
              </a:rPr>
              <a:t>ut, il s’agit d’effectuer une dernière fois ensemble</a:t>
            </a:r>
            <a:r>
              <a:rPr lang="fr-FR" dirty="0" smtClean="0">
                <a:latin typeface="Arial" panose="020B0604020202020204" pitchFamily="34" charset="0"/>
                <a:cs typeface="Arial" panose="020B0604020202020204" pitchFamily="34" charset="0"/>
              </a:rPr>
              <a:t> des contrôles importants pour la sécurité et d’acquérir une vision commune de l’intervention et des risques éventuels. </a:t>
            </a:r>
            <a:r>
              <a:rPr lang="fr-FR" baseline="0" dirty="0" smtClean="0">
                <a:latin typeface="Arial" panose="020B0604020202020204" pitchFamily="34" charset="0"/>
                <a:cs typeface="Arial" panose="020B0604020202020204" pitchFamily="34" charset="0"/>
              </a:rPr>
              <a:t>Une communication bilatérale ne permet pas d’atteindre</a:t>
            </a:r>
            <a:r>
              <a:rPr lang="fr-FR" dirty="0" smtClean="0">
                <a:latin typeface="Arial" panose="020B0604020202020204" pitchFamily="34" charset="0"/>
                <a:cs typeface="Arial" panose="020B0604020202020204" pitchFamily="34" charset="0"/>
              </a:rPr>
              <a:t> ces objectifs</a:t>
            </a:r>
            <a:r>
              <a:rPr lang="fr-FR" baseline="0" dirty="0" smtClean="0">
                <a:latin typeface="Arial" panose="020B0604020202020204" pitchFamily="34" charset="0"/>
                <a:cs typeface="Arial" panose="020B0604020202020204" pitchFamily="34" charset="0"/>
              </a:rPr>
              <a:t>. Au contraire, avec des échanges </a:t>
            </a:r>
            <a:r>
              <a:rPr lang="fr-FR" dirty="0" smtClean="0">
                <a:latin typeface="Arial" panose="020B0604020202020204" pitchFamily="34" charset="0"/>
                <a:cs typeface="Arial" panose="020B0604020202020204" pitchFamily="34" charset="0"/>
              </a:rPr>
              <a:t>non structurés, il est plus difficile d’acquérir une vision commune de la situation et les participants ne sont pas encouragés à s’exprimer</a:t>
            </a:r>
            <a:r>
              <a:rPr lang="fr-FR" baseline="0" dirty="0" smtClean="0">
                <a:latin typeface="Arial" panose="020B0604020202020204" pitchFamily="34" charset="0"/>
                <a:cs typeface="Arial" panose="020B0604020202020204" pitchFamily="34" charset="0"/>
              </a:rPr>
              <a:t>.</a:t>
            </a:r>
          </a:p>
          <a:p>
            <a:r>
              <a:rPr lang="fr-FR" baseline="0" dirty="0" smtClean="0">
                <a:latin typeface="Arial" panose="020B0604020202020204" pitchFamily="34" charset="0"/>
                <a:cs typeface="Arial" panose="020B0604020202020204" pitchFamily="34" charset="0"/>
              </a:rPr>
              <a:t>Pour cette raison,</a:t>
            </a:r>
            <a:r>
              <a:rPr lang="fr-FR" dirty="0" smtClean="0">
                <a:latin typeface="Arial" panose="020B0604020202020204" pitchFamily="34" charset="0"/>
                <a:cs typeface="Arial" panose="020B0604020202020204" pitchFamily="34" charset="0"/>
              </a:rPr>
              <a:t> il est important, lors du Team time out, que tous les membres de l’équipe marquent un temps d’arrêt, passent en revue ensemble la check-list de façon structurée en respectant les rôles et les fonctions définis </a:t>
            </a:r>
            <a:r>
              <a:rPr lang="fr-FR" baseline="0" dirty="0" smtClean="0">
                <a:latin typeface="Arial" panose="020B0604020202020204" pitchFamily="34" charset="0"/>
                <a:cs typeface="Arial" panose="020B0604020202020204" pitchFamily="34" charset="0"/>
              </a:rPr>
              <a:t>et adoptent</a:t>
            </a:r>
            <a:r>
              <a:rPr lang="fr-FR" dirty="0" smtClean="0">
                <a:latin typeface="Arial" panose="020B0604020202020204" pitchFamily="34" charset="0"/>
                <a:cs typeface="Arial" panose="020B0604020202020204" pitchFamily="34" charset="0"/>
              </a:rPr>
              <a:t> pour les vérifications une communication en boucle fermée ou « </a:t>
            </a:r>
            <a:r>
              <a:rPr lang="fr-FR" dirty="0" err="1" smtClean="0">
                <a:latin typeface="Arial" panose="020B0604020202020204" pitchFamily="34" charset="0"/>
                <a:cs typeface="Arial" panose="020B0604020202020204" pitchFamily="34" charset="0"/>
              </a:rPr>
              <a:t>c</a:t>
            </a:r>
            <a:r>
              <a:rPr lang="fr-FR" baseline="0" dirty="0" err="1" smtClean="0">
                <a:latin typeface="Arial" panose="020B0604020202020204" pitchFamily="34" charset="0"/>
                <a:cs typeface="Arial" panose="020B0604020202020204" pitchFamily="34" charset="0"/>
              </a:rPr>
              <a:t>losed</a:t>
            </a:r>
            <a:r>
              <a:rPr lang="fr-FR" baseline="0" dirty="0" smtClean="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l</a:t>
            </a:r>
            <a:r>
              <a:rPr lang="fr-FR" baseline="0" dirty="0" err="1" smtClean="0">
                <a:latin typeface="Arial" panose="020B0604020202020204" pitchFamily="34" charset="0"/>
                <a:cs typeface="Arial" panose="020B0604020202020204" pitchFamily="34" charset="0"/>
              </a:rPr>
              <a:t>oop</a:t>
            </a:r>
            <a:r>
              <a:rPr lang="fr-FR" baseline="0" dirty="0" smtClean="0">
                <a:latin typeface="Arial" panose="020B0604020202020204" pitchFamily="34" charset="0"/>
                <a:cs typeface="Arial" panose="020B0604020202020204" pitchFamily="34" charset="0"/>
              </a:rPr>
              <a:t> </a:t>
            </a:r>
            <a:r>
              <a:rPr lang="fr-FR" dirty="0">
                <a:latin typeface="Arial" panose="020B0604020202020204" pitchFamily="34" charset="0"/>
                <a:cs typeface="Arial" panose="020B0604020202020204" pitchFamily="34" charset="0"/>
              </a:rPr>
              <a:t>c</a:t>
            </a:r>
            <a:r>
              <a:rPr lang="fr-FR" baseline="0" dirty="0" smtClean="0">
                <a:latin typeface="Arial" panose="020B0604020202020204" pitchFamily="34" charset="0"/>
                <a:cs typeface="Arial" panose="020B0604020202020204" pitchFamily="34" charset="0"/>
              </a:rPr>
              <a:t>ommunication ». </a:t>
            </a:r>
            <a:r>
              <a:rPr lang="fr-FR" dirty="0" smtClean="0">
                <a:latin typeface="Arial" panose="020B0604020202020204" pitchFamily="34" charset="0"/>
                <a:cs typeface="Arial" panose="020B0604020202020204" pitchFamily="34" charset="0"/>
              </a:rPr>
              <a:t>Ch</a:t>
            </a:r>
            <a:r>
              <a:rPr lang="fr-FR" baseline="0" dirty="0" smtClean="0">
                <a:latin typeface="Arial" panose="020B0604020202020204" pitchFamily="34" charset="0"/>
                <a:cs typeface="Arial" panose="020B0604020202020204" pitchFamily="34" charset="0"/>
              </a:rPr>
              <a:t>acun sait qui dit quoi, quand et comment, ce qui améliore</a:t>
            </a:r>
            <a:r>
              <a:rPr lang="fr-FR" dirty="0" smtClean="0">
                <a:latin typeface="Arial" panose="020B0604020202020204" pitchFamily="34" charset="0"/>
                <a:cs typeface="Arial" panose="020B0604020202020204" pitchFamily="34" charset="0"/>
              </a:rPr>
              <a:t> la qualité de la communication</a:t>
            </a:r>
            <a:r>
              <a:rPr lang="fr-FR" dirty="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et la rend plus efficace</a:t>
            </a:r>
            <a:r>
              <a:rPr lang="fr-FR" baseline="0" dirty="0" smtClean="0">
                <a:latin typeface="Arial" panose="020B0604020202020204" pitchFamily="34" charset="0"/>
                <a:cs typeface="Arial" panose="020B0604020202020204" pitchFamily="34" charset="0"/>
              </a:rPr>
              <a:t>. </a:t>
            </a:r>
          </a:p>
          <a:p>
            <a:r>
              <a:rPr lang="fr-FR" baseline="0" dirty="0" smtClean="0">
                <a:latin typeface="Arial" panose="020B0604020202020204" pitchFamily="34" charset="0"/>
                <a:cs typeface="Arial" panose="020B0604020202020204" pitchFamily="34" charset="0"/>
              </a:rPr>
              <a:t>Au sein d’une culture </a:t>
            </a:r>
            <a:r>
              <a:rPr lang="fr-FR" dirty="0" smtClean="0">
                <a:latin typeface="Arial" panose="020B0604020202020204" pitchFamily="34" charset="0"/>
                <a:cs typeface="Arial" panose="020B0604020202020204" pitchFamily="34" charset="0"/>
              </a:rPr>
              <a:t>soutenant la communication, la communication structurée en boucle fermée </a:t>
            </a:r>
            <a:r>
              <a:rPr lang="fr-FR" baseline="0" dirty="0" smtClean="0">
                <a:latin typeface="Arial" panose="020B0604020202020204" pitchFamily="34" charset="0"/>
                <a:cs typeface="Arial" panose="020B0604020202020204" pitchFamily="34" charset="0"/>
              </a:rPr>
              <a:t>crée</a:t>
            </a:r>
            <a:r>
              <a:rPr lang="fr-FR" dirty="0" smtClean="0">
                <a:latin typeface="Arial" panose="020B0604020202020204" pitchFamily="34" charset="0"/>
                <a:cs typeface="Arial" panose="020B0604020202020204" pitchFamily="34" charset="0"/>
              </a:rPr>
              <a:t> un climat de travail</a:t>
            </a:r>
            <a:r>
              <a:rPr lang="fr-FR" dirty="0">
                <a:latin typeface="Arial" panose="020B0604020202020204" pitchFamily="34" charset="0"/>
                <a:cs typeface="Arial" panose="020B0604020202020204" pitchFamily="34" charset="0"/>
              </a:rPr>
              <a:t> </a:t>
            </a:r>
            <a:r>
              <a:rPr lang="fr-FR" baseline="0" dirty="0" smtClean="0">
                <a:latin typeface="Arial" panose="020B0604020202020204" pitchFamily="34" charset="0"/>
                <a:cs typeface="Arial" panose="020B0604020202020204" pitchFamily="34" charset="0"/>
              </a:rPr>
              <a:t>dans</a:t>
            </a:r>
            <a:r>
              <a:rPr lang="fr-FR" dirty="0" smtClean="0">
                <a:latin typeface="Arial" panose="020B0604020202020204" pitchFamily="34" charset="0"/>
                <a:cs typeface="Arial" panose="020B0604020202020204" pitchFamily="34" charset="0"/>
              </a:rPr>
              <a:t> lequel chacun ose poser des questions ou exprimer ses incertitudes concernant la sécurité. </a:t>
            </a:r>
            <a:r>
              <a:rPr lang="fr-FR" baseline="0" dirty="0" smtClean="0">
                <a:latin typeface="Arial" panose="020B0604020202020204" pitchFamily="34" charset="0"/>
                <a:cs typeface="Arial" panose="020B0604020202020204" pitchFamily="34" charset="0"/>
              </a:rPr>
              <a:t>De plus, elle permet de repérer</a:t>
            </a:r>
            <a:r>
              <a:rPr lang="fr-FR" dirty="0" smtClean="0">
                <a:latin typeface="Arial" panose="020B0604020202020204" pitchFamily="34" charset="0"/>
                <a:cs typeface="Arial" panose="020B0604020202020204" pitchFamily="34" charset="0"/>
              </a:rPr>
              <a:t> à temps des événements rares tels qu’une erreur de site opératoire</a:t>
            </a:r>
            <a:r>
              <a:rPr lang="fr-FR" baseline="0" dirty="0" smtClean="0">
                <a:latin typeface="Arial" panose="020B0604020202020204" pitchFamily="34" charset="0"/>
                <a:cs typeface="Arial" panose="020B0604020202020204" pitchFamily="34" charset="0"/>
              </a:rPr>
              <a:t>. </a:t>
            </a:r>
          </a:p>
          <a:p>
            <a:r>
              <a:rPr lang="fr-FR" dirty="0" smtClean="0">
                <a:latin typeface="Arial" panose="020B0604020202020204" pitchFamily="34" charset="0"/>
                <a:cs typeface="Arial" panose="020B0604020202020204" pitchFamily="34" charset="0"/>
              </a:rPr>
              <a:t>Les caractéristiques d’une </a:t>
            </a:r>
            <a:r>
              <a:rPr lang="fr-FR" dirty="0">
                <a:latin typeface="Arial" panose="020B0604020202020204" pitchFamily="34" charset="0"/>
                <a:cs typeface="Arial" panose="020B0604020202020204" pitchFamily="34" charset="0"/>
              </a:rPr>
              <a:t>communication structurée en </a:t>
            </a:r>
            <a:r>
              <a:rPr lang="fr-FR" dirty="0" smtClean="0">
                <a:latin typeface="Arial" panose="020B0604020202020204" pitchFamily="34" charset="0"/>
                <a:cs typeface="Arial" panose="020B0604020202020204" pitchFamily="34" charset="0"/>
              </a:rPr>
              <a:t>boucle fermée sont les suivantes :</a:t>
            </a:r>
            <a:endParaRPr lang="fr-FR" baseline="0" dirty="0" smtClean="0">
              <a:latin typeface="Arial" panose="020B0604020202020204" pitchFamily="34" charset="0"/>
              <a:cs typeface="Arial" panose="020B0604020202020204" pitchFamily="34" charset="0"/>
            </a:endParaRPr>
          </a:p>
          <a:p>
            <a:r>
              <a:rPr lang="fr-FR" baseline="0" dirty="0" smtClean="0">
                <a:latin typeface="Arial" panose="020B0604020202020204" pitchFamily="34" charset="0"/>
                <a:cs typeface="Arial" panose="020B0604020202020204" pitchFamily="34" charset="0"/>
              </a:rPr>
              <a:t>… tous les membres de l’équipe écoutent</a:t>
            </a:r>
          </a:p>
          <a:p>
            <a:r>
              <a:rPr lang="fr-FR" baseline="0" dirty="0" smtClean="0">
                <a:latin typeface="Arial" panose="020B0604020202020204" pitchFamily="34" charset="0"/>
                <a:cs typeface="Arial" panose="020B0604020202020204" pitchFamily="34" charset="0"/>
              </a:rPr>
              <a:t>… chacun participe aux échanges</a:t>
            </a:r>
            <a:r>
              <a:rPr lang="fr-FR" dirty="0" smtClean="0">
                <a:latin typeface="Arial" panose="020B0604020202020204" pitchFamily="34" charset="0"/>
                <a:cs typeface="Arial" panose="020B0604020202020204" pitchFamily="34" charset="0"/>
              </a:rPr>
              <a:t> selon le rôle ou la fonction défini(e) dans le</a:t>
            </a:r>
          </a:p>
          <a:p>
            <a:r>
              <a:rPr lang="fr-FR" dirty="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    déroulement structuré</a:t>
            </a:r>
            <a:endParaRPr lang="fr-FR" baseline="0" dirty="0" smtClean="0">
              <a:latin typeface="Arial" panose="020B0604020202020204" pitchFamily="34" charset="0"/>
              <a:cs typeface="Arial" panose="020B0604020202020204" pitchFamily="34" charset="0"/>
            </a:endParaRPr>
          </a:p>
          <a:p>
            <a:r>
              <a:rPr lang="fr-FR" baseline="0" dirty="0" smtClean="0">
                <a:latin typeface="Arial" panose="020B0604020202020204" pitchFamily="34" charset="0"/>
                <a:cs typeface="Arial" panose="020B0604020202020204" pitchFamily="34" charset="0"/>
              </a:rPr>
              <a:t>… tous osent s’exprimer</a:t>
            </a:r>
          </a:p>
          <a:p>
            <a:r>
              <a:rPr lang="fr-FR" baseline="0" dirty="0" smtClean="0">
                <a:latin typeface="Arial" panose="020B0604020202020204" pitchFamily="34" charset="0"/>
                <a:cs typeface="Arial" panose="020B0604020202020204" pitchFamily="34" charset="0"/>
              </a:rPr>
              <a:t>… les informations sont répétées et validées</a:t>
            </a:r>
          </a:p>
          <a:p>
            <a:r>
              <a:rPr lang="fr-FR" dirty="0" smtClean="0">
                <a:latin typeface="Arial" panose="020B0604020202020204" pitchFamily="34" charset="0"/>
                <a:cs typeface="Arial" panose="020B0604020202020204" pitchFamily="34" charset="0"/>
              </a:rPr>
              <a:t>Tous ces éléments favorisent un contrôle efficace. </a:t>
            </a:r>
            <a:endParaRPr lang="fr-FR"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24</a:t>
            </a:fld>
            <a:endParaRPr lang="de-CH"/>
          </a:p>
        </p:txBody>
      </p:sp>
    </p:spTree>
    <p:extLst>
      <p:ext uri="{BB962C8B-B14F-4D97-AF65-F5344CB8AC3E}">
        <p14:creationId xmlns:p14="http://schemas.microsoft.com/office/powerpoint/2010/main" val="2296823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dirty="0" smtClean="0">
                <a:latin typeface="Arial" panose="020B0604020202020204" pitchFamily="34" charset="0"/>
                <a:cs typeface="Arial" panose="020B0604020202020204" pitchFamily="34" charset="0"/>
              </a:rPr>
              <a:t>La communication en boucle fermée est particulièrement importante pour les points de la check-list portant sur des vérifications de sécurité.</a:t>
            </a:r>
            <a:r>
              <a:rPr lang="fr-FR" sz="1100" baseline="0" dirty="0" smtClean="0">
                <a:latin typeface="Arial" panose="020B0604020202020204" pitchFamily="34" charset="0"/>
                <a:cs typeface="Arial" panose="020B0604020202020204" pitchFamily="34" charset="0"/>
              </a:rPr>
              <a:t> Il est impératif</a:t>
            </a:r>
            <a:r>
              <a:rPr lang="fr-FR" sz="1100" dirty="0" smtClean="0">
                <a:latin typeface="Arial" panose="020B0604020202020204" pitchFamily="34" charset="0"/>
                <a:cs typeface="Arial" panose="020B0604020202020204" pitchFamily="34" charset="0"/>
              </a:rPr>
              <a:t> que l’établissement définisse </a:t>
            </a:r>
            <a:r>
              <a:rPr lang="fr-FR" sz="1100" baseline="0" dirty="0" smtClean="0">
                <a:latin typeface="Arial" panose="020B0604020202020204" pitchFamily="34" charset="0"/>
                <a:cs typeface="Arial" panose="020B0604020202020204" pitchFamily="34" charset="0"/>
              </a:rPr>
              <a:t>clairement la procédure</a:t>
            </a:r>
            <a:r>
              <a:rPr lang="fr-FR" sz="1100" dirty="0" smtClean="0">
                <a:latin typeface="Arial" panose="020B0604020202020204" pitchFamily="34" charset="0"/>
                <a:cs typeface="Arial" panose="020B0604020202020204" pitchFamily="34" charset="0"/>
              </a:rPr>
              <a:t> en déterminant qui dit quoi</a:t>
            </a:r>
            <a:r>
              <a:rPr lang="fr-FR" sz="1100" dirty="0">
                <a:latin typeface="Arial" panose="020B0604020202020204" pitchFamily="34" charset="0"/>
                <a:cs typeface="Arial" panose="020B0604020202020204" pitchFamily="34" charset="0"/>
              </a:rPr>
              <a:t>.</a:t>
            </a:r>
            <a:endParaRPr lang="fr-FR" sz="1100" dirty="0" smtClean="0">
              <a:latin typeface="Arial" panose="020B0604020202020204" pitchFamily="34" charset="0"/>
              <a:cs typeface="Arial" panose="020B0604020202020204" pitchFamily="34" charset="0"/>
            </a:endParaRPr>
          </a:p>
          <a:p>
            <a:endParaRPr lang="fr-FR" sz="110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Ce type de communication est souvent employé </a:t>
            </a:r>
            <a:r>
              <a:rPr lang="fr-FR" sz="1100" dirty="0">
                <a:latin typeface="Arial" panose="020B0604020202020204" pitchFamily="34" charset="0"/>
                <a:cs typeface="Arial" panose="020B0604020202020204" pitchFamily="34" charset="0"/>
              </a:rPr>
              <a:t>également pour </a:t>
            </a:r>
            <a:r>
              <a:rPr lang="fr-FR" sz="1100" dirty="0" smtClean="0">
                <a:latin typeface="Arial" panose="020B0604020202020204" pitchFamily="34" charset="0"/>
                <a:cs typeface="Arial" panose="020B0604020202020204" pitchFamily="34" charset="0"/>
              </a:rPr>
              <a:t>les situations d’urgence.</a:t>
            </a:r>
          </a:p>
          <a:p>
            <a:r>
              <a:rPr lang="fr-FR" sz="1100" dirty="0" smtClean="0">
                <a:latin typeface="Arial" panose="020B0604020202020204" pitchFamily="34" charset="0"/>
                <a:cs typeface="Arial" panose="020B0604020202020204" pitchFamily="34" charset="0"/>
              </a:rPr>
              <a:t>Il permet d’éviter les malentendus et d’harmoniser les modèles mentaux vers une convergence de vues. </a:t>
            </a:r>
          </a:p>
          <a:p>
            <a:endParaRPr lang="fr-FR" sz="110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Cette communication structurée définissant précisément ce qui est dit et les réponses données peut être organisée efficacement et appuyée par le choix de formules adaptées</a:t>
            </a:r>
            <a:r>
              <a:rPr lang="fr-FR" sz="1100" baseline="0" dirty="0" smtClean="0">
                <a:latin typeface="Arial" panose="020B0604020202020204" pitchFamily="34" charset="0"/>
                <a:cs typeface="Arial" panose="020B0604020202020204" pitchFamily="34" charset="0"/>
              </a:rPr>
              <a:t>. </a:t>
            </a:r>
            <a:endParaRPr lang="fr-FR"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25</a:t>
            </a:fld>
            <a:endParaRPr lang="de-CH" dirty="0"/>
          </a:p>
        </p:txBody>
      </p:sp>
    </p:spTree>
    <p:extLst>
      <p:ext uri="{BB962C8B-B14F-4D97-AF65-F5344CB8AC3E}">
        <p14:creationId xmlns:p14="http://schemas.microsoft.com/office/powerpoint/2010/main" val="1712890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baseline="0" dirty="0" smtClean="0">
                <a:latin typeface="Arial" panose="020B0604020202020204" pitchFamily="34" charset="0"/>
                <a:cs typeface="Arial" panose="020B0604020202020204" pitchFamily="34" charset="0"/>
              </a:rPr>
              <a:t>La définition et le choix de formules standard, aussi appelées</a:t>
            </a:r>
            <a:r>
              <a:rPr lang="fr-FR" sz="1100" dirty="0" smtClean="0">
                <a:latin typeface="Arial" panose="020B0604020202020204" pitchFamily="34" charset="0"/>
                <a:cs typeface="Arial" panose="020B0604020202020204" pitchFamily="34" charset="0"/>
              </a:rPr>
              <a:t> « </a:t>
            </a:r>
            <a:r>
              <a:rPr lang="fr-FR" sz="1100" dirty="0" err="1" smtClean="0">
                <a:latin typeface="Arial" panose="020B0604020202020204" pitchFamily="34" charset="0"/>
                <a:cs typeface="Arial" panose="020B0604020202020204" pitchFamily="34" charset="0"/>
              </a:rPr>
              <a:t>critical</a:t>
            </a:r>
            <a:r>
              <a:rPr lang="fr-FR" sz="1100" dirty="0" smtClean="0">
                <a:latin typeface="Arial" panose="020B0604020202020204" pitchFamily="34" charset="0"/>
                <a:cs typeface="Arial" panose="020B0604020202020204" pitchFamily="34" charset="0"/>
              </a:rPr>
              <a:t> </a:t>
            </a:r>
            <a:r>
              <a:rPr lang="fr-FR" sz="1100" dirty="0" err="1" smtClean="0">
                <a:latin typeface="Arial" panose="020B0604020202020204" pitchFamily="34" charset="0"/>
                <a:cs typeface="Arial" panose="020B0604020202020204" pitchFamily="34" charset="0"/>
              </a:rPr>
              <a:t>language</a:t>
            </a:r>
            <a:r>
              <a:rPr lang="fr-FR" sz="1100" dirty="0" smtClean="0">
                <a:latin typeface="Arial" panose="020B0604020202020204" pitchFamily="34" charset="0"/>
                <a:cs typeface="Arial" panose="020B0604020202020204" pitchFamily="34" charset="0"/>
              </a:rPr>
              <a:t> » dans la littérature, </a:t>
            </a:r>
            <a:r>
              <a:rPr lang="fr-FR" sz="1100" baseline="0" dirty="0" smtClean="0">
                <a:latin typeface="Arial" panose="020B0604020202020204" pitchFamily="34" charset="0"/>
                <a:cs typeface="Arial" panose="020B0604020202020204" pitchFamily="34" charset="0"/>
              </a:rPr>
              <a:t>contribuent à </a:t>
            </a:r>
            <a:r>
              <a:rPr lang="fr-FR" sz="1100" dirty="0" smtClean="0">
                <a:latin typeface="Arial" panose="020B0604020202020204" pitchFamily="34" charset="0"/>
                <a:cs typeface="Arial" panose="020B0604020202020204" pitchFamily="34" charset="0"/>
              </a:rPr>
              <a:t>créer un langage commun</a:t>
            </a:r>
            <a:r>
              <a:rPr lang="fr-FR" sz="1100" baseline="0" dirty="0" smtClean="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Elles permettent de structurer la communication et de l’organiser de façon objective </a:t>
            </a:r>
            <a:r>
              <a:rPr lang="fr-FR" sz="1100" baseline="0" dirty="0" smtClean="0">
                <a:latin typeface="Arial" panose="020B0604020202020204" pitchFamily="34" charset="0"/>
                <a:cs typeface="Arial" panose="020B0604020202020204" pitchFamily="34" charset="0"/>
              </a:rPr>
              <a:t>: celle-ci doit être </a:t>
            </a:r>
            <a:r>
              <a:rPr lang="fr-FR" sz="1100" dirty="0" smtClean="0">
                <a:latin typeface="Arial" panose="020B0604020202020204" pitchFamily="34" charset="0"/>
                <a:cs typeface="Arial" panose="020B0604020202020204" pitchFamily="34" charset="0"/>
              </a:rPr>
              <a:t>neutre</a:t>
            </a:r>
            <a:r>
              <a:rPr lang="fr-FR" sz="1100" baseline="0" dirty="0" smtClean="0">
                <a:latin typeface="Arial" panose="020B0604020202020204" pitchFamily="34" charset="0"/>
                <a:cs typeface="Arial" panose="020B0604020202020204" pitchFamily="34" charset="0"/>
              </a:rPr>
              <a:t>, claire, précise, complète</a:t>
            </a:r>
            <a:r>
              <a:rPr lang="fr-FR" sz="1100" dirty="0" smtClean="0">
                <a:latin typeface="Arial" panose="020B0604020202020204" pitchFamily="34" charset="0"/>
                <a:cs typeface="Arial" panose="020B0604020202020204" pitchFamily="34" charset="0"/>
              </a:rPr>
              <a:t> et concise</a:t>
            </a:r>
            <a:r>
              <a:rPr lang="fr-FR" sz="1100" baseline="0" dirty="0" smtClean="0">
                <a:latin typeface="Arial" panose="020B0604020202020204" pitchFamily="34" charset="0"/>
                <a:cs typeface="Arial" panose="020B0604020202020204" pitchFamily="34" charset="0"/>
              </a:rPr>
              <a:t>. Cette méthode</a:t>
            </a:r>
            <a:r>
              <a:rPr lang="fr-FR" sz="1100" dirty="0" smtClean="0">
                <a:latin typeface="Arial" panose="020B0604020202020204" pitchFamily="34" charset="0"/>
                <a:cs typeface="Arial" panose="020B0604020202020204" pitchFamily="34" charset="0"/>
              </a:rPr>
              <a:t> rend la communication</a:t>
            </a:r>
            <a:r>
              <a:rPr lang="fr-FR" sz="1100" dirty="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ciblée et efficace</a:t>
            </a:r>
            <a:r>
              <a:rPr lang="fr-FR" sz="1100" baseline="0" dirty="0" smtClean="0">
                <a:latin typeface="Arial" panose="020B0604020202020204" pitchFamily="34" charset="0"/>
                <a:cs typeface="Arial" panose="020B0604020202020204" pitchFamily="34" charset="0"/>
              </a:rPr>
              <a:t>. </a:t>
            </a:r>
          </a:p>
          <a:p>
            <a:r>
              <a:rPr lang="fr-FR" sz="1100" dirty="0" smtClean="0">
                <a:latin typeface="Arial" panose="020B0604020202020204" pitchFamily="34" charset="0"/>
                <a:cs typeface="Arial" panose="020B0604020202020204" pitchFamily="34" charset="0"/>
              </a:rPr>
              <a:t>L’emploi de formules prédéfinies peut aussi aider des collaborateurs et collaboratrices à exprimer leurs doutes ou leurs incertitudes concernant la sécurité, car elles sont employées dans un cadre bien précis</a:t>
            </a:r>
            <a:r>
              <a:rPr lang="fr-FR" sz="1100" baseline="0" dirty="0" smtClean="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Cette structuration réduit en effet la dimension émotionnelle et relationnelle de la communication. Il s’agit donc aussi d’une stratégie de promotion du « </a:t>
            </a:r>
            <a:r>
              <a:rPr lang="fr-FR" sz="1100" dirty="0" err="1" smtClean="0">
                <a:latin typeface="Arial" panose="020B0604020202020204" pitchFamily="34" charset="0"/>
                <a:cs typeface="Arial" panose="020B0604020202020204" pitchFamily="34" charset="0"/>
              </a:rPr>
              <a:t>Speaking</a:t>
            </a:r>
            <a:r>
              <a:rPr lang="fr-FR" sz="1100" dirty="0" smtClean="0">
                <a:latin typeface="Arial" panose="020B0604020202020204" pitchFamily="34" charset="0"/>
                <a:cs typeface="Arial" panose="020B0604020202020204" pitchFamily="34" charset="0"/>
              </a:rPr>
              <a:t> up ». </a:t>
            </a:r>
          </a:p>
          <a:p>
            <a:r>
              <a:rPr lang="de-CH" sz="1100" dirty="0">
                <a:latin typeface="Arial" panose="020B0604020202020204" pitchFamily="34" charset="0"/>
                <a:cs typeface="Arial" panose="020B0604020202020204" pitchFamily="34" charset="0"/>
              </a:rPr>
              <a:t>Il </a:t>
            </a:r>
            <a:r>
              <a:rPr lang="de-CH" sz="1100" dirty="0" err="1">
                <a:latin typeface="Arial" panose="020B0604020202020204" pitchFamily="34" charset="0"/>
                <a:cs typeface="Arial" panose="020B0604020202020204" pitchFamily="34" charset="0"/>
              </a:rPr>
              <a:t>est</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important</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dans</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l’hôpital</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ou</a:t>
            </a:r>
            <a:r>
              <a:rPr lang="de-CH" sz="1100" dirty="0">
                <a:latin typeface="Arial" panose="020B0604020202020204" pitchFamily="34" charset="0"/>
                <a:cs typeface="Arial" panose="020B0604020202020204" pitchFamily="34" charset="0"/>
              </a:rPr>
              <a:t> la </a:t>
            </a:r>
            <a:r>
              <a:rPr lang="de-CH" sz="1100" dirty="0" err="1">
                <a:latin typeface="Arial" panose="020B0604020202020204" pitchFamily="34" charset="0"/>
                <a:cs typeface="Arial" panose="020B0604020202020204" pitchFamily="34" charset="0"/>
              </a:rPr>
              <a:t>clinique</a:t>
            </a:r>
            <a:r>
              <a:rPr lang="de-CH" sz="1100" dirty="0">
                <a:latin typeface="Arial" panose="020B0604020202020204" pitchFamily="34" charset="0"/>
                <a:cs typeface="Arial" panose="020B0604020202020204" pitchFamily="34" charset="0"/>
              </a:rPr>
              <a:t>, de </a:t>
            </a:r>
            <a:r>
              <a:rPr lang="de-CH" sz="1100" dirty="0" err="1">
                <a:latin typeface="Arial" panose="020B0604020202020204" pitchFamily="34" charset="0"/>
                <a:cs typeface="Arial" panose="020B0604020202020204" pitchFamily="34" charset="0"/>
              </a:rPr>
              <a:t>s’accorder</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sur</a:t>
            </a:r>
            <a:r>
              <a:rPr lang="de-CH" sz="1100" dirty="0">
                <a:latin typeface="Arial" panose="020B0604020202020204" pitchFamily="34" charset="0"/>
                <a:cs typeface="Arial" panose="020B0604020202020204" pitchFamily="34" charset="0"/>
              </a:rPr>
              <a:t> la </a:t>
            </a:r>
            <a:r>
              <a:rPr lang="de-CH" sz="1100" dirty="0" err="1">
                <a:latin typeface="Arial" panose="020B0604020202020204" pitchFamily="34" charset="0"/>
                <a:cs typeface="Arial" panose="020B0604020202020204" pitchFamily="34" charset="0"/>
              </a:rPr>
              <a:t>définition</a:t>
            </a:r>
            <a:r>
              <a:rPr lang="de-CH" sz="1100" dirty="0">
                <a:latin typeface="Arial" panose="020B0604020202020204" pitchFamily="34" charset="0"/>
                <a:cs typeface="Arial" panose="020B0604020202020204" pitchFamily="34" charset="0"/>
              </a:rPr>
              <a:t> de </a:t>
            </a:r>
            <a:r>
              <a:rPr lang="de-CH" sz="1100" dirty="0" err="1">
                <a:latin typeface="Arial" panose="020B0604020202020204" pitchFamily="34" charset="0"/>
                <a:cs typeface="Arial" panose="020B0604020202020204" pitchFamily="34" charset="0"/>
              </a:rPr>
              <a:t>formules</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communes</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qui</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seront</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valables</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pour</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tous</a:t>
            </a:r>
            <a:r>
              <a:rPr lang="de-CH" sz="1100" dirty="0">
                <a:latin typeface="Arial" panose="020B0604020202020204" pitchFamily="34" charset="0"/>
                <a:cs typeface="Arial" panose="020B0604020202020204" pitchFamily="34" charset="0"/>
              </a:rPr>
              <a:t> les </a:t>
            </a:r>
            <a:r>
              <a:rPr lang="de-CH" sz="1100" dirty="0" err="1">
                <a:latin typeface="Arial" panose="020B0604020202020204" pitchFamily="34" charset="0"/>
                <a:cs typeface="Arial" panose="020B0604020202020204" pitchFamily="34" charset="0"/>
              </a:rPr>
              <a:t>collaborateurs</a:t>
            </a:r>
            <a:r>
              <a:rPr lang="de-CH" sz="1100" dirty="0">
                <a:latin typeface="Arial" panose="020B0604020202020204" pitchFamily="34" charset="0"/>
                <a:cs typeface="Arial" panose="020B0604020202020204" pitchFamily="34" charset="0"/>
              </a:rPr>
              <a:t> et </a:t>
            </a:r>
            <a:r>
              <a:rPr lang="de-CH" sz="1100" dirty="0" err="1">
                <a:latin typeface="Arial" panose="020B0604020202020204" pitchFamily="34" charset="0"/>
                <a:cs typeface="Arial" panose="020B0604020202020204" pitchFamily="34" charset="0"/>
              </a:rPr>
              <a:t>collaboratrices</a:t>
            </a:r>
            <a:r>
              <a:rPr lang="de-CH" sz="1100" dirty="0">
                <a:latin typeface="Arial" panose="020B0604020202020204" pitchFamily="34" charset="0"/>
                <a:cs typeface="Arial" panose="020B0604020202020204" pitchFamily="34" charset="0"/>
              </a:rPr>
              <a:t> de </a:t>
            </a:r>
            <a:r>
              <a:rPr lang="de-CH" sz="1100" dirty="0" err="1">
                <a:latin typeface="Arial" panose="020B0604020202020204" pitchFamily="34" charset="0"/>
                <a:cs typeface="Arial" panose="020B0604020202020204" pitchFamily="34" charset="0"/>
              </a:rPr>
              <a:t>l’établissement</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Seul</a:t>
            </a:r>
            <a:r>
              <a:rPr lang="de-CH" sz="1100" dirty="0">
                <a:latin typeface="Arial" panose="020B0604020202020204" pitchFamily="34" charset="0"/>
                <a:cs typeface="Arial" panose="020B0604020202020204" pitchFamily="34" charset="0"/>
              </a:rPr>
              <a:t> le </a:t>
            </a:r>
            <a:r>
              <a:rPr lang="de-CH" sz="1100" dirty="0" err="1">
                <a:latin typeface="Arial" panose="020B0604020202020204" pitchFamily="34" charset="0"/>
                <a:cs typeface="Arial" panose="020B0604020202020204" pitchFamily="34" charset="0"/>
              </a:rPr>
              <a:t>choix</a:t>
            </a:r>
            <a:r>
              <a:rPr lang="de-CH" sz="1100" dirty="0">
                <a:latin typeface="Arial" panose="020B0604020202020204" pitchFamily="34" charset="0"/>
                <a:cs typeface="Arial" panose="020B0604020202020204" pitchFamily="34" charset="0"/>
              </a:rPr>
              <a:t> de </a:t>
            </a:r>
            <a:r>
              <a:rPr lang="de-CH" sz="1100" dirty="0" err="1">
                <a:latin typeface="Arial" panose="020B0604020202020204" pitchFamily="34" charset="0"/>
                <a:cs typeface="Arial" panose="020B0604020202020204" pitchFamily="34" charset="0"/>
              </a:rPr>
              <a:t>conventions</a:t>
            </a:r>
            <a:r>
              <a:rPr lang="de-CH" sz="1100" dirty="0">
                <a:latin typeface="Arial" panose="020B0604020202020204" pitchFamily="34" charset="0"/>
                <a:cs typeface="Arial" panose="020B0604020202020204" pitchFamily="34" charset="0"/>
              </a:rPr>
              <a:t> uniformes </a:t>
            </a:r>
            <a:r>
              <a:rPr lang="de-CH" sz="1100" dirty="0" err="1">
                <a:latin typeface="Arial" panose="020B0604020202020204" pitchFamily="34" charset="0"/>
                <a:cs typeface="Arial" panose="020B0604020202020204" pitchFamily="34" charset="0"/>
              </a:rPr>
              <a:t>permet</a:t>
            </a:r>
            <a:r>
              <a:rPr lang="de-CH" sz="1100" dirty="0">
                <a:latin typeface="Arial" panose="020B0604020202020204" pitchFamily="34" charset="0"/>
                <a:cs typeface="Arial" panose="020B0604020202020204" pitchFamily="34" charset="0"/>
              </a:rPr>
              <a:t> en </a:t>
            </a:r>
            <a:r>
              <a:rPr lang="de-CH" sz="1100" dirty="0" err="1">
                <a:latin typeface="Arial" panose="020B0604020202020204" pitchFamily="34" charset="0"/>
                <a:cs typeface="Arial" panose="020B0604020202020204" pitchFamily="34" charset="0"/>
              </a:rPr>
              <a:t>effet</a:t>
            </a:r>
            <a:r>
              <a:rPr lang="de-CH" sz="1100" dirty="0">
                <a:latin typeface="Arial" panose="020B0604020202020204" pitchFamily="34" charset="0"/>
                <a:cs typeface="Arial" panose="020B0604020202020204" pitchFamily="34" charset="0"/>
              </a:rPr>
              <a:t> de </a:t>
            </a:r>
            <a:r>
              <a:rPr lang="de-CH" sz="1100" dirty="0" err="1">
                <a:latin typeface="Arial" panose="020B0604020202020204" pitchFamily="34" charset="0"/>
                <a:cs typeface="Arial" panose="020B0604020202020204" pitchFamily="34" charset="0"/>
              </a:rPr>
              <a:t>s’assurer</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que</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tout</a:t>
            </a:r>
            <a:r>
              <a:rPr lang="de-CH" sz="1100" dirty="0">
                <a:latin typeface="Arial" panose="020B0604020202020204" pitchFamily="34" charset="0"/>
                <a:cs typeface="Arial" panose="020B0604020202020204" pitchFamily="34" charset="0"/>
              </a:rPr>
              <a:t> le </a:t>
            </a:r>
            <a:r>
              <a:rPr lang="de-CH" sz="1100" dirty="0" err="1">
                <a:latin typeface="Arial" panose="020B0604020202020204" pitchFamily="34" charset="0"/>
                <a:cs typeface="Arial" panose="020B0604020202020204" pitchFamily="34" charset="0"/>
              </a:rPr>
              <a:t>monde</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parle</a:t>
            </a:r>
            <a:r>
              <a:rPr lang="de-CH" sz="1100" dirty="0">
                <a:latin typeface="Arial" panose="020B0604020202020204" pitchFamily="34" charset="0"/>
                <a:cs typeface="Arial" panose="020B0604020202020204" pitchFamily="34" charset="0"/>
              </a:rPr>
              <a:t> « la </a:t>
            </a:r>
            <a:r>
              <a:rPr lang="de-CH" sz="1100" dirty="0" err="1">
                <a:latin typeface="Arial" panose="020B0604020202020204" pitchFamily="34" charset="0"/>
                <a:cs typeface="Arial" panose="020B0604020202020204" pitchFamily="34" charset="0"/>
              </a:rPr>
              <a:t>même</a:t>
            </a:r>
            <a:r>
              <a:rPr lang="de-CH" sz="1100" dirty="0">
                <a:latin typeface="Arial" panose="020B0604020202020204" pitchFamily="34" charset="0"/>
                <a:cs typeface="Arial" panose="020B0604020202020204" pitchFamily="34" charset="0"/>
              </a:rPr>
              <a:t> </a:t>
            </a:r>
            <a:r>
              <a:rPr lang="de-CH" sz="1100" dirty="0" err="1">
                <a:latin typeface="Arial" panose="020B0604020202020204" pitchFamily="34" charset="0"/>
                <a:cs typeface="Arial" panose="020B0604020202020204" pitchFamily="34" charset="0"/>
              </a:rPr>
              <a:t>langue</a:t>
            </a:r>
            <a:r>
              <a:rPr lang="de-CH" sz="1100" dirty="0">
                <a:latin typeface="Arial" panose="020B0604020202020204" pitchFamily="34" charset="0"/>
                <a:cs typeface="Arial" panose="020B0604020202020204" pitchFamily="34" charset="0"/>
              </a:rPr>
              <a:t> ».</a:t>
            </a:r>
          </a:p>
          <a:p>
            <a:endParaRPr lang="fr-FR" sz="1100" baseline="0" dirty="0" smtClean="0">
              <a:latin typeface="Arial" panose="020B0604020202020204" pitchFamily="34" charset="0"/>
              <a:cs typeface="Arial" panose="020B0604020202020204" pitchFamily="34" charset="0"/>
            </a:endParaRPr>
          </a:p>
          <a:p>
            <a:endParaRPr lang="fr-FR" sz="1100" baseline="0" dirty="0" smtClean="0">
              <a:latin typeface="Arial" panose="020B0604020202020204" pitchFamily="34" charset="0"/>
              <a:cs typeface="Arial" panose="020B0604020202020204" pitchFamily="34" charset="0"/>
            </a:endParaRPr>
          </a:p>
          <a:p>
            <a:r>
              <a:rPr lang="fr-FR" sz="1100" b="1" baseline="0" dirty="0" smtClean="0">
                <a:latin typeface="Arial" panose="020B0604020202020204" pitchFamily="34" charset="0"/>
                <a:cs typeface="Arial" panose="020B0604020202020204" pitchFamily="34" charset="0"/>
              </a:rPr>
              <a:t>Exemple de formules</a:t>
            </a:r>
            <a:r>
              <a:rPr lang="fr-FR" sz="1100" b="1" dirty="0" smtClean="0">
                <a:latin typeface="Arial" panose="020B0604020202020204" pitchFamily="34" charset="0"/>
                <a:cs typeface="Arial" panose="020B0604020202020204" pitchFamily="34" charset="0"/>
              </a:rPr>
              <a:t> standard pour une vérification à effectuer </a:t>
            </a:r>
            <a:r>
              <a:rPr lang="fr-FR" sz="1100" b="1" baseline="0" dirty="0" smtClean="0">
                <a:latin typeface="Arial" panose="020B0604020202020204" pitchFamily="34" charset="0"/>
                <a:cs typeface="Arial" panose="020B0604020202020204" pitchFamily="34" charset="0"/>
              </a:rPr>
              <a:t>:</a:t>
            </a:r>
          </a:p>
          <a:p>
            <a:r>
              <a:rPr lang="fr-FR" sz="1100" dirty="0" smtClean="0">
                <a:latin typeface="Arial" panose="020B0604020202020204" pitchFamily="34" charset="0"/>
                <a:cs typeface="Arial" panose="020B0604020202020204" pitchFamily="34" charset="0"/>
              </a:rPr>
              <a:t>La </a:t>
            </a:r>
            <a:r>
              <a:rPr lang="fr-FR" sz="1100" dirty="0">
                <a:latin typeface="Arial" panose="020B0604020202020204" pitchFamily="34" charset="0"/>
                <a:cs typeface="Arial" panose="020B0604020202020204" pitchFamily="34" charset="0"/>
              </a:rPr>
              <a:t>p</a:t>
            </a:r>
            <a:r>
              <a:rPr lang="fr-FR" sz="1100" baseline="0" dirty="0" smtClean="0">
                <a:latin typeface="Arial" panose="020B0604020202020204" pitchFamily="34" charset="0"/>
                <a:cs typeface="Arial" panose="020B0604020202020204" pitchFamily="34" charset="0"/>
              </a:rPr>
              <a:t>ersonne qui </a:t>
            </a:r>
            <a:r>
              <a:rPr lang="fr-FR" sz="1100" dirty="0" smtClean="0">
                <a:latin typeface="Arial" panose="020B0604020202020204" pitchFamily="34" charset="0"/>
                <a:cs typeface="Arial" panose="020B0604020202020204" pitchFamily="34" charset="0"/>
              </a:rPr>
              <a:t>passe en revue la check-list demande</a:t>
            </a:r>
            <a:r>
              <a:rPr lang="fr-FR" sz="1100" dirty="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 «</a:t>
            </a:r>
            <a:r>
              <a:rPr lang="fr-FR" sz="1100" dirty="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Prophylaxie antibiotique </a:t>
            </a:r>
            <a:r>
              <a:rPr lang="fr-FR" sz="1100" baseline="0" dirty="0" smtClean="0">
                <a:latin typeface="Arial" panose="020B0604020202020204" pitchFamily="34" charset="0"/>
                <a:cs typeface="Arial" panose="020B0604020202020204" pitchFamily="34" charset="0"/>
              </a:rPr>
              <a:t>administrée</a:t>
            </a:r>
            <a:r>
              <a:rPr lang="fr-FR" sz="1100" dirty="0" smtClean="0">
                <a:latin typeface="Arial" panose="020B0604020202020204" pitchFamily="34" charset="0"/>
                <a:cs typeface="Arial" panose="020B0604020202020204" pitchFamily="34" charset="0"/>
              </a:rPr>
              <a:t> dans les temps </a:t>
            </a:r>
            <a:r>
              <a:rPr lang="fr-FR" sz="1100" baseline="0" dirty="0" smtClean="0">
                <a:latin typeface="Arial" panose="020B0604020202020204" pitchFamily="34" charset="0"/>
                <a:cs typeface="Arial" panose="020B0604020202020204" pitchFamily="34" charset="0"/>
              </a:rPr>
              <a:t>? »</a:t>
            </a:r>
          </a:p>
          <a:p>
            <a:r>
              <a:rPr lang="fr-FR" sz="1100" baseline="0" dirty="0" smtClean="0">
                <a:latin typeface="Arial" panose="020B0604020202020204" pitchFamily="34" charset="0"/>
                <a:cs typeface="Arial" panose="020B0604020202020204" pitchFamily="34" charset="0"/>
              </a:rPr>
              <a:t>L’anesthésiste répond : « [nom</a:t>
            </a:r>
            <a:r>
              <a:rPr lang="fr-FR" sz="1100" dirty="0" smtClean="0">
                <a:latin typeface="Arial" panose="020B0604020202020204" pitchFamily="34" charset="0"/>
                <a:cs typeface="Arial" panose="020B0604020202020204" pitchFamily="34" charset="0"/>
              </a:rPr>
              <a:t> de l’antibiotique</a:t>
            </a:r>
            <a:r>
              <a:rPr lang="fr-FR" sz="1100" dirty="0">
                <a:latin typeface="Arial" panose="020B0604020202020204" pitchFamily="34" charset="0"/>
                <a:cs typeface="Arial" panose="020B0604020202020204" pitchFamily="34" charset="0"/>
              </a:rPr>
              <a:t>]</a:t>
            </a:r>
            <a:r>
              <a:rPr lang="fr-FR" sz="1100" baseline="0" dirty="0" smtClean="0">
                <a:latin typeface="Arial" panose="020B0604020202020204" pitchFamily="34" charset="0"/>
                <a:cs typeface="Arial" panose="020B0604020202020204" pitchFamily="34" charset="0"/>
              </a:rPr>
              <a:t> administré(e)</a:t>
            </a:r>
            <a:r>
              <a:rPr lang="fr-FR" sz="1100" dirty="0" smtClean="0">
                <a:latin typeface="Arial" panose="020B0604020202020204" pitchFamily="34" charset="0"/>
                <a:cs typeface="Arial" panose="020B0604020202020204" pitchFamily="34" charset="0"/>
              </a:rPr>
              <a:t> dans les temps </a:t>
            </a:r>
            <a:r>
              <a:rPr lang="fr-FR" sz="1100" baseline="0" dirty="0" smtClean="0">
                <a:latin typeface="Arial" panose="020B0604020202020204" pitchFamily="34" charset="0"/>
                <a:cs typeface="Arial" panose="020B0604020202020204" pitchFamily="34" charset="0"/>
              </a:rPr>
              <a:t>»</a:t>
            </a:r>
          </a:p>
          <a:p>
            <a:r>
              <a:rPr lang="fr-FR" sz="1100" dirty="0" smtClean="0">
                <a:latin typeface="Arial" panose="020B0604020202020204" pitchFamily="34" charset="0"/>
                <a:cs typeface="Arial" panose="020B0604020202020204" pitchFamily="34" charset="0"/>
              </a:rPr>
              <a:t>Le chirurgien confirme </a:t>
            </a:r>
            <a:r>
              <a:rPr lang="fr-FR" sz="1100" baseline="0" dirty="0" smtClean="0">
                <a:latin typeface="Arial" panose="020B0604020202020204" pitchFamily="34" charset="0"/>
                <a:cs typeface="Arial" panose="020B0604020202020204" pitchFamily="34" charset="0"/>
              </a:rPr>
              <a:t>: « Correct »</a:t>
            </a:r>
            <a:r>
              <a:rPr lang="fr-FR" sz="1100" dirty="0" smtClean="0">
                <a:latin typeface="Arial" panose="020B0604020202020204" pitchFamily="34" charset="0"/>
                <a:cs typeface="Arial" panose="020B0604020202020204" pitchFamily="34" charset="0"/>
              </a:rPr>
              <a:t> et demande,</a:t>
            </a:r>
            <a:r>
              <a:rPr lang="fr-FR" sz="1100" baseline="0" dirty="0" smtClean="0">
                <a:latin typeface="Arial" panose="020B0604020202020204" pitchFamily="34" charset="0"/>
                <a:cs typeface="Arial" panose="020B0604020202020204" pitchFamily="34" charset="0"/>
              </a:rPr>
              <a:t>  si besoin est, « Antibiotique prêt pour une nouvelle administration peropératoire ? »</a:t>
            </a:r>
          </a:p>
          <a:p>
            <a:r>
              <a:rPr lang="fr-FR" sz="1100" dirty="0" smtClean="0">
                <a:latin typeface="Arial" panose="020B0604020202020204" pitchFamily="34" charset="0"/>
                <a:cs typeface="Arial" panose="020B0604020202020204" pitchFamily="34" charset="0"/>
              </a:rPr>
              <a:t>L’a</a:t>
            </a:r>
            <a:r>
              <a:rPr lang="fr-FR" sz="1100" baseline="0" dirty="0" smtClean="0">
                <a:latin typeface="Arial" panose="020B0604020202020204" pitchFamily="34" charset="0"/>
                <a:cs typeface="Arial" panose="020B0604020202020204" pitchFamily="34" charset="0"/>
              </a:rPr>
              <a:t>nesthésiste répond : « Prêt »</a:t>
            </a:r>
          </a:p>
          <a:p>
            <a:endParaRPr lang="fr-FR" sz="1100" baseline="0" dirty="0" smtClean="0">
              <a:latin typeface="Arial" panose="020B0604020202020204" pitchFamily="34" charset="0"/>
              <a:cs typeface="Arial" panose="020B0604020202020204" pitchFamily="34" charset="0"/>
            </a:endParaRPr>
          </a:p>
          <a:p>
            <a:r>
              <a:rPr lang="fr-FR" sz="1100" b="1" baseline="0" dirty="0" smtClean="0">
                <a:latin typeface="Arial" panose="020B0604020202020204" pitchFamily="34" charset="0"/>
                <a:cs typeface="Arial" panose="020B0604020202020204" pitchFamily="34" charset="0"/>
              </a:rPr>
              <a:t>Exemples de formules pouvant</a:t>
            </a:r>
            <a:r>
              <a:rPr lang="fr-FR" sz="1100" b="1" dirty="0" smtClean="0">
                <a:latin typeface="Arial" panose="020B0604020202020204" pitchFamily="34" charset="0"/>
                <a:cs typeface="Arial" panose="020B0604020202020204" pitchFamily="34" charset="0"/>
              </a:rPr>
              <a:t> être utilisées au sein de l’équipe pour dire « stop » </a:t>
            </a:r>
            <a:r>
              <a:rPr lang="fr-FR" sz="1100" b="1" baseline="0" dirty="0" smtClean="0">
                <a:latin typeface="Arial" panose="020B0604020202020204" pitchFamily="34" charset="0"/>
                <a:cs typeface="Arial" panose="020B0604020202020204" pitchFamily="34" charset="0"/>
              </a:rPr>
              <a:t>:</a:t>
            </a:r>
          </a:p>
          <a:p>
            <a:r>
              <a:rPr lang="fr-FR" sz="1100" baseline="0" dirty="0" smtClean="0">
                <a:latin typeface="Arial" panose="020B0604020202020204" pitchFamily="34" charset="0"/>
                <a:cs typeface="Arial" panose="020B0604020202020204" pitchFamily="34" charset="0"/>
              </a:rPr>
              <a:t>« </a:t>
            </a:r>
            <a:r>
              <a:rPr lang="fr-FR" sz="1100" baseline="0" dirty="0" err="1" smtClean="0">
                <a:latin typeface="Arial" panose="020B0604020202020204" pitchFamily="34" charset="0"/>
                <a:cs typeface="Arial" panose="020B0604020202020204" pitchFamily="34" charset="0"/>
              </a:rPr>
              <a:t>Captain</a:t>
            </a:r>
            <a:r>
              <a:rPr lang="fr-FR" sz="1100" baseline="0" dirty="0" smtClean="0">
                <a:latin typeface="Arial" panose="020B0604020202020204" pitchFamily="34" charset="0"/>
                <a:cs typeface="Arial" panose="020B0604020202020204" pitchFamily="34" charset="0"/>
              </a:rPr>
              <a:t> </a:t>
            </a:r>
            <a:r>
              <a:rPr lang="fr-FR" sz="1100" baseline="0" dirty="0" err="1" smtClean="0">
                <a:latin typeface="Arial" panose="020B0604020202020204" pitchFamily="34" charset="0"/>
                <a:cs typeface="Arial" panose="020B0604020202020204" pitchFamily="34" charset="0"/>
              </a:rPr>
              <a:t>listen</a:t>
            </a:r>
            <a:r>
              <a:rPr lang="fr-FR" sz="1100" baseline="0" dirty="0" smtClean="0">
                <a:latin typeface="Arial" panose="020B0604020202020204" pitchFamily="34" charset="0"/>
                <a:cs typeface="Arial" panose="020B0604020202020204" pitchFamily="34" charset="0"/>
              </a:rPr>
              <a:t> ! »  (pour les</a:t>
            </a:r>
            <a:r>
              <a:rPr lang="fr-FR" sz="1100" dirty="0" smtClean="0">
                <a:latin typeface="Arial" panose="020B0604020202020204" pitchFamily="34" charset="0"/>
                <a:cs typeface="Arial" panose="020B0604020202020204" pitchFamily="34" charset="0"/>
              </a:rPr>
              <a:t> supérieurs</a:t>
            </a:r>
            <a:r>
              <a:rPr lang="fr-FR" sz="1100" baseline="0" dirty="0" smtClean="0">
                <a:latin typeface="Arial" panose="020B0604020202020204" pitchFamily="34" charset="0"/>
                <a:cs typeface="Arial" panose="020B0604020202020204" pitchFamily="34" charset="0"/>
              </a:rPr>
              <a:t>)</a:t>
            </a:r>
          </a:p>
          <a:p>
            <a:r>
              <a:rPr lang="fr-FR" sz="1100" baseline="0" dirty="0" smtClean="0">
                <a:latin typeface="Arial" panose="020B0604020202020204" pitchFamily="34" charset="0"/>
                <a:cs typeface="Arial" panose="020B0604020202020204" pitchFamily="34" charset="0"/>
              </a:rPr>
              <a:t>« Stand by » …. « Go </a:t>
            </a:r>
            <a:r>
              <a:rPr lang="fr-FR" sz="1100" baseline="0" dirty="0" err="1" smtClean="0">
                <a:latin typeface="Arial" panose="020B0604020202020204" pitchFamily="34" charset="0"/>
                <a:cs typeface="Arial" panose="020B0604020202020204" pitchFamily="34" charset="0"/>
              </a:rPr>
              <a:t>ahead</a:t>
            </a:r>
            <a:r>
              <a:rPr lang="fr-FR" sz="1100" baseline="0" dirty="0" smtClean="0">
                <a:latin typeface="Arial" panose="020B0604020202020204" pitchFamily="34" charset="0"/>
                <a:cs typeface="Arial" panose="020B0604020202020204" pitchFamily="34" charset="0"/>
              </a:rPr>
              <a:t> »</a:t>
            </a:r>
          </a:p>
          <a:p>
            <a:r>
              <a:rPr lang="fr-FR" sz="1100" baseline="0" dirty="0" smtClean="0">
                <a:latin typeface="Arial" panose="020B0604020202020204" pitchFamily="34" charset="0"/>
                <a:cs typeface="Arial" panose="020B0604020202020204" pitchFamily="34" charset="0"/>
              </a:rPr>
              <a:t>« Une minute » ou « Stop – </a:t>
            </a:r>
            <a:r>
              <a:rPr lang="fr-FR" sz="1100" dirty="0">
                <a:latin typeface="Arial" panose="020B0604020202020204" pitchFamily="34" charset="0"/>
                <a:cs typeface="Arial" panose="020B0604020202020204" pitchFamily="34" charset="0"/>
              </a:rPr>
              <a:t>j</a:t>
            </a:r>
            <a:r>
              <a:rPr lang="fr-FR" sz="1100" baseline="0" dirty="0" smtClean="0">
                <a:latin typeface="Arial" panose="020B0604020202020204" pitchFamily="34" charset="0"/>
                <a:cs typeface="Arial" panose="020B0604020202020204" pitchFamily="34" charset="0"/>
              </a:rPr>
              <a:t>’ai encore une question</a:t>
            </a:r>
            <a:r>
              <a:rPr lang="fr-FR" sz="1100" dirty="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 … « Bien, poursuivons »</a:t>
            </a:r>
          </a:p>
          <a:p>
            <a:r>
              <a:rPr lang="fr-FR" sz="1100" baseline="0" dirty="0" smtClean="0">
                <a:latin typeface="Arial" panose="020B0604020202020204" pitchFamily="34" charset="0"/>
                <a:cs typeface="Arial" panose="020B0604020202020204" pitchFamily="34" charset="0"/>
              </a:rPr>
              <a:t>« Stop,</a:t>
            </a:r>
            <a:r>
              <a:rPr lang="fr-FR" sz="1100" dirty="0" smtClean="0">
                <a:latin typeface="Arial" panose="020B0604020202020204" pitchFamily="34" charset="0"/>
                <a:cs typeface="Arial" panose="020B0604020202020204" pitchFamily="34" charset="0"/>
              </a:rPr>
              <a:t> n</a:t>
            </a:r>
            <a:r>
              <a:rPr lang="fr-FR" sz="1100" baseline="0" dirty="0" smtClean="0">
                <a:latin typeface="Arial" panose="020B0604020202020204" pitchFamily="34" charset="0"/>
                <a:cs typeface="Arial" panose="020B0604020202020204" pitchFamily="34" charset="0"/>
              </a:rPr>
              <a:t>ous avons un problème, veuillez</a:t>
            </a:r>
            <a:r>
              <a:rPr lang="fr-FR" sz="1100" dirty="0" smtClean="0">
                <a:latin typeface="Arial" panose="020B0604020202020204" pitchFamily="34" charset="0"/>
                <a:cs typeface="Arial" panose="020B0604020202020204" pitchFamily="34" charset="0"/>
              </a:rPr>
              <a:t> écouter </a:t>
            </a:r>
            <a:r>
              <a:rPr lang="fr-FR" sz="1100" baseline="0" dirty="0" smtClean="0">
                <a:latin typeface="Arial" panose="020B0604020202020204" pitchFamily="34" charset="0"/>
                <a:cs typeface="Arial" panose="020B0604020202020204" pitchFamily="34" charset="0"/>
              </a:rPr>
              <a:t>»</a:t>
            </a:r>
          </a:p>
          <a:p>
            <a:endParaRPr lang="fr-FR" sz="110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Il est important d’adapter les formules à la culture de l’organisation et de l’équipe, tout en s’assurant qu’elles restent claires pour qu’elles soient entendues et produisent les effets voulus</a:t>
            </a:r>
            <a:r>
              <a:rPr lang="fr-FR" sz="1100" baseline="0" dirty="0" smtClean="0">
                <a:latin typeface="Arial" panose="020B0604020202020204" pitchFamily="34" charset="0"/>
                <a:cs typeface="Arial" panose="020B0604020202020204" pitchFamily="34" charset="0"/>
              </a:rPr>
              <a:t>. </a:t>
            </a:r>
          </a:p>
          <a:p>
            <a:r>
              <a:rPr lang="fr-FR" sz="1100" baseline="0" dirty="0" smtClean="0">
                <a:latin typeface="Arial" panose="020B0604020202020204" pitchFamily="34" charset="0"/>
                <a:cs typeface="Arial" panose="020B0604020202020204" pitchFamily="34" charset="0"/>
              </a:rPr>
              <a:t>Lorsque de telles formules sont introduites, il faut d’abord que l’équipe s’exerce et </a:t>
            </a:r>
            <a:r>
              <a:rPr lang="fr-FR" sz="1100" dirty="0" smtClean="0">
                <a:latin typeface="Arial" panose="020B0604020202020204" pitchFamily="34" charset="0"/>
                <a:cs typeface="Arial" panose="020B0604020202020204" pitchFamily="34" charset="0"/>
              </a:rPr>
              <a:t>s’entraîne à les utiliser avant qu’elles s’intègrent dans son quotidien</a:t>
            </a:r>
            <a:r>
              <a:rPr lang="fr-FR" sz="1100" baseline="0" dirty="0" smtClean="0">
                <a:latin typeface="Arial" panose="020B0604020202020204" pitchFamily="34" charset="0"/>
                <a:cs typeface="Arial" panose="020B0604020202020204" pitchFamily="34" charset="0"/>
              </a:rPr>
              <a:t>. </a:t>
            </a:r>
            <a:endParaRPr lang="fr-FR"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26</a:t>
            </a:fld>
            <a:endParaRPr lang="de-CH"/>
          </a:p>
        </p:txBody>
      </p:sp>
    </p:spTree>
    <p:extLst>
      <p:ext uri="{BB962C8B-B14F-4D97-AF65-F5344CB8AC3E}">
        <p14:creationId xmlns:p14="http://schemas.microsoft.com/office/powerpoint/2010/main" val="42484431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dirty="0" smtClean="0">
                <a:latin typeface="Arial" panose="020B0604020202020204" pitchFamily="34" charset="0"/>
                <a:cs typeface="Arial" panose="020B0604020202020204" pitchFamily="34" charset="0"/>
              </a:rPr>
              <a:t>En résumé :</a:t>
            </a:r>
            <a:r>
              <a:rPr lang="fr-FR" sz="1100" baseline="0" dirty="0" smtClean="0">
                <a:latin typeface="Arial" panose="020B0604020202020204" pitchFamily="34" charset="0"/>
                <a:cs typeface="Arial" panose="020B0604020202020204" pitchFamily="34" charset="0"/>
              </a:rPr>
              <a:t> </a:t>
            </a:r>
          </a:p>
          <a:p>
            <a:r>
              <a:rPr lang="fr-FR" sz="1100" dirty="0" smtClean="0">
                <a:latin typeface="Arial" panose="020B0604020202020204" pitchFamily="34" charset="0"/>
                <a:cs typeface="Arial" panose="020B0604020202020204" pitchFamily="34" charset="0"/>
              </a:rPr>
              <a:t>La communication au sein de l’équipe peut être améliorée à l’aide de mesures et d’instruments clairs. La check-list « Sécurité chirurgicale » ou la check-list de l’OMS représentent l’un de ces moyens. L’efficacité de cet instrument dépend grandement de la manière dont il est employé. On observe en effet des interactions entre la culture vécue, les connaissances théoriques et l’application pratique.</a:t>
            </a:r>
          </a:p>
          <a:p>
            <a:endParaRPr lang="fr-FR" sz="1100" baseline="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L’utilisation correcte de la check-list favorise la mise en place d’une communication standardisée pour assurer l’échange verbal des informations : il est important que </a:t>
            </a:r>
            <a:r>
              <a:rPr lang="fr-FR" sz="1100" b="1" baseline="0" dirty="0" smtClean="0">
                <a:latin typeface="Arial" panose="020B0604020202020204" pitchFamily="34" charset="0"/>
                <a:cs typeface="Arial" panose="020B0604020202020204" pitchFamily="34" charset="0"/>
              </a:rPr>
              <a:t>tous </a:t>
            </a:r>
            <a:r>
              <a:rPr lang="fr-FR" sz="1100" baseline="0" dirty="0" smtClean="0">
                <a:latin typeface="Arial" panose="020B0604020202020204" pitchFamily="34" charset="0"/>
                <a:cs typeface="Arial" panose="020B0604020202020204" pitchFamily="34" charset="0"/>
              </a:rPr>
              <a:t>comprennent </a:t>
            </a:r>
            <a:r>
              <a:rPr lang="fr-FR" sz="1100" dirty="0" smtClean="0">
                <a:latin typeface="Arial" panose="020B0604020202020204" pitchFamily="34" charset="0"/>
                <a:cs typeface="Arial" panose="020B0604020202020204" pitchFamily="34" charset="0"/>
              </a:rPr>
              <a:t>le déroulement de cette communication standardisée et la soutiennent. Il suffit qu’une personne tourne le sujet en dérision pour que la check-list perde son efficacité</a:t>
            </a:r>
            <a:r>
              <a:rPr lang="fr-FR" sz="1100" baseline="0" dirty="0" smtClean="0">
                <a:latin typeface="Arial" panose="020B0604020202020204" pitchFamily="34" charset="0"/>
                <a:cs typeface="Arial" panose="020B0604020202020204" pitchFamily="34" charset="0"/>
              </a:rPr>
              <a:t>. A-t-on déjà vu dans un film des pilotes plaisanter en passant en </a:t>
            </a:r>
            <a:r>
              <a:rPr lang="fr-FR" sz="1100" dirty="0" smtClean="0">
                <a:latin typeface="Arial" panose="020B0604020202020204" pitchFamily="34" charset="0"/>
                <a:cs typeface="Arial" panose="020B0604020202020204" pitchFamily="34" charset="0"/>
              </a:rPr>
              <a:t>revue la check-list ? Les entraînements à l’utilisation de cet instrument donnent à l’équipe l’occasion de s’exercer à ce mode de communication</a:t>
            </a:r>
            <a:r>
              <a:rPr lang="fr-FR" sz="1100" baseline="0" dirty="0" smtClean="0">
                <a:latin typeface="Arial" panose="020B0604020202020204" pitchFamily="34" charset="0"/>
                <a:cs typeface="Arial" panose="020B0604020202020204" pitchFamily="34" charset="0"/>
              </a:rPr>
              <a:t>. </a:t>
            </a:r>
          </a:p>
          <a:p>
            <a:endParaRPr lang="fr-FR" sz="1100" baseline="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Pour que la check-list permette une communication standardisée</a:t>
            </a:r>
            <a:r>
              <a:rPr lang="fr-FR" sz="1100" dirty="0" smtClean="0">
                <a:latin typeface="Arial" panose="020B0604020202020204" pitchFamily="34" charset="0"/>
                <a:cs typeface="Arial" panose="020B0604020202020204" pitchFamily="34" charset="0"/>
              </a:rPr>
              <a:t> et structurée, il faut que le déroulement et les formules soient définis à l’avance et qu’ils soient clairs pour tous. La communication doit rester objective : elle doit être neutre, claire, précise, complète et concise</a:t>
            </a:r>
            <a:r>
              <a:rPr lang="fr-FR" sz="1100" baseline="0" dirty="0" smtClean="0">
                <a:latin typeface="Arial" panose="020B0604020202020204" pitchFamily="34" charset="0"/>
                <a:cs typeface="Arial" panose="020B0604020202020204" pitchFamily="34" charset="0"/>
              </a:rPr>
              <a:t>. </a:t>
            </a:r>
          </a:p>
          <a:p>
            <a:endParaRPr lang="fr-FR" sz="1100" baseline="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Là encore, u</a:t>
            </a:r>
            <a:r>
              <a:rPr lang="fr-FR" sz="1100" baseline="0" dirty="0" smtClean="0">
                <a:latin typeface="Arial" panose="020B0604020202020204" pitchFamily="34" charset="0"/>
                <a:cs typeface="Arial" panose="020B0604020202020204" pitchFamily="34" charset="0"/>
              </a:rPr>
              <a:t>ne communication factuelle</a:t>
            </a:r>
            <a:r>
              <a:rPr lang="fr-FR" sz="1100" dirty="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doit</a:t>
            </a:r>
            <a:r>
              <a:rPr lang="fr-FR" sz="1100" dirty="0" smtClean="0">
                <a:latin typeface="Arial" panose="020B0604020202020204" pitchFamily="34" charset="0"/>
                <a:cs typeface="Arial" panose="020B0604020202020204" pitchFamily="34" charset="0"/>
              </a:rPr>
              <a:t> pouvoir s’appuyer sur une culture empreinte de respect et d’estime. Les cadres endossent à cet égard un rôle de modèle. </a:t>
            </a:r>
            <a:endParaRPr lang="fr-FR" sz="1100"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27</a:t>
            </a:fld>
            <a:endParaRPr lang="de-CH" dirty="0"/>
          </a:p>
        </p:txBody>
      </p:sp>
    </p:spTree>
    <p:extLst>
      <p:ext uri="{BB962C8B-B14F-4D97-AF65-F5344CB8AC3E}">
        <p14:creationId xmlns:p14="http://schemas.microsoft.com/office/powerpoint/2010/main" val="3596665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fr-FR" sz="1050" dirty="0" smtClean="0">
                <a:latin typeface="Arial" panose="020B0604020202020204" pitchFamily="34" charset="0"/>
                <a:cs typeface="Arial" panose="020B0604020202020204" pitchFamily="34" charset="0"/>
              </a:rPr>
              <a:t>Il s’agit à présent de transposer les faits et les réflexions que nous venons de voir à la situation concrète en salle d’opération et, en particulier, à l’utilisation de la check-list lors du Team time out. La première question qui se pose consiste à savoir quels sont les éléments auxquels il faut prêter attention en appliquant la check-list chirurgicale.</a:t>
            </a:r>
          </a:p>
          <a:p>
            <a:endParaRPr lang="fr-FR" sz="1050" dirty="0" smtClean="0">
              <a:latin typeface="Arial" panose="020B0604020202020204" pitchFamily="34" charset="0"/>
              <a:cs typeface="Arial" panose="020B0604020202020204" pitchFamily="34" charset="0"/>
            </a:endParaRPr>
          </a:p>
          <a:p>
            <a:r>
              <a:rPr lang="fr-FR" sz="1050" dirty="0" smtClean="0">
                <a:latin typeface="Arial" panose="020B0604020202020204" pitchFamily="34" charset="0"/>
                <a:cs typeface="Arial" panose="020B0604020202020204" pitchFamily="34" charset="0"/>
              </a:rPr>
              <a:t>Points à relever pour la communication au sein de l’équipe et le « </a:t>
            </a:r>
            <a:r>
              <a:rPr lang="fr-FR" sz="1050" dirty="0" err="1" smtClean="0">
                <a:latin typeface="Arial" panose="020B0604020202020204" pitchFamily="34" charset="0"/>
                <a:cs typeface="Arial" panose="020B0604020202020204" pitchFamily="34" charset="0"/>
              </a:rPr>
              <a:t>Speaking</a:t>
            </a:r>
            <a:r>
              <a:rPr lang="fr-FR" sz="1050" dirty="0" smtClean="0">
                <a:latin typeface="Arial" panose="020B0604020202020204" pitchFamily="34" charset="0"/>
                <a:cs typeface="Arial" panose="020B0604020202020204" pitchFamily="34" charset="0"/>
              </a:rPr>
              <a:t> up » lors du Team </a:t>
            </a:r>
            <a:r>
              <a:rPr lang="fr-FR" sz="1050" dirty="0">
                <a:latin typeface="Arial" panose="020B0604020202020204" pitchFamily="34" charset="0"/>
                <a:cs typeface="Arial" panose="020B0604020202020204" pitchFamily="34" charset="0"/>
              </a:rPr>
              <a:t>t</a:t>
            </a:r>
            <a:r>
              <a:rPr lang="fr-FR" sz="1050" dirty="0" smtClean="0">
                <a:latin typeface="Arial" panose="020B0604020202020204" pitchFamily="34" charset="0"/>
                <a:cs typeface="Arial" panose="020B0604020202020204" pitchFamily="34" charset="0"/>
              </a:rPr>
              <a:t>ime out :  </a:t>
            </a:r>
          </a:p>
          <a:p>
            <a:pPr marL="228600" indent="-228600">
              <a:buFontTx/>
              <a:buAutoNum type="arabicPeriod"/>
              <a:defRPr/>
            </a:pPr>
            <a:r>
              <a:rPr lang="fr-FR" sz="1050" dirty="0" smtClean="0">
                <a:latin typeface="Arial" panose="020B0604020202020204" pitchFamily="34" charset="0"/>
                <a:cs typeface="Arial" panose="020B0604020202020204" pitchFamily="34" charset="0"/>
              </a:rPr>
              <a:t>Il est important de signaler le lancement de la check-list pour que tous les collaborateurs réalisent que le TTO va commencer et qu’ils y consacrent toute leur attention. Une personne (le chirurgien p. ex. ; ce rôle doit être défini) dit : « Nous commençons le Team time </a:t>
            </a:r>
            <a:r>
              <a:rPr lang="fr-FR" sz="1050" dirty="0">
                <a:latin typeface="Arial" panose="020B0604020202020204" pitchFamily="34" charset="0"/>
                <a:cs typeface="Arial" panose="020B0604020202020204" pitchFamily="34" charset="0"/>
              </a:rPr>
              <a:t>o</a:t>
            </a:r>
            <a:r>
              <a:rPr lang="fr-FR" sz="1050" dirty="0" smtClean="0">
                <a:latin typeface="Arial" panose="020B0604020202020204" pitchFamily="34" charset="0"/>
                <a:cs typeface="Arial" panose="020B0604020202020204" pitchFamily="34" charset="0"/>
              </a:rPr>
              <a:t>ut ».  </a:t>
            </a:r>
          </a:p>
          <a:p>
            <a:pPr marL="228600" indent="-228600">
              <a:buFontTx/>
              <a:buAutoNum type="arabicPeriod"/>
              <a:defRPr/>
            </a:pPr>
            <a:r>
              <a:rPr lang="fr-FR" sz="1050" dirty="0">
                <a:latin typeface="Arial" panose="020B0604020202020204" pitchFamily="34" charset="0"/>
                <a:cs typeface="Arial" panose="020B0604020202020204" pitchFamily="34" charset="0"/>
              </a:rPr>
              <a:t>Le premier point « Présentation des membres de l’équipe » est important pour le rituel d’entrée de jeu : Est-ce que tout le monde est prêt à faire une pause et à consacrer l’attention nécessaire au Team time out ? Si les membres de l’équipe se connaissent bien, il est possible d’entamer la procédure en posant la question : « Tout le monde est prêt pour le Team time out ? », à laquelle chacun répond tour à tour par l’affirmative. On peut aussi s’adresser directement à chaque personne : « Marianne, prête pour la check-list ? </a:t>
            </a:r>
            <a:r>
              <a:rPr lang="fr-FR" sz="1050" dirty="0" smtClean="0">
                <a:latin typeface="Arial" panose="020B0604020202020204" pitchFamily="34" charset="0"/>
                <a:cs typeface="Arial" panose="020B0604020202020204" pitchFamily="34" charset="0"/>
              </a:rPr>
              <a:t>»</a:t>
            </a:r>
          </a:p>
          <a:p>
            <a:pPr marL="228600" indent="-228600">
              <a:buFontTx/>
              <a:buAutoNum type="arabicPeriod"/>
              <a:defRPr/>
            </a:pPr>
            <a:r>
              <a:rPr lang="fr-FR" sz="1050" dirty="0">
                <a:latin typeface="Arial" panose="020B0604020202020204" pitchFamily="34" charset="0"/>
                <a:cs typeface="Arial" panose="020B0604020202020204" pitchFamily="34" charset="0"/>
              </a:rPr>
              <a:t>Le point « Anticipation d’événements critiques potentiels » invite l’équipe à communiquer de façon ouverte en encourageant chacun à s’exprimer (« </a:t>
            </a:r>
            <a:r>
              <a:rPr lang="fr-FR" sz="1050" dirty="0" err="1" smtClean="0">
                <a:latin typeface="Arial" panose="020B0604020202020204" pitchFamily="34" charset="0"/>
                <a:cs typeface="Arial" panose="020B0604020202020204" pitchFamily="34" charset="0"/>
              </a:rPr>
              <a:t>Speaking</a:t>
            </a:r>
            <a:r>
              <a:rPr lang="fr-FR" sz="1050" dirty="0" smtClean="0">
                <a:latin typeface="Arial" panose="020B0604020202020204" pitchFamily="34" charset="0"/>
                <a:cs typeface="Arial" panose="020B0604020202020204" pitchFamily="34" charset="0"/>
              </a:rPr>
              <a:t> </a:t>
            </a:r>
            <a:r>
              <a:rPr lang="fr-FR" sz="1050" dirty="0">
                <a:latin typeface="Arial" panose="020B0604020202020204" pitchFamily="34" charset="0"/>
                <a:cs typeface="Arial" panose="020B0604020202020204" pitchFamily="34" charset="0"/>
              </a:rPr>
              <a:t>up »). Il a en ce sens une fonction de briefing. </a:t>
            </a:r>
            <a:endParaRPr lang="fr-FR" sz="1050" dirty="0" smtClean="0">
              <a:latin typeface="Arial" panose="020B0604020202020204" pitchFamily="34" charset="0"/>
              <a:cs typeface="Arial" panose="020B0604020202020204" pitchFamily="34" charset="0"/>
            </a:endParaRPr>
          </a:p>
          <a:p>
            <a:pPr marL="228600" indent="-228600">
              <a:buFontTx/>
              <a:buAutoNum type="arabicPeriod"/>
              <a:defRPr/>
            </a:pPr>
            <a:r>
              <a:rPr lang="fr-FR" sz="1050" dirty="0">
                <a:latin typeface="Arial" panose="020B0604020202020204" pitchFamily="34" charset="0"/>
                <a:cs typeface="Arial" panose="020B0604020202020204" pitchFamily="34" charset="0"/>
              </a:rPr>
              <a:t>Dans l’optique de promouvoir le « </a:t>
            </a:r>
            <a:r>
              <a:rPr lang="fr-FR" sz="1050" dirty="0" err="1" smtClean="0">
                <a:latin typeface="Arial" panose="020B0604020202020204" pitchFamily="34" charset="0"/>
                <a:cs typeface="Arial" panose="020B0604020202020204" pitchFamily="34" charset="0"/>
              </a:rPr>
              <a:t>Speaking</a:t>
            </a:r>
            <a:r>
              <a:rPr lang="fr-FR" sz="1050" dirty="0" smtClean="0">
                <a:latin typeface="Arial" panose="020B0604020202020204" pitchFamily="34" charset="0"/>
                <a:cs typeface="Arial" panose="020B0604020202020204" pitchFamily="34" charset="0"/>
              </a:rPr>
              <a:t> </a:t>
            </a:r>
            <a:r>
              <a:rPr lang="fr-FR" sz="1050" dirty="0">
                <a:latin typeface="Arial" panose="020B0604020202020204" pitchFamily="34" charset="0"/>
                <a:cs typeface="Arial" panose="020B0604020202020204" pitchFamily="34" charset="0"/>
              </a:rPr>
              <a:t>up », il est possible d’ajouter à la liste un dernier point formulé comme suit (selon l’exemple de la check-list de Caroline du Sud) : « Y a-t-il / Avez-vous des doutes ou des questions ? » Le chirurgien peut dire : « Si vous avez le moindre doute sur le bon déroulement de l’intervention, je vous invite à nous le faire savoir. » ou, plus fermement : « Si vous avez le moindre doute sur le bon déroulement de l’intervention, je vous demande de nous le faire savoir. »</a:t>
            </a:r>
            <a:r>
              <a:rPr lang="fr-FR" sz="1050" dirty="0" smtClean="0">
                <a:latin typeface="Arial" panose="020B0604020202020204" pitchFamily="34" charset="0"/>
                <a:cs typeface="Arial" panose="020B0604020202020204" pitchFamily="34" charset="0"/>
              </a:rPr>
              <a:t>.</a:t>
            </a:r>
            <a:endParaRPr lang="fr-FR" sz="1050" dirty="0">
              <a:latin typeface="Arial" panose="020B0604020202020204" pitchFamily="34" charset="0"/>
              <a:cs typeface="Arial" panose="020B0604020202020204" pitchFamily="34" charset="0"/>
            </a:endParaRPr>
          </a:p>
          <a:p>
            <a:endParaRPr lang="fr-FR" sz="1050" dirty="0">
              <a:latin typeface="Arial" panose="020B0604020202020204" pitchFamily="34" charset="0"/>
              <a:cs typeface="Arial" panose="020B0604020202020204" pitchFamily="34" charset="0"/>
            </a:endParaRPr>
          </a:p>
          <a:p>
            <a:r>
              <a:rPr lang="fr-FR" sz="1050" dirty="0" smtClean="0">
                <a:latin typeface="Arial" panose="020B0604020202020204" pitchFamily="34" charset="0"/>
                <a:cs typeface="Arial" panose="020B0604020202020204" pitchFamily="34" charset="0"/>
              </a:rPr>
              <a:t>Pour le </a:t>
            </a:r>
            <a:r>
              <a:rPr lang="fr-FR" sz="1050" dirty="0" err="1" smtClean="0">
                <a:latin typeface="Arial" panose="020B0604020202020204" pitchFamily="34" charset="0"/>
                <a:cs typeface="Arial" panose="020B0604020202020204" pitchFamily="34" charset="0"/>
              </a:rPr>
              <a:t>Sign</a:t>
            </a:r>
            <a:r>
              <a:rPr lang="fr-FR" sz="1050" dirty="0" smtClean="0">
                <a:latin typeface="Arial" panose="020B0604020202020204" pitchFamily="34" charset="0"/>
                <a:cs typeface="Arial" panose="020B0604020202020204" pitchFamily="34" charset="0"/>
              </a:rPr>
              <a:t> out, l’équipe devrait là aussi se concentrer sur la fonction de débriefing de cette partie de la check-list. Les principes sont les mêmes. Le </a:t>
            </a:r>
            <a:r>
              <a:rPr lang="fr-FR" sz="1050" dirty="0" err="1" smtClean="0">
                <a:latin typeface="Arial" panose="020B0604020202020204" pitchFamily="34" charset="0"/>
                <a:cs typeface="Arial" panose="020B0604020202020204" pitchFamily="34" charset="0"/>
              </a:rPr>
              <a:t>Sign</a:t>
            </a:r>
            <a:r>
              <a:rPr lang="fr-FR" sz="1050" dirty="0" smtClean="0">
                <a:latin typeface="Arial" panose="020B0604020202020204" pitchFamily="34" charset="0"/>
                <a:cs typeface="Arial" panose="020B0604020202020204" pitchFamily="34" charset="0"/>
              </a:rPr>
              <a:t> out devrait d’ailleurs s’appeler plus justement « Team </a:t>
            </a:r>
            <a:r>
              <a:rPr lang="fr-FR" sz="1050" dirty="0" err="1">
                <a:latin typeface="Arial" panose="020B0604020202020204" pitchFamily="34" charset="0"/>
                <a:cs typeface="Arial" panose="020B0604020202020204" pitchFamily="34" charset="0"/>
              </a:rPr>
              <a:t>s</a:t>
            </a:r>
            <a:r>
              <a:rPr lang="fr-FR" sz="1050" dirty="0" err="1" smtClean="0">
                <a:latin typeface="Arial" panose="020B0604020202020204" pitchFamily="34" charset="0"/>
                <a:cs typeface="Arial" panose="020B0604020202020204" pitchFamily="34" charset="0"/>
              </a:rPr>
              <a:t>ign</a:t>
            </a:r>
            <a:r>
              <a:rPr lang="fr-FR" sz="1050" dirty="0" smtClean="0">
                <a:latin typeface="Arial" panose="020B0604020202020204" pitchFamily="34" charset="0"/>
                <a:cs typeface="Arial" panose="020B0604020202020204" pitchFamily="34" charset="0"/>
              </a:rPr>
              <a:t> out ».</a:t>
            </a:r>
          </a:p>
          <a:p>
            <a:pPr defTabSz="921624">
              <a:defRPr/>
            </a:pPr>
            <a:endParaRPr lang="de-CH" sz="1100" i="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28</a:t>
            </a:fld>
            <a:endParaRPr lang="de-CH" dirty="0"/>
          </a:p>
        </p:txBody>
      </p:sp>
    </p:spTree>
    <p:extLst>
      <p:ext uri="{BB962C8B-B14F-4D97-AF65-F5344CB8AC3E}">
        <p14:creationId xmlns:p14="http://schemas.microsoft.com/office/powerpoint/2010/main" val="1760527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fr-FR" sz="1100" noProof="0" dirty="0" smtClean="0">
                <a:latin typeface="Arial" panose="020B0604020202020204" pitchFamily="34" charset="0"/>
                <a:cs typeface="Arial" panose="020B0604020202020204" pitchFamily="34" charset="0"/>
              </a:rPr>
              <a:t>Une communication structurée au sein de l’équipe est-elle vraiment synonyme de sécurité accrue </a:t>
            </a:r>
            <a:r>
              <a:rPr lang="fr-FR" sz="1100" baseline="0" noProof="0" dirty="0" smtClean="0">
                <a:latin typeface="Arial" panose="020B0604020202020204" pitchFamily="34" charset="0"/>
                <a:cs typeface="Arial" panose="020B0604020202020204" pitchFamily="34" charset="0"/>
              </a:rPr>
              <a:t>?</a:t>
            </a:r>
          </a:p>
          <a:p>
            <a:endParaRPr lang="fr-FR" sz="1100" noProof="0" dirty="0" smtClean="0">
              <a:latin typeface="Arial" panose="020B0604020202020204" pitchFamily="34" charset="0"/>
              <a:cs typeface="Arial" panose="020B0604020202020204" pitchFamily="34" charset="0"/>
            </a:endParaRPr>
          </a:p>
          <a:p>
            <a:r>
              <a:rPr lang="fr-FR" sz="1100" noProof="0" dirty="0" err="1" smtClean="0">
                <a:latin typeface="Arial" panose="020B0604020202020204" pitchFamily="34" charset="0"/>
                <a:cs typeface="Arial" panose="020B0604020202020204" pitchFamily="34" charset="0"/>
              </a:rPr>
              <a:t>Neily</a:t>
            </a:r>
            <a:r>
              <a:rPr lang="fr-FR" sz="1100" noProof="0" dirty="0" smtClean="0">
                <a:latin typeface="Arial" panose="020B0604020202020204" pitchFamily="34" charset="0"/>
                <a:cs typeface="Arial" panose="020B0604020202020204" pitchFamily="34" charset="0"/>
              </a:rPr>
              <a:t> et al. (</a:t>
            </a:r>
            <a:r>
              <a:rPr lang="fr-FR" sz="1100" baseline="0" noProof="0" dirty="0" smtClean="0">
                <a:latin typeface="Arial" panose="020B0604020202020204" pitchFamily="34" charset="0"/>
                <a:cs typeface="Arial" panose="020B0604020202020204" pitchFamily="34" charset="0"/>
              </a:rPr>
              <a:t>2000)</a:t>
            </a:r>
            <a:r>
              <a:rPr lang="fr-FR" sz="1100" noProof="0" dirty="0" smtClean="0">
                <a:latin typeface="Arial" panose="020B0604020202020204" pitchFamily="34" charset="0"/>
                <a:cs typeface="Arial" panose="020B0604020202020204" pitchFamily="34" charset="0"/>
              </a:rPr>
              <a:t> ont voulu savoir si le fait de suivre un entraînement </a:t>
            </a:r>
            <a:r>
              <a:rPr lang="fr-FR" sz="1100" dirty="0" smtClean="0">
                <a:latin typeface="Arial" panose="020B0604020202020204" pitchFamily="34" charset="0"/>
                <a:cs typeface="Arial" panose="020B0604020202020204" pitchFamily="34" charset="0"/>
              </a:rPr>
              <a:t>structuré à la communication au sein de l’équipe avait un effet sur le taux de mortalité</a:t>
            </a:r>
            <a:r>
              <a:rPr lang="fr-FR" sz="1100" baseline="0" noProof="0" dirty="0" smtClean="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Leur étude met en évidence un taux de mortalité nettement plus bas dans le groupe qui a bénéficié d’un entraînement intensif</a:t>
            </a:r>
            <a:r>
              <a:rPr lang="fr-FR" sz="1100" baseline="0" noProof="0" dirty="0" smtClean="0">
                <a:latin typeface="Arial" panose="020B0604020202020204" pitchFamily="34" charset="0"/>
                <a:cs typeface="Arial" panose="020B0604020202020204" pitchFamily="34" charset="0"/>
              </a:rPr>
              <a:t>. </a:t>
            </a:r>
          </a:p>
          <a:p>
            <a:r>
              <a:rPr lang="fr-FR" sz="1100" dirty="0" smtClean="0">
                <a:latin typeface="Arial" panose="020B0604020202020204" pitchFamily="34" charset="0"/>
                <a:cs typeface="Arial" panose="020B0604020202020204" pitchFamily="34" charset="0"/>
              </a:rPr>
              <a:t>L’entraînement, qui s’adressait à l’équipe chirurgicale dans sa  « composition originelle » </a:t>
            </a:r>
            <a:r>
              <a:rPr lang="fr-FR" sz="1100" baseline="0" noProof="0" dirty="0" smtClean="0">
                <a:latin typeface="Arial" panose="020B0604020202020204" pitchFamily="34" charset="0"/>
                <a:cs typeface="Arial" panose="020B0604020202020204" pitchFamily="34" charset="0"/>
              </a:rPr>
              <a:t>(</a:t>
            </a:r>
            <a:r>
              <a:rPr lang="fr-FR" sz="1100" b="0" i="0" u="none" strike="noStrike" kern="1200" baseline="0" dirty="0" smtClean="0">
                <a:solidFill>
                  <a:schemeClr val="tx1"/>
                </a:solidFill>
                <a:latin typeface="Arial" panose="020B0604020202020204" pitchFamily="34" charset="0"/>
                <a:cs typeface="Arial" panose="020B0604020202020204" pitchFamily="34" charset="0"/>
              </a:rPr>
              <a:t>chirurgien, anesthésiste, infirmière anesthésiste, équipe technique et infirmière)</a:t>
            </a:r>
            <a:r>
              <a:rPr lang="fr-FR" sz="1100" baseline="0" noProof="0" dirty="0" smtClean="0">
                <a:latin typeface="Arial" panose="020B0604020202020204" pitchFamily="34" charset="0"/>
                <a:cs typeface="Arial" panose="020B0604020202020204" pitchFamily="34" charset="0"/>
              </a:rPr>
              <a:t>, comprenait</a:t>
            </a:r>
            <a:r>
              <a:rPr lang="fr-FR" sz="1100" noProof="0" dirty="0" smtClean="0">
                <a:latin typeface="Arial" panose="020B0604020202020204" pitchFamily="34" charset="0"/>
                <a:cs typeface="Arial" panose="020B0604020202020204" pitchFamily="34" charset="0"/>
              </a:rPr>
              <a:t> les points suivants </a:t>
            </a:r>
            <a:r>
              <a:rPr lang="fr-FR" sz="1100" baseline="0" noProof="0" dirty="0" smtClean="0">
                <a:latin typeface="Arial" panose="020B0604020202020204" pitchFamily="34" charset="0"/>
                <a:cs typeface="Arial" panose="020B0604020202020204" pitchFamily="34" charset="0"/>
              </a:rPr>
              <a:t>:</a:t>
            </a:r>
          </a:p>
          <a:p>
            <a:pPr marL="171450" indent="-171450">
              <a:buFontTx/>
              <a:buChar char="-"/>
            </a:pPr>
            <a:r>
              <a:rPr lang="fr-FR" sz="1100" dirty="0">
                <a:latin typeface="Arial" panose="020B0604020202020204" pitchFamily="34" charset="0"/>
                <a:cs typeface="Arial" panose="020B0604020202020204" pitchFamily="34" charset="0"/>
              </a:rPr>
              <a:t>l</a:t>
            </a:r>
            <a:r>
              <a:rPr lang="fr-FR" sz="1100" dirty="0" smtClean="0">
                <a:latin typeface="Arial" panose="020B0604020202020204" pitchFamily="34" charset="0"/>
                <a:cs typeface="Arial" panose="020B0604020202020204" pitchFamily="34" charset="0"/>
              </a:rPr>
              <a:t>a collaboration </a:t>
            </a:r>
            <a:r>
              <a:rPr lang="fr-FR" sz="1100" baseline="0" noProof="0" dirty="0" smtClean="0">
                <a:latin typeface="Arial" panose="020B0604020202020204" pitchFamily="34" charset="0"/>
                <a:cs typeface="Arial" panose="020B0604020202020204" pitchFamily="34" charset="0"/>
              </a:rPr>
              <a:t>au sein de l’équipe</a:t>
            </a:r>
          </a:p>
          <a:p>
            <a:pPr marL="171450"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a manière d’attirer l’attention d’autres membres de l’équipe sur un risque pour la sécurité</a:t>
            </a:r>
          </a:p>
          <a:p>
            <a:pPr marL="171450"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a </a:t>
            </a:r>
            <a:r>
              <a:rPr lang="fr-FR" sz="1100" dirty="0" smtClean="0">
                <a:latin typeface="Arial" panose="020B0604020202020204" pitchFamily="34" charset="0"/>
                <a:cs typeface="Arial" panose="020B0604020202020204" pitchFamily="34" charset="0"/>
              </a:rPr>
              <a:t>conduite d’un briefing préopératoire et d’un débriefing postopératoire sur la base d’une check-list</a:t>
            </a:r>
            <a:endParaRPr lang="fr-FR" sz="1100" baseline="0" noProof="0" dirty="0" smtClean="0">
              <a:latin typeface="Arial" panose="020B0604020202020204" pitchFamily="34" charset="0"/>
              <a:cs typeface="Arial" panose="020B0604020202020204" pitchFamily="34" charset="0"/>
            </a:endParaRPr>
          </a:p>
          <a:p>
            <a:pPr marL="171450"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’introduction de stratégies de communication,</a:t>
            </a:r>
            <a:r>
              <a:rPr lang="fr-FR" sz="1100" noProof="0" dirty="0" smtClean="0">
                <a:latin typeface="Arial" panose="020B0604020202020204" pitchFamily="34" charset="0"/>
                <a:cs typeface="Arial" panose="020B0604020202020204" pitchFamily="34" charset="0"/>
              </a:rPr>
              <a:t> par exemple</a:t>
            </a:r>
            <a:endParaRPr lang="fr-FR" sz="1100" baseline="0" noProof="0" dirty="0" smtClean="0">
              <a:latin typeface="Arial" panose="020B0604020202020204" pitchFamily="34" charset="0"/>
              <a:cs typeface="Arial" panose="020B0604020202020204" pitchFamily="34" charset="0"/>
            </a:endParaRPr>
          </a:p>
          <a:p>
            <a:pPr marL="628650" lvl="1"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’emploi de formules standard</a:t>
            </a:r>
            <a:r>
              <a:rPr lang="fr-FR" sz="1100" noProof="0" dirty="0" smtClean="0">
                <a:latin typeface="Arial" panose="020B0604020202020204" pitchFamily="34" charset="0"/>
                <a:cs typeface="Arial" panose="020B0604020202020204" pitchFamily="34" charset="0"/>
              </a:rPr>
              <a:t> – </a:t>
            </a:r>
            <a:r>
              <a:rPr lang="fr-FR" sz="1100" baseline="0" noProof="0" dirty="0" smtClean="0">
                <a:latin typeface="Arial" panose="020B0604020202020204" pitchFamily="34" charset="0"/>
                <a:cs typeface="Arial" panose="020B0604020202020204" pitchFamily="34" charset="0"/>
              </a:rPr>
              <a:t>« </a:t>
            </a:r>
            <a:r>
              <a:rPr lang="fr-FR" sz="1100" baseline="0" noProof="0" dirty="0" err="1" smtClean="0">
                <a:latin typeface="Arial" panose="020B0604020202020204" pitchFamily="34" charset="0"/>
                <a:cs typeface="Arial" panose="020B0604020202020204" pitchFamily="34" charset="0"/>
              </a:rPr>
              <a:t>critical</a:t>
            </a:r>
            <a:r>
              <a:rPr lang="fr-FR" sz="1100" baseline="0" noProof="0" dirty="0" smtClean="0">
                <a:latin typeface="Arial" panose="020B0604020202020204" pitchFamily="34" charset="0"/>
                <a:cs typeface="Arial" panose="020B0604020202020204" pitchFamily="34" charset="0"/>
              </a:rPr>
              <a:t> </a:t>
            </a:r>
            <a:r>
              <a:rPr lang="fr-FR" sz="1100" baseline="0" noProof="0" dirty="0" err="1" smtClean="0">
                <a:latin typeface="Arial" panose="020B0604020202020204" pitchFamily="34" charset="0"/>
                <a:cs typeface="Arial" panose="020B0604020202020204" pitchFamily="34" charset="0"/>
              </a:rPr>
              <a:t>language</a:t>
            </a:r>
            <a:r>
              <a:rPr lang="fr-FR" sz="1100" baseline="0" noProof="0" dirty="0" smtClean="0">
                <a:latin typeface="Arial" panose="020B0604020202020204" pitchFamily="34" charset="0"/>
                <a:cs typeface="Arial" panose="020B0604020202020204" pitchFamily="34" charset="0"/>
              </a:rPr>
              <a:t> »</a:t>
            </a:r>
          </a:p>
          <a:p>
            <a:pPr marL="628650" lvl="1"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’application d’une communication structurée et standardisée </a:t>
            </a:r>
          </a:p>
          <a:p>
            <a:pPr marL="628650" lvl="1"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e fait de s’interrompre pour revoir une situation lorsqu’un doute </a:t>
            </a:r>
            <a:r>
              <a:rPr lang="fr-FR" sz="1100" dirty="0" smtClean="0">
                <a:latin typeface="Arial" panose="020B0604020202020204" pitchFamily="34" charset="0"/>
                <a:cs typeface="Arial" panose="020B0604020202020204" pitchFamily="34" charset="0"/>
              </a:rPr>
              <a:t>subsiste</a:t>
            </a:r>
            <a:endParaRPr lang="fr-FR" sz="1100" baseline="0" noProof="0" dirty="0" smtClean="0">
              <a:latin typeface="Arial" panose="020B0604020202020204" pitchFamily="34" charset="0"/>
              <a:cs typeface="Arial" panose="020B0604020202020204" pitchFamily="34" charset="0"/>
            </a:endParaRPr>
          </a:p>
          <a:p>
            <a:pPr marL="171450" lvl="0" indent="-171450">
              <a:buFontTx/>
              <a:buChar char="-"/>
            </a:pPr>
            <a:r>
              <a:rPr lang="fr-FR" sz="1100" dirty="0">
                <a:latin typeface="Arial" panose="020B0604020202020204" pitchFamily="34" charset="0"/>
                <a:cs typeface="Arial" panose="020B0604020202020204" pitchFamily="34" charset="0"/>
              </a:rPr>
              <a:t>l</a:t>
            </a:r>
            <a:r>
              <a:rPr lang="fr-FR" sz="1100" baseline="0" noProof="0" dirty="0" smtClean="0">
                <a:latin typeface="Arial" panose="020B0604020202020204" pitchFamily="34" charset="0"/>
                <a:cs typeface="Arial" panose="020B0604020202020204" pitchFamily="34" charset="0"/>
              </a:rPr>
              <a:t>es règles d’une communication efficace entre </a:t>
            </a:r>
            <a:r>
              <a:rPr lang="fr-FR" sz="1100" noProof="0" dirty="0" smtClean="0">
                <a:latin typeface="Arial" panose="020B0604020202020204" pitchFamily="34" charset="0"/>
                <a:cs typeface="Arial" panose="020B0604020202020204" pitchFamily="34" charset="0"/>
              </a:rPr>
              <a:t>membres du personnel médical lors du transfert de responsabilité </a:t>
            </a:r>
            <a:r>
              <a:rPr lang="fr-FR" sz="1100" dirty="0" smtClean="0">
                <a:latin typeface="Arial" panose="020B0604020202020204" pitchFamily="34" charset="0"/>
                <a:cs typeface="Arial" panose="020B0604020202020204" pitchFamily="34" charset="0"/>
              </a:rPr>
              <a:t>pour la prise en charge du patient</a:t>
            </a:r>
            <a:endParaRPr lang="fr-FR" sz="1100" baseline="0" noProof="0" dirty="0" smtClean="0">
              <a:latin typeface="Arial" panose="020B0604020202020204" pitchFamily="34" charset="0"/>
              <a:cs typeface="Arial" panose="020B0604020202020204" pitchFamily="34" charset="0"/>
            </a:endParaRPr>
          </a:p>
          <a:p>
            <a:endParaRPr lang="fr-FR" sz="110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Les effets</a:t>
            </a:r>
            <a:r>
              <a:rPr lang="fr-FR" sz="1100" dirty="0" smtClean="0">
                <a:latin typeface="Arial" panose="020B0604020202020204" pitchFamily="34" charset="0"/>
                <a:cs typeface="Arial" panose="020B0604020202020204" pitchFamily="34" charset="0"/>
              </a:rPr>
              <a:t> positifs observés dans le cadre de cette étude sont liés à des changements au niveau de la communication</a:t>
            </a:r>
            <a:r>
              <a:rPr lang="fr-FR" sz="1100" baseline="0" dirty="0" smtClean="0">
                <a:latin typeface="Arial" panose="020B0604020202020204" pitchFamily="34" charset="0"/>
                <a:cs typeface="Arial" panose="020B0604020202020204" pitchFamily="34" charset="0"/>
              </a:rPr>
              <a:t>. Les résultats montrent donc que la</a:t>
            </a:r>
            <a:r>
              <a:rPr lang="fr-FR" sz="1100" dirty="0" smtClean="0">
                <a:latin typeface="Arial" panose="020B0604020202020204" pitchFamily="34" charset="0"/>
                <a:cs typeface="Arial" panose="020B0604020202020204" pitchFamily="34" charset="0"/>
              </a:rPr>
              <a:t> qualité de</a:t>
            </a:r>
            <a:r>
              <a:rPr lang="fr-FR" sz="1100" baseline="0" dirty="0" smtClean="0">
                <a:latin typeface="Arial" panose="020B0604020202020204" pitchFamily="34" charset="0"/>
                <a:cs typeface="Arial" panose="020B0604020202020204" pitchFamily="34" charset="0"/>
              </a:rPr>
              <a:t> la communication </a:t>
            </a:r>
            <a:r>
              <a:rPr lang="fr-FR" sz="1100" dirty="0" smtClean="0">
                <a:latin typeface="Arial" panose="020B0604020202020204" pitchFamily="34" charset="0"/>
                <a:cs typeface="Arial" panose="020B0604020202020204" pitchFamily="34" charset="0"/>
              </a:rPr>
              <a:t>interpersonnelle en salle d’opération ne fait pas qu’améliorer et simplifier le travail quotidien de l’équipe, mais a aussi des répercussions directes sur la sécurité des patients et, partant, sur </a:t>
            </a:r>
            <a:r>
              <a:rPr lang="fr-FR" sz="1100" baseline="0" dirty="0" smtClean="0">
                <a:latin typeface="Arial" panose="020B0604020202020204" pitchFamily="34" charset="0"/>
                <a:cs typeface="Arial" panose="020B0604020202020204" pitchFamily="34" charset="0"/>
              </a:rPr>
              <a:t>le résultat</a:t>
            </a:r>
            <a:r>
              <a:rPr lang="fr-FR" sz="1100" dirty="0" smtClean="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du traitement. </a:t>
            </a:r>
            <a:endParaRPr lang="fr-FR" sz="1100" dirty="0" smtClean="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29</a:t>
            </a:fld>
            <a:endParaRPr lang="de-CH"/>
          </a:p>
        </p:txBody>
      </p:sp>
    </p:spTree>
    <p:extLst>
      <p:ext uri="{BB962C8B-B14F-4D97-AF65-F5344CB8AC3E}">
        <p14:creationId xmlns:p14="http://schemas.microsoft.com/office/powerpoint/2010/main" val="891711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dirty="0" smtClean="0">
                <a:latin typeface="Arial" pitchFamily="34" charset="0"/>
                <a:cs typeface="Arial" pitchFamily="34" charset="0"/>
              </a:rPr>
              <a:t>	</a:t>
            </a:r>
            <a:endParaRPr lang="de-CH"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a:t>
            </a:fld>
            <a:endParaRPr lang="de-CH"/>
          </a:p>
        </p:txBody>
      </p:sp>
    </p:spTree>
    <p:extLst>
      <p:ext uri="{BB962C8B-B14F-4D97-AF65-F5344CB8AC3E}">
        <p14:creationId xmlns:p14="http://schemas.microsoft.com/office/powerpoint/2010/main" val="1243375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dirty="0" smtClean="0">
                <a:latin typeface="Arial" panose="020B0604020202020204" pitchFamily="34" charset="0"/>
                <a:cs typeface="Arial" panose="020B0604020202020204" pitchFamily="34" charset="0"/>
              </a:rPr>
              <a:t>L’amélioration de la culture de la sécurité et de la communication au sein de l’équipe accroît la sécurité des patients.</a:t>
            </a:r>
            <a:r>
              <a:rPr lang="fr-FR" sz="1100" baseline="0" dirty="0" smtClean="0">
                <a:latin typeface="Arial" panose="020B0604020202020204" pitchFamily="34" charset="0"/>
                <a:cs typeface="Arial" panose="020B0604020202020204" pitchFamily="34" charset="0"/>
              </a:rPr>
              <a:t> Certaines conditions</a:t>
            </a:r>
            <a:r>
              <a:rPr lang="fr-FR" sz="1100" dirty="0" smtClean="0">
                <a:latin typeface="Arial" panose="020B0604020202020204" pitchFamily="34" charset="0"/>
                <a:cs typeface="Arial" panose="020B0604020202020204" pitchFamily="34" charset="0"/>
              </a:rPr>
              <a:t> sont toutefois nécessaires pour optimiser à la fois la culture de la sécurité et la communication au sein de l’équipe</a:t>
            </a:r>
            <a:r>
              <a:rPr lang="fr-FR" sz="1100" baseline="0" dirty="0" smtClean="0">
                <a:latin typeface="Arial" panose="020B0604020202020204" pitchFamily="34" charset="0"/>
                <a:cs typeface="Arial" panose="020B0604020202020204" pitchFamily="34" charset="0"/>
              </a:rPr>
              <a:t>.</a:t>
            </a:r>
          </a:p>
          <a:p>
            <a:endParaRPr lang="fr-FR" sz="1100" baseline="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Il faut du «</a:t>
            </a:r>
            <a:r>
              <a:rPr lang="fr-FR" sz="1100" dirty="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l</a:t>
            </a:r>
            <a:r>
              <a:rPr lang="fr-FR" sz="1100" baseline="0" dirty="0" smtClean="0">
                <a:latin typeface="Arial" panose="020B0604020202020204" pitchFamily="34" charset="0"/>
                <a:cs typeface="Arial" panose="020B0604020202020204" pitchFamily="34" charset="0"/>
              </a:rPr>
              <a:t>eadership », c’est-à-dire</a:t>
            </a:r>
          </a:p>
          <a:p>
            <a:pPr marL="171450" indent="-171450">
              <a:buFont typeface="Arial" panose="020B0604020202020204" pitchFamily="34" charset="0"/>
              <a:buChar char="•"/>
            </a:pPr>
            <a:r>
              <a:rPr lang="fr-FR" sz="1100" dirty="0" smtClean="0">
                <a:latin typeface="Arial" panose="020B0604020202020204" pitchFamily="34" charset="0"/>
                <a:cs typeface="Arial" panose="020B0604020202020204" pitchFamily="34" charset="0"/>
              </a:rPr>
              <a:t>que l</a:t>
            </a:r>
            <a:r>
              <a:rPr lang="fr-FR" sz="1100" baseline="0" dirty="0" smtClean="0">
                <a:latin typeface="Arial" panose="020B0604020202020204" pitchFamily="34" charset="0"/>
                <a:cs typeface="Arial" panose="020B0604020202020204" pitchFamily="34" charset="0"/>
              </a:rPr>
              <a:t>es supérieurs hiérarchiques</a:t>
            </a:r>
            <a:r>
              <a:rPr lang="fr-FR" sz="1100" dirty="0" smtClean="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et la direction de l’hôpital adoptent</a:t>
            </a:r>
            <a:r>
              <a:rPr lang="fr-FR" sz="1100" dirty="0" smtClean="0">
                <a:latin typeface="Arial" panose="020B0604020202020204" pitchFamily="34" charset="0"/>
                <a:cs typeface="Arial" panose="020B0604020202020204" pitchFamily="34" charset="0"/>
              </a:rPr>
              <a:t> par leurs actes et leurs décisions une attitude soutenant la culture de la sécurité</a:t>
            </a:r>
            <a:endParaRPr lang="fr-FR" sz="1100"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dirty="0">
                <a:latin typeface="Arial" panose="020B0604020202020204" pitchFamily="34" charset="0"/>
                <a:cs typeface="Arial" panose="020B0604020202020204" pitchFamily="34" charset="0"/>
              </a:rPr>
              <a:t>q</a:t>
            </a:r>
            <a:r>
              <a:rPr lang="fr-FR" sz="1100" baseline="0" dirty="0" smtClean="0">
                <a:latin typeface="Arial" panose="020B0604020202020204" pitchFamily="34" charset="0"/>
                <a:cs typeface="Arial" panose="020B0604020202020204" pitchFamily="34" charset="0"/>
              </a:rPr>
              <a:t>u’ils </a:t>
            </a:r>
            <a:r>
              <a:rPr lang="fr-FR" sz="1100" dirty="0" smtClean="0">
                <a:latin typeface="Arial" panose="020B0604020202020204" pitchFamily="34" charset="0"/>
                <a:cs typeface="Arial" panose="020B0604020202020204" pitchFamily="34" charset="0"/>
              </a:rPr>
              <a:t>appuient les mesures favorisant un bon climat de sécurité</a:t>
            </a:r>
            <a:r>
              <a:rPr lang="fr-FR" sz="1100" baseline="0" dirty="0" smtClean="0">
                <a:latin typeface="Arial" panose="020B0604020202020204" pitchFamily="34" charset="0"/>
                <a:cs typeface="Arial" panose="020B0604020202020204" pitchFamily="34" charset="0"/>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100" dirty="0">
                <a:latin typeface="Arial" panose="020B0604020202020204" pitchFamily="34" charset="0"/>
                <a:cs typeface="Arial" panose="020B0604020202020204" pitchFamily="34" charset="0"/>
              </a:rPr>
              <a:t>q</a:t>
            </a:r>
            <a:r>
              <a:rPr lang="fr-FR" sz="1100" dirty="0" smtClean="0">
                <a:latin typeface="Arial" panose="020B0604020202020204" pitchFamily="34" charset="0"/>
                <a:cs typeface="Arial" panose="020B0604020202020204" pitchFamily="34" charset="0"/>
              </a:rPr>
              <a:t>u’ils </a:t>
            </a:r>
            <a:r>
              <a:rPr lang="fr-FR" sz="1100" baseline="0" dirty="0" smtClean="0">
                <a:latin typeface="Arial" panose="020B0604020202020204" pitchFamily="34" charset="0"/>
                <a:cs typeface="Arial" panose="020B0604020202020204" pitchFamily="34" charset="0"/>
              </a:rPr>
              <a:t>privilégient une approche non punitive en cas d’incident afin de pouvoir</a:t>
            </a:r>
            <a:r>
              <a:rPr lang="fr-FR" sz="1100" dirty="0" smtClean="0">
                <a:latin typeface="Arial" panose="020B0604020202020204" pitchFamily="34" charset="0"/>
                <a:cs typeface="Arial" panose="020B0604020202020204" pitchFamily="34" charset="0"/>
              </a:rPr>
              <a:t> tirer des enseignements des erreurs et de fonctionner comme une organisation en apprentissage</a:t>
            </a:r>
            <a:endParaRPr lang="fr-FR" sz="1100" baseline="0" dirty="0" smtClean="0">
              <a:latin typeface="Arial" panose="020B0604020202020204" pitchFamily="34" charset="0"/>
              <a:cs typeface="Arial" panose="020B0604020202020204"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FR" sz="1100" baseline="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Il faut aussi que les relations au sein de l’établissement soient fondées sur le respect, la confiance et l’estime. Là encore, les cadres et la direction ont une responsabilité de premier plan pour que ces qualités soient possibles et deviennent réalité</a:t>
            </a:r>
            <a:r>
              <a:rPr lang="fr-FR" sz="1100" baseline="0" dirty="0" smtClean="0">
                <a:latin typeface="Arial" panose="020B0604020202020204" pitchFamily="34" charset="0"/>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sz="1100"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100" baseline="0" dirty="0" smtClean="0">
                <a:latin typeface="Arial" panose="020B0604020202020204" pitchFamily="34" charset="0"/>
                <a:cs typeface="Arial" panose="020B0604020202020204" pitchFamily="34" charset="0"/>
              </a:rPr>
              <a:t>Enfin, il faut également une socialisation</a:t>
            </a:r>
            <a:r>
              <a:rPr lang="fr-FR" sz="1100" dirty="0" smtClean="0">
                <a:latin typeface="Arial" panose="020B0604020202020204" pitchFamily="34" charset="0"/>
                <a:cs typeface="Arial" panose="020B0604020202020204" pitchFamily="34" charset="0"/>
              </a:rPr>
              <a:t> du personnel à la vigilance pour qu’il soit en mesure de s’attendre à l’inattendu, de surveiller le déroulement en participant activement et de reconnaître les changements</a:t>
            </a:r>
            <a:r>
              <a:rPr lang="fr-FR" sz="1100" baseline="0" dirty="0" smtClean="0">
                <a:latin typeface="Arial" panose="020B0604020202020204" pitchFamily="34" charset="0"/>
                <a:cs typeface="Arial" panose="020B0604020202020204" pitchFamily="34" charset="0"/>
              </a:rPr>
              <a:t>. </a:t>
            </a:r>
          </a:p>
          <a:p>
            <a:endParaRPr lang="de-CH" sz="1100" dirty="0" smtClean="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30</a:t>
            </a:fld>
            <a:endParaRPr lang="de-CH" dirty="0"/>
          </a:p>
        </p:txBody>
      </p:sp>
    </p:spTree>
    <p:extLst>
      <p:ext uri="{BB962C8B-B14F-4D97-AF65-F5344CB8AC3E}">
        <p14:creationId xmlns:p14="http://schemas.microsoft.com/office/powerpoint/2010/main" val="17828005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r>
              <a:rPr lang="fr-FR" dirty="0" smtClean="0">
                <a:latin typeface="Arial" panose="020B0604020202020204" pitchFamily="34" charset="0"/>
                <a:cs typeface="Arial" panose="020B0604020202020204" pitchFamily="34" charset="0"/>
              </a:rPr>
              <a:t>La check-list chirurgicale n’est pas un instrument qu’il suffit de posséder pour qu’il soit efficace. Celles et ceux qui l’utilisent de façon professionnelle savent bien pourquoi. </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Elle nécessite la mise en place et l’entretien d’une culture de la sécurité dans laquelle la communication au sein de l’équipe est un élément important et l’apprentissage à partir des erreurs est intégré dans le travail quotidien. Le fait d’utiliser la check-list soutient à son tour l’amélioration de la culture de la sécurité. Les cadres jouent à cet égard un rôle central et peuvent apporter une contribution notable en assumant leur fonction de modèle.</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La check-list chirurgicale est davantage qu’une « simple liste » de vérifications à cocher : elle est un véritable instrument permettant d’améliorer la communication au sein de l’équipe interprofessionnelle et, partant, d’accroître la sécurité des patients. L’adaptation de la check-list et des processus qui y sont liés aux spécificités de l’hôpital garantit que les personnes amenées à l’utiliser peuvent l’adopter et l’employer efficacement. </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Si l’on veut que la check-list puisse assumer toutes ces fonctions, il est important de savoir – et de garder à l’esprit – que la sécurité d’un système n’est pas innée, que </a:t>
            </a:r>
            <a:r>
              <a:rPr lang="fr-FR" dirty="0">
                <a:latin typeface="Arial" panose="020B0604020202020204" pitchFamily="34" charset="0"/>
                <a:cs typeface="Arial" panose="020B0604020202020204" pitchFamily="34" charset="0"/>
              </a:rPr>
              <a:t>c</a:t>
            </a:r>
            <a:r>
              <a:rPr lang="fr-FR" dirty="0" smtClean="0">
                <a:latin typeface="Arial" panose="020B0604020202020204" pitchFamily="34" charset="0"/>
                <a:cs typeface="Arial" panose="020B0604020202020204" pitchFamily="34" charset="0"/>
              </a:rPr>
              <a:t>’est une qualité qu’il acquiert. </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Ceci vaut aussi pour la check-list : il ne suffit pas de l’introduire pour qu’elle soit efficace. Il faut que ses utilisateurs s’approprient cet instrument pour qu’il trouve sa juste place dans le système. C’est pourquoi son application concrète doit être adaptée au fur et à mesure de l’évolution et des expériences acquises. </a:t>
            </a:r>
            <a:endParaRPr lang="fr-FR"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31</a:t>
            </a:fld>
            <a:endParaRPr lang="de-CH"/>
          </a:p>
        </p:txBody>
      </p:sp>
    </p:spTree>
    <p:extLst>
      <p:ext uri="{BB962C8B-B14F-4D97-AF65-F5344CB8AC3E}">
        <p14:creationId xmlns:p14="http://schemas.microsoft.com/office/powerpoint/2010/main" val="11652384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50" indent="-171450">
              <a:buFont typeface="Wingdings"/>
              <a:buChar char="à"/>
            </a:pPr>
            <a:endParaRPr lang="de-CH" sz="1100"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32</a:t>
            </a:fld>
            <a:endParaRPr lang="de-CH"/>
          </a:p>
        </p:txBody>
      </p:sp>
    </p:spTree>
    <p:extLst>
      <p:ext uri="{BB962C8B-B14F-4D97-AF65-F5344CB8AC3E}">
        <p14:creationId xmlns:p14="http://schemas.microsoft.com/office/powerpoint/2010/main" val="1093335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dirty="0" smtClean="0">
                <a:latin typeface="Arial" panose="020B0604020202020204" pitchFamily="34" charset="0"/>
                <a:cs typeface="Arial" panose="020B0604020202020204" pitchFamily="34" charset="0"/>
              </a:rPr>
              <a:t>Nous sommes entourés au quotidien d’organisations dites à haute fiabilité – centrales </a:t>
            </a:r>
            <a:r>
              <a:rPr lang="fr-FR" sz="1100" dirty="0">
                <a:latin typeface="Arial" panose="020B0604020202020204" pitchFamily="34" charset="0"/>
                <a:cs typeface="Arial" panose="020B0604020202020204" pitchFamily="34" charset="0"/>
              </a:rPr>
              <a:t>nucléaires, corps de sapeurs-pompiers ou systèmes de navigation aérienne –, </a:t>
            </a:r>
            <a:r>
              <a:rPr lang="fr-FR" sz="1100" dirty="0" smtClean="0">
                <a:latin typeface="Arial" panose="020B0604020202020204" pitchFamily="34" charset="0"/>
                <a:cs typeface="Arial" panose="020B0604020202020204" pitchFamily="34" charset="0"/>
              </a:rPr>
              <a:t>plus connues sous le sigle anglais HRO pour « </a:t>
            </a:r>
            <a:r>
              <a:rPr lang="fr-FR" sz="1100" baseline="0" dirty="0" smtClean="0">
                <a:latin typeface="Arial" panose="020B0604020202020204" pitchFamily="34" charset="0"/>
                <a:cs typeface="Arial" panose="020B0604020202020204" pitchFamily="34" charset="0"/>
              </a:rPr>
              <a:t>High </a:t>
            </a:r>
            <a:r>
              <a:rPr lang="fr-FR" sz="1100" baseline="0" dirty="0" err="1" smtClean="0">
                <a:latin typeface="Arial" panose="020B0604020202020204" pitchFamily="34" charset="0"/>
                <a:cs typeface="Arial" panose="020B0604020202020204" pitchFamily="34" charset="0"/>
              </a:rPr>
              <a:t>Reliability</a:t>
            </a:r>
            <a:r>
              <a:rPr lang="fr-FR" sz="1100" baseline="0" dirty="0" smtClean="0">
                <a:latin typeface="Arial" panose="020B0604020202020204" pitchFamily="34" charset="0"/>
                <a:cs typeface="Arial" panose="020B0604020202020204" pitchFamily="34" charset="0"/>
              </a:rPr>
              <a:t> </a:t>
            </a:r>
            <a:r>
              <a:rPr lang="fr-FR" sz="1100" baseline="0" dirty="0" err="1" smtClean="0">
                <a:latin typeface="Arial" panose="020B0604020202020204" pitchFamily="34" charset="0"/>
                <a:cs typeface="Arial" panose="020B0604020202020204" pitchFamily="34" charset="0"/>
              </a:rPr>
              <a:t>Organizations</a:t>
            </a:r>
            <a:r>
              <a:rPr lang="fr-FR" sz="1100" dirty="0" smtClean="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 Si ces organisations</a:t>
            </a:r>
            <a:r>
              <a:rPr lang="fr-FR" sz="1100" dirty="0" smtClean="0">
                <a:latin typeface="Arial" panose="020B0604020202020204" pitchFamily="34" charset="0"/>
                <a:cs typeface="Arial" panose="020B0604020202020204" pitchFamily="34" charset="0"/>
              </a:rPr>
              <a:t> relèvent de domaines </a:t>
            </a:r>
            <a:r>
              <a:rPr lang="fr-FR" sz="1100" dirty="0">
                <a:latin typeface="Arial" panose="020B0604020202020204" pitchFamily="34" charset="0"/>
                <a:cs typeface="Arial" panose="020B0604020202020204" pitchFamily="34" charset="0"/>
              </a:rPr>
              <a:t>t</a:t>
            </a:r>
            <a:r>
              <a:rPr lang="fr-FR" sz="1100" baseline="0" dirty="0" smtClean="0">
                <a:latin typeface="Arial" panose="020B0604020202020204" pitchFamily="34" charset="0"/>
                <a:cs typeface="Arial" panose="020B0604020202020204" pitchFamily="34" charset="0"/>
              </a:rPr>
              <a:t>rès différents, elles ont toutefois un point</a:t>
            </a:r>
            <a:r>
              <a:rPr lang="fr-FR" sz="1100" dirty="0" smtClean="0">
                <a:latin typeface="Arial" panose="020B0604020202020204" pitchFamily="34" charset="0"/>
                <a:cs typeface="Arial" panose="020B0604020202020204" pitchFamily="34" charset="0"/>
              </a:rPr>
              <a:t> </a:t>
            </a:r>
            <a:r>
              <a:rPr lang="fr-FR" sz="1100" baseline="0" dirty="0" smtClean="0">
                <a:latin typeface="Arial" panose="020B0604020202020204" pitchFamily="34" charset="0"/>
                <a:cs typeface="Arial" panose="020B0604020202020204" pitchFamily="34" charset="0"/>
              </a:rPr>
              <a:t>commun : </a:t>
            </a:r>
            <a:r>
              <a:rPr lang="fr-FR" sz="1100" dirty="0" smtClean="0">
                <a:latin typeface="Arial" panose="020B0604020202020204" pitchFamily="34" charset="0"/>
                <a:cs typeface="Arial" panose="020B0604020202020204" pitchFamily="34" charset="0"/>
              </a:rPr>
              <a:t>elles sont soumises à des exigences de haute performance et de fiabilité maximale </a:t>
            </a:r>
            <a:r>
              <a:rPr lang="fr-FR" sz="1100" baseline="0" dirty="0" smtClean="0">
                <a:latin typeface="Arial" panose="020B0604020202020204" pitchFamily="34" charset="0"/>
                <a:cs typeface="Arial" panose="020B0604020202020204" pitchFamily="34" charset="0"/>
              </a:rPr>
              <a:t>en </a:t>
            </a:r>
            <a:r>
              <a:rPr lang="fr-FR" sz="1100" dirty="0" smtClean="0">
                <a:latin typeface="Arial" panose="020B0604020202020204" pitchFamily="34" charset="0"/>
                <a:cs typeface="Arial" panose="020B0604020202020204" pitchFamily="34" charset="0"/>
              </a:rPr>
              <a:t>dépit </a:t>
            </a:r>
            <a:r>
              <a:rPr lang="fr-FR" sz="1100" baseline="0" dirty="0" smtClean="0">
                <a:latin typeface="Arial" panose="020B0604020202020204" pitchFamily="34" charset="0"/>
                <a:cs typeface="Arial" panose="020B0604020202020204" pitchFamily="34" charset="0"/>
              </a:rPr>
              <a:t>des </a:t>
            </a:r>
            <a:r>
              <a:rPr lang="fr-FR" sz="1100" dirty="0" smtClean="0">
                <a:latin typeface="Arial" panose="020B0604020202020204" pitchFamily="34" charset="0"/>
                <a:cs typeface="Arial" panose="020B0604020202020204" pitchFamily="34" charset="0"/>
              </a:rPr>
              <a:t>dangers et des risques encourus</a:t>
            </a:r>
            <a:r>
              <a:rPr lang="fr-FR" sz="1100" baseline="0" dirty="0" smtClean="0">
                <a:latin typeface="Arial" panose="020B0604020202020204" pitchFamily="34" charset="0"/>
                <a:cs typeface="Arial" panose="020B0604020202020204" pitchFamily="34" charset="0"/>
              </a:rPr>
              <a:t>. De plus, elles travaillent dans des conditions</a:t>
            </a:r>
            <a:r>
              <a:rPr lang="fr-FR" sz="1100" dirty="0" smtClean="0">
                <a:latin typeface="Arial" panose="020B0604020202020204" pitchFamily="34" charset="0"/>
                <a:cs typeface="Arial" panose="020B0604020202020204" pitchFamily="34" charset="0"/>
              </a:rPr>
              <a:t> très complexes et imprévisibles</a:t>
            </a:r>
            <a:r>
              <a:rPr lang="fr-FR" sz="1100" baseline="0" dirty="0" smtClean="0">
                <a:latin typeface="Arial" panose="020B0604020202020204" pitchFamily="34" charset="0"/>
                <a:cs typeface="Arial" panose="020B0604020202020204" pitchFamily="34" charset="0"/>
              </a:rPr>
              <a:t>. </a:t>
            </a:r>
          </a:p>
          <a:p>
            <a:r>
              <a:rPr lang="fr-FR" sz="1100" baseline="0" dirty="0" smtClean="0">
                <a:latin typeface="Arial" panose="020B0604020202020204" pitchFamily="34" charset="0"/>
                <a:cs typeface="Arial" panose="020B0604020202020204" pitchFamily="34" charset="0"/>
              </a:rPr>
              <a:t>Les </a:t>
            </a:r>
            <a:r>
              <a:rPr lang="fr-FR" sz="1100" dirty="0" smtClean="0">
                <a:latin typeface="Arial" panose="020B0604020202020204" pitchFamily="34" charset="0"/>
                <a:cs typeface="Arial" panose="020B0604020202020204" pitchFamily="34" charset="0"/>
              </a:rPr>
              <a:t>HRO se distinguent donc d’un côté par la grande complexité des processus et l’imprévisibilité et, de l’autre, par leur devoir de fiabilité maximale impliquant de savoir gérer l’inattendu et éviter les erreurs. Ces caractéristiques s’appliquent aussi au secteur de la santé</a:t>
            </a:r>
            <a:r>
              <a:rPr lang="fr-FR" sz="1100" baseline="0" dirty="0" smtClean="0">
                <a:latin typeface="Arial" panose="020B0604020202020204" pitchFamily="34" charset="0"/>
                <a:cs typeface="Arial" panose="020B0604020202020204" pitchFamily="34" charset="0"/>
              </a:rPr>
              <a:t>. Dans le domaine de la chirurgie en particulier,</a:t>
            </a:r>
            <a:r>
              <a:rPr lang="fr-FR" sz="1100" dirty="0" smtClean="0">
                <a:latin typeface="Arial" panose="020B0604020202020204" pitchFamily="34" charset="0"/>
                <a:cs typeface="Arial" panose="020B0604020202020204" pitchFamily="34" charset="0"/>
              </a:rPr>
              <a:t> répondre à cet impératif de fiabilité maximale en fournissant des prestations d’excellente qualité sans commettre d’erreurs est un défi quotidien. D’autant que s’ajoutent souvent à la complexité et à l’imprévisibilité de la tâche la pression du temps et une charge de travail élevée. </a:t>
            </a:r>
            <a:r>
              <a:rPr lang="fr-FR" sz="1100" baseline="0" dirty="0" smtClean="0">
                <a:latin typeface="Arial" panose="020B0604020202020204" pitchFamily="34" charset="0"/>
                <a:cs typeface="Arial" panose="020B0604020202020204" pitchFamily="34" charset="0"/>
              </a:rPr>
              <a:t>La recherche consacrée à la</a:t>
            </a:r>
            <a:r>
              <a:rPr lang="fr-FR" sz="1100" dirty="0" smtClean="0">
                <a:latin typeface="Arial" panose="020B0604020202020204" pitchFamily="34" charset="0"/>
                <a:cs typeface="Arial" panose="020B0604020202020204" pitchFamily="34" charset="0"/>
              </a:rPr>
              <a:t> haute fiabilité organisationnelle s’intéresse notamment à ce champ de tensions [entre complexité et imprévisibilité d’une part, exigence de fiabilité d’autre part] ainsi qu’aux facteurs qui ont une influence déterminante sur ce point. L’un d’entre eux n’est autre que la « culture de la sécurité ».</a:t>
            </a:r>
            <a:endParaRPr lang="fr-FR" sz="1100" baseline="0" dirty="0" smtClean="0">
              <a:latin typeface="Arial" panose="020B0604020202020204" pitchFamily="34" charset="0"/>
              <a:cs typeface="Arial" panose="020B0604020202020204" pitchFamily="34" charset="0"/>
            </a:endParaRPr>
          </a:p>
          <a:p>
            <a:endParaRPr lang="de-CH" sz="1100" baseline="0" dirty="0" smtClean="0">
              <a:latin typeface="Arial" panose="020B0604020202020204" pitchFamily="34" charset="0"/>
              <a:cs typeface="Arial" panose="020B0604020202020204" pitchFamily="34" charset="0"/>
            </a:endParaRPr>
          </a:p>
          <a:p>
            <a:endParaRPr lang="de-CH" sz="1100" baseline="0" dirty="0" smtClean="0">
              <a:latin typeface="Arial" panose="020B0604020202020204" pitchFamily="34" charset="0"/>
              <a:cs typeface="Arial" panose="020B0604020202020204" pitchFamily="34" charset="0"/>
            </a:endParaRPr>
          </a:p>
          <a:p>
            <a:endParaRPr lang="de-CH" sz="1100" baseline="0" dirty="0" smtClean="0">
              <a:latin typeface="Arial" panose="020B0604020202020204" pitchFamily="34" charset="0"/>
              <a:cs typeface="Arial" panose="020B0604020202020204" pitchFamily="34" charset="0"/>
            </a:endParaRPr>
          </a:p>
          <a:p>
            <a:endParaRPr lang="de-CH" sz="1100"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4</a:t>
            </a:fld>
            <a:endParaRPr lang="de-CH" dirty="0"/>
          </a:p>
        </p:txBody>
      </p:sp>
    </p:spTree>
    <p:extLst>
      <p:ext uri="{BB962C8B-B14F-4D97-AF65-F5344CB8AC3E}">
        <p14:creationId xmlns:p14="http://schemas.microsoft.com/office/powerpoint/2010/main" val="3069530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r>
              <a:rPr lang="fr-FR" sz="1200" kern="1200" noProof="0" dirty="0" smtClean="0">
                <a:solidFill>
                  <a:schemeClr val="tx1"/>
                </a:solidFill>
                <a:effectLst/>
                <a:latin typeface="+mn-lt"/>
                <a:ea typeface="+mn-ea"/>
                <a:cs typeface="+mn-cs"/>
              </a:rPr>
              <a:t>La culture de la sécurité est souvent définie comme un</a:t>
            </a:r>
            <a:r>
              <a:rPr lang="fr-FR" sz="1200" kern="1200" baseline="0" noProof="0" dirty="0" smtClean="0">
                <a:solidFill>
                  <a:schemeClr val="tx1"/>
                </a:solidFill>
                <a:effectLst/>
                <a:latin typeface="+mn-lt"/>
                <a:ea typeface="+mn-ea"/>
                <a:cs typeface="+mn-cs"/>
              </a:rPr>
              <a:t> ensemble englobant les normes, les valeurs et les postulats d’une organisation relatifs à la sécurité. Ceux-ci</a:t>
            </a:r>
            <a:r>
              <a:rPr lang="fr-FR" sz="1200" kern="1200" noProof="0" dirty="0" smtClean="0">
                <a:solidFill>
                  <a:schemeClr val="tx1"/>
                </a:solidFill>
                <a:effectLst/>
                <a:latin typeface="+mn-lt"/>
                <a:ea typeface="+mn-ea"/>
                <a:cs typeface="+mn-cs"/>
              </a:rPr>
              <a:t> servent de fil conducteur à la gestion que l’organisation en fait et aux comportements </a:t>
            </a:r>
            <a:r>
              <a:rPr lang="fr-FR" sz="1200" kern="1200" baseline="0" noProof="0" dirty="0" smtClean="0">
                <a:solidFill>
                  <a:schemeClr val="tx1"/>
                </a:solidFill>
                <a:effectLst/>
                <a:latin typeface="+mn-lt"/>
                <a:ea typeface="+mn-ea"/>
                <a:cs typeface="+mn-cs"/>
              </a:rPr>
              <a:t>adoptés concrètement en matière</a:t>
            </a:r>
            <a:r>
              <a:rPr lang="fr-FR" sz="1200" kern="1200" noProof="0" dirty="0" smtClean="0">
                <a:solidFill>
                  <a:schemeClr val="tx1"/>
                </a:solidFill>
                <a:effectLst/>
                <a:latin typeface="+mn-lt"/>
                <a:ea typeface="+mn-ea"/>
                <a:cs typeface="+mn-cs"/>
              </a:rPr>
              <a:t> de sécurité</a:t>
            </a:r>
            <a:r>
              <a:rPr lang="fr-FR" sz="1200" kern="1200" baseline="0" noProof="0" dirty="0" smtClean="0">
                <a:solidFill>
                  <a:schemeClr val="tx1"/>
                </a:solidFill>
                <a:effectLst/>
                <a:latin typeface="+mn-lt"/>
                <a:ea typeface="+mn-ea"/>
                <a:cs typeface="+mn-cs"/>
              </a:rPr>
              <a:t>. La culture de</a:t>
            </a:r>
            <a:r>
              <a:rPr lang="fr-FR" sz="1200" kern="1200" noProof="0" dirty="0" smtClean="0">
                <a:solidFill>
                  <a:schemeClr val="tx1"/>
                </a:solidFill>
                <a:effectLst/>
                <a:latin typeface="+mn-lt"/>
                <a:ea typeface="+mn-ea"/>
                <a:cs typeface="+mn-cs"/>
              </a:rPr>
              <a:t> la sécurité </a:t>
            </a:r>
            <a:r>
              <a:rPr lang="fr-FR" sz="1200" kern="1200" baseline="0" noProof="0" dirty="0" smtClean="0">
                <a:solidFill>
                  <a:schemeClr val="tx1"/>
                </a:solidFill>
                <a:effectLst/>
                <a:latin typeface="+mn-lt"/>
                <a:ea typeface="+mn-ea"/>
                <a:cs typeface="+mn-cs"/>
              </a:rPr>
              <a:t>peut donc être considérée</a:t>
            </a:r>
            <a:r>
              <a:rPr lang="fr-FR" sz="1200" kern="1200" noProof="0" dirty="0" smtClean="0">
                <a:solidFill>
                  <a:schemeClr val="tx1"/>
                </a:solidFill>
                <a:effectLst/>
                <a:latin typeface="+mn-lt"/>
                <a:ea typeface="+mn-ea"/>
                <a:cs typeface="+mn-cs"/>
              </a:rPr>
              <a:t> </a:t>
            </a:r>
            <a:r>
              <a:rPr lang="fr-FR" sz="1200" kern="1200" baseline="0" noProof="0" dirty="0" smtClean="0">
                <a:solidFill>
                  <a:schemeClr val="tx1"/>
                </a:solidFill>
                <a:effectLst/>
                <a:latin typeface="+mn-lt"/>
                <a:ea typeface="+mn-ea"/>
                <a:cs typeface="+mn-cs"/>
              </a:rPr>
              <a:t>comme l’un des éléments de la culture </a:t>
            </a:r>
            <a:r>
              <a:rPr lang="fr-FR" dirty="0" smtClean="0"/>
              <a:t>organisationnelle possédant ses propres </a:t>
            </a:r>
            <a:r>
              <a:rPr lang="fr-FR" sz="1200" kern="1200" baseline="0" noProof="0" dirty="0" smtClean="0">
                <a:solidFill>
                  <a:schemeClr val="tx1"/>
                </a:solidFill>
                <a:effectLst/>
                <a:latin typeface="+mn-lt"/>
                <a:ea typeface="+mn-ea"/>
                <a:cs typeface="+mn-cs"/>
              </a:rPr>
              <a:t>caractéristiques</a:t>
            </a:r>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Selon</a:t>
            </a:r>
            <a:r>
              <a:rPr lang="fr-FR" sz="1200" kern="1200" baseline="0" noProof="0" dirty="0" smtClean="0">
                <a:solidFill>
                  <a:schemeClr val="tx1"/>
                </a:solidFill>
                <a:effectLst/>
                <a:latin typeface="+mn-lt"/>
                <a:ea typeface="+mn-ea"/>
                <a:cs typeface="+mn-cs"/>
              </a:rPr>
              <a:t> </a:t>
            </a:r>
            <a:r>
              <a:rPr lang="fr-FR" sz="1200" kern="1200" noProof="0" dirty="0" err="1" smtClean="0">
                <a:solidFill>
                  <a:schemeClr val="tx1"/>
                </a:solidFill>
                <a:effectLst/>
                <a:latin typeface="+mn-lt"/>
                <a:ea typeface="+mn-ea"/>
                <a:cs typeface="+mn-cs"/>
              </a:rPr>
              <a:t>Guldenmund</a:t>
            </a:r>
            <a:r>
              <a:rPr lang="fr-FR" sz="1200" kern="1200" noProof="0" dirty="0" smtClean="0">
                <a:solidFill>
                  <a:schemeClr val="tx1"/>
                </a:solidFill>
                <a:effectLst/>
                <a:latin typeface="+mn-lt"/>
                <a:ea typeface="+mn-ea"/>
                <a:cs typeface="+mn-cs"/>
              </a:rPr>
              <a:t>, la culture</a:t>
            </a:r>
            <a:r>
              <a:rPr lang="fr-FR" sz="1200" kern="1200" baseline="0" noProof="0" dirty="0" smtClean="0">
                <a:solidFill>
                  <a:schemeClr val="tx1"/>
                </a:solidFill>
                <a:effectLst/>
                <a:latin typeface="+mn-lt"/>
                <a:ea typeface="+mn-ea"/>
                <a:cs typeface="+mn-cs"/>
              </a:rPr>
              <a:t> de la sécurité est</a:t>
            </a:r>
            <a:endParaRPr lang="fr-FR" sz="1200" kern="1200" noProof="0" dirty="0" smtClean="0">
              <a:solidFill>
                <a:schemeClr val="tx1"/>
              </a:solidFill>
              <a:effectLst/>
              <a:latin typeface="+mn-lt"/>
              <a:ea typeface="+mn-ea"/>
              <a:cs typeface="+mn-cs"/>
            </a:endParaRPr>
          </a:p>
          <a:p>
            <a:pPr marL="171450" indent="-171450">
              <a:buFontTx/>
              <a:buChar char="-"/>
            </a:pPr>
            <a:r>
              <a:rPr lang="fr-FR" dirty="0"/>
              <a:t>u</a:t>
            </a:r>
            <a:r>
              <a:rPr lang="fr-FR" sz="1200" kern="1200" noProof="0" dirty="0" smtClean="0">
                <a:solidFill>
                  <a:schemeClr val="tx1"/>
                </a:solidFill>
                <a:effectLst/>
                <a:latin typeface="+mn-lt"/>
                <a:ea typeface="+mn-ea"/>
                <a:cs typeface="+mn-cs"/>
              </a:rPr>
              <a:t>n modèle latent, c‘est-à-dire un phénomène</a:t>
            </a:r>
            <a:r>
              <a:rPr lang="fr-FR" sz="1200" kern="1200" baseline="0" noProof="0" dirty="0" smtClean="0">
                <a:solidFill>
                  <a:schemeClr val="tx1"/>
                </a:solidFill>
                <a:effectLst/>
                <a:latin typeface="+mn-lt"/>
                <a:ea typeface="+mn-ea"/>
                <a:cs typeface="+mn-cs"/>
              </a:rPr>
              <a:t> abstrait qui ne peut être observé concrètement</a:t>
            </a:r>
            <a:endParaRPr lang="fr-FR" sz="1200" kern="1200" noProof="0" dirty="0" smtClean="0">
              <a:solidFill>
                <a:schemeClr val="tx1"/>
              </a:solidFill>
              <a:effectLst/>
              <a:latin typeface="+mn-lt"/>
              <a:ea typeface="+mn-ea"/>
              <a:cs typeface="+mn-cs"/>
            </a:endParaRPr>
          </a:p>
          <a:p>
            <a:pPr marL="171450" indent="-171450">
              <a:buFontTx/>
              <a:buChar char="-"/>
            </a:pPr>
            <a:r>
              <a:rPr lang="fr-FR" sz="1200" kern="1200" noProof="0" dirty="0" smtClean="0">
                <a:solidFill>
                  <a:schemeClr val="tx1"/>
                </a:solidFill>
                <a:effectLst/>
                <a:latin typeface="+mn-lt"/>
                <a:ea typeface="+mn-ea"/>
                <a:cs typeface="+mn-cs"/>
              </a:rPr>
              <a:t>relativement stable sur la durée</a:t>
            </a:r>
          </a:p>
          <a:p>
            <a:pPr marL="171450" indent="-171450">
              <a:buFontTx/>
              <a:buChar char="-"/>
            </a:pPr>
            <a:r>
              <a:rPr lang="fr-FR" noProof="0" dirty="0"/>
              <a:t>m</a:t>
            </a:r>
            <a:r>
              <a:rPr lang="fr-FR" sz="1200" kern="1200" noProof="0" dirty="0" smtClean="0">
                <a:solidFill>
                  <a:schemeClr val="tx1"/>
                </a:solidFill>
                <a:effectLst/>
                <a:latin typeface="+mn-lt"/>
                <a:ea typeface="+mn-ea"/>
                <a:cs typeface="+mn-cs"/>
              </a:rPr>
              <a:t>ultidimensionnelle</a:t>
            </a:r>
          </a:p>
          <a:p>
            <a:pPr marL="171450" indent="-171450">
              <a:buFontTx/>
              <a:buChar char="-"/>
            </a:pPr>
            <a:r>
              <a:rPr lang="fr-FR" dirty="0"/>
              <a:t>p</a:t>
            </a:r>
            <a:r>
              <a:rPr lang="fr-FR" dirty="0" smtClean="0"/>
              <a:t>artagée par un groupe de personnes, p. ex. au sein d’une organisation</a:t>
            </a:r>
            <a:endParaRPr lang="fr-FR" sz="1200" kern="1200" noProof="0" dirty="0" smtClean="0">
              <a:solidFill>
                <a:schemeClr val="tx1"/>
              </a:solidFill>
              <a:effectLst/>
              <a:latin typeface="+mn-lt"/>
              <a:ea typeface="+mn-ea"/>
              <a:cs typeface="+mn-cs"/>
            </a:endParaRPr>
          </a:p>
          <a:p>
            <a:pPr marL="171450" indent="-171450">
              <a:buFontTx/>
              <a:buChar char="-"/>
            </a:pPr>
            <a:r>
              <a:rPr lang="fr-FR" dirty="0" smtClean="0"/>
              <a:t>visible </a:t>
            </a:r>
            <a:r>
              <a:rPr lang="fr-FR" sz="1200" kern="1200" noProof="0" dirty="0" smtClean="0">
                <a:solidFill>
                  <a:schemeClr val="tx1"/>
                </a:solidFill>
                <a:effectLst/>
                <a:latin typeface="+mn-lt"/>
                <a:ea typeface="+mn-ea"/>
                <a:cs typeface="+mn-cs"/>
              </a:rPr>
              <a:t>sous forme de pratiques ou de niveaux de la culture de la sécurité, tels que des normes et </a:t>
            </a:r>
            <a:r>
              <a:rPr lang="fr-FR" dirty="0" smtClean="0"/>
              <a:t>des valeurs, des rituels et des symboles</a:t>
            </a:r>
            <a:endParaRPr lang="fr-FR" sz="1200" kern="1200" noProof="0" dirty="0" smtClean="0">
              <a:solidFill>
                <a:schemeClr val="tx1"/>
              </a:solidFill>
              <a:effectLst/>
              <a:latin typeface="+mn-lt"/>
              <a:ea typeface="+mn-ea"/>
              <a:cs typeface="+mn-cs"/>
            </a:endParaRPr>
          </a:p>
          <a:p>
            <a:pPr marL="171450" indent="-171450">
              <a:buFontTx/>
              <a:buChar char="-"/>
            </a:pPr>
            <a:r>
              <a:rPr lang="fr-FR" sz="1200" kern="1200" noProof="0" dirty="0" smtClean="0">
                <a:solidFill>
                  <a:schemeClr val="tx1"/>
                </a:solidFill>
                <a:effectLst/>
                <a:latin typeface="+mn-lt"/>
                <a:ea typeface="+mn-ea"/>
                <a:cs typeface="+mn-cs"/>
              </a:rPr>
              <a:t>fonctionnelle, en ce sens qu’elle offre</a:t>
            </a:r>
            <a:r>
              <a:rPr lang="fr-FR" sz="1200" kern="1200" baseline="0" noProof="0" dirty="0" smtClean="0">
                <a:solidFill>
                  <a:schemeClr val="tx1"/>
                </a:solidFill>
                <a:effectLst/>
                <a:latin typeface="+mn-lt"/>
                <a:ea typeface="+mn-ea"/>
                <a:cs typeface="+mn-cs"/>
              </a:rPr>
              <a:t> un cadre de référence aux comportements</a:t>
            </a:r>
            <a:endParaRPr lang="fr-FR" sz="1200" kern="1200" noProof="0" dirty="0" smtClean="0">
              <a:solidFill>
                <a:schemeClr val="tx1"/>
              </a:solidFill>
              <a:effectLst/>
              <a:latin typeface="+mn-lt"/>
              <a:ea typeface="+mn-ea"/>
              <a:cs typeface="+mn-cs"/>
            </a:endParaRPr>
          </a:p>
          <a:p>
            <a:pPr marL="0" lvl="0" indent="0">
              <a:buFontTx/>
              <a:buNone/>
            </a:pPr>
            <a:endParaRPr lang="fr-FR" sz="1200" kern="1200" noProof="0" dirty="0" smtClean="0">
              <a:solidFill>
                <a:schemeClr val="tx1"/>
              </a:solidFill>
              <a:effectLst/>
              <a:latin typeface="+mn-lt"/>
              <a:ea typeface="+mn-ea"/>
              <a:cs typeface="+mn-cs"/>
            </a:endParaRPr>
          </a:p>
          <a:p>
            <a:r>
              <a:rPr lang="fr-FR" sz="1200" kern="1200" noProof="0" dirty="0" smtClean="0">
                <a:solidFill>
                  <a:schemeClr val="tx1"/>
                </a:solidFill>
                <a:effectLst/>
                <a:latin typeface="+mn-lt"/>
                <a:ea typeface="+mn-ea"/>
                <a:cs typeface="+mn-cs"/>
              </a:rPr>
              <a:t>Le</a:t>
            </a:r>
            <a:r>
              <a:rPr lang="fr-FR" sz="1200" kern="1200" baseline="0" noProof="0" dirty="0" smtClean="0">
                <a:solidFill>
                  <a:schemeClr val="tx1"/>
                </a:solidFill>
                <a:effectLst/>
                <a:latin typeface="+mn-lt"/>
                <a:ea typeface="+mn-ea"/>
                <a:cs typeface="+mn-cs"/>
              </a:rPr>
              <a:t> climat de sécurité constitue la</a:t>
            </a:r>
            <a:r>
              <a:rPr lang="fr-FR" sz="1200" kern="1200" noProof="0" dirty="0" smtClean="0">
                <a:solidFill>
                  <a:schemeClr val="tx1"/>
                </a:solidFill>
                <a:effectLst/>
                <a:latin typeface="+mn-lt"/>
                <a:ea typeface="+mn-ea"/>
                <a:cs typeface="+mn-cs"/>
              </a:rPr>
              <a:t> manifestation mesurable</a:t>
            </a:r>
            <a:r>
              <a:rPr lang="fr-FR" sz="1200" kern="1200" baseline="0" noProof="0" dirty="0" smtClean="0">
                <a:solidFill>
                  <a:schemeClr val="tx1"/>
                </a:solidFill>
                <a:effectLst/>
                <a:latin typeface="+mn-lt"/>
                <a:ea typeface="+mn-ea"/>
                <a:cs typeface="+mn-cs"/>
              </a:rPr>
              <a:t> du modèle abstrait de la culture de la sécurité. Il se définit comme les « </a:t>
            </a:r>
            <a:r>
              <a:rPr lang="fr-FR" sz="1200" kern="1200" noProof="0" dirty="0" smtClean="0">
                <a:solidFill>
                  <a:schemeClr val="tx1"/>
                </a:solidFill>
                <a:effectLst/>
                <a:latin typeface="+mn-lt"/>
                <a:ea typeface="+mn-ea"/>
                <a:cs typeface="+mn-cs"/>
              </a:rPr>
              <a:t>surface </a:t>
            </a:r>
            <a:r>
              <a:rPr lang="fr-FR" sz="1200" kern="1200" noProof="0" dirty="0" err="1" smtClean="0">
                <a:solidFill>
                  <a:schemeClr val="tx1"/>
                </a:solidFill>
                <a:effectLst/>
                <a:latin typeface="+mn-lt"/>
                <a:ea typeface="+mn-ea"/>
                <a:cs typeface="+mn-cs"/>
              </a:rPr>
              <a:t>features</a:t>
            </a:r>
            <a:r>
              <a:rPr lang="fr-FR" sz="1200" kern="1200" noProof="0" dirty="0" smtClean="0">
                <a:solidFill>
                  <a:schemeClr val="tx1"/>
                </a:solidFill>
                <a:effectLst/>
                <a:latin typeface="+mn-lt"/>
                <a:ea typeface="+mn-ea"/>
                <a:cs typeface="+mn-cs"/>
              </a:rPr>
              <a:t> of the </a:t>
            </a:r>
            <a:r>
              <a:rPr lang="fr-FR" sz="1200" kern="1200" noProof="0" dirty="0" err="1" smtClean="0">
                <a:solidFill>
                  <a:schemeClr val="tx1"/>
                </a:solidFill>
                <a:effectLst/>
                <a:latin typeface="+mn-lt"/>
                <a:ea typeface="+mn-ea"/>
                <a:cs typeface="+mn-cs"/>
              </a:rPr>
              <a:t>safety</a:t>
            </a:r>
            <a:r>
              <a:rPr lang="fr-FR" sz="1200" kern="1200" noProof="0" dirty="0" smtClean="0">
                <a:solidFill>
                  <a:schemeClr val="tx1"/>
                </a:solidFill>
                <a:effectLst/>
                <a:latin typeface="+mn-lt"/>
                <a:ea typeface="+mn-ea"/>
                <a:cs typeface="+mn-cs"/>
              </a:rPr>
              <a:t> culture </a:t>
            </a:r>
            <a:r>
              <a:rPr lang="fr-FR" sz="1200" kern="1200" noProof="0" dirty="0" err="1" smtClean="0">
                <a:solidFill>
                  <a:schemeClr val="tx1"/>
                </a:solidFill>
                <a:effectLst/>
                <a:latin typeface="+mn-lt"/>
                <a:ea typeface="+mn-ea"/>
                <a:cs typeface="+mn-cs"/>
              </a:rPr>
              <a:t>from</a:t>
            </a:r>
            <a:r>
              <a:rPr lang="fr-FR" sz="1200" kern="1200" noProof="0" dirty="0" smtClean="0">
                <a:solidFill>
                  <a:schemeClr val="tx1"/>
                </a:solidFill>
                <a:effectLst/>
                <a:latin typeface="+mn-lt"/>
                <a:ea typeface="+mn-ea"/>
                <a:cs typeface="+mn-cs"/>
              </a:rPr>
              <a:t> attitudes and perceptions of </a:t>
            </a:r>
            <a:r>
              <a:rPr lang="fr-FR" sz="1200" kern="1200" noProof="0" dirty="0" err="1" smtClean="0">
                <a:solidFill>
                  <a:schemeClr val="tx1"/>
                </a:solidFill>
                <a:effectLst/>
                <a:latin typeface="+mn-lt"/>
                <a:ea typeface="+mn-ea"/>
                <a:cs typeface="+mn-cs"/>
              </a:rPr>
              <a:t>individuals</a:t>
            </a:r>
            <a:r>
              <a:rPr lang="fr-FR" sz="1200" kern="1200" noProof="0" dirty="0" smtClean="0">
                <a:solidFill>
                  <a:schemeClr val="tx1"/>
                </a:solidFill>
                <a:effectLst/>
                <a:latin typeface="+mn-lt"/>
                <a:ea typeface="+mn-ea"/>
                <a:cs typeface="+mn-cs"/>
              </a:rPr>
              <a:t> </a:t>
            </a:r>
            <a:r>
              <a:rPr lang="fr-FR" sz="1200" kern="1200" noProof="0" dirty="0" err="1" smtClean="0">
                <a:solidFill>
                  <a:schemeClr val="tx1"/>
                </a:solidFill>
                <a:effectLst/>
                <a:latin typeface="+mn-lt"/>
                <a:ea typeface="+mn-ea"/>
                <a:cs typeface="+mn-cs"/>
              </a:rPr>
              <a:t>at</a:t>
            </a:r>
            <a:r>
              <a:rPr lang="fr-FR" sz="1200" kern="1200" noProof="0" dirty="0" smtClean="0">
                <a:solidFill>
                  <a:schemeClr val="tx1"/>
                </a:solidFill>
                <a:effectLst/>
                <a:latin typeface="+mn-lt"/>
                <a:ea typeface="+mn-ea"/>
                <a:cs typeface="+mn-cs"/>
              </a:rPr>
              <a:t> a </a:t>
            </a:r>
            <a:r>
              <a:rPr lang="fr-FR" sz="1200" kern="1200" noProof="0" dirty="0" err="1" smtClean="0">
                <a:solidFill>
                  <a:schemeClr val="tx1"/>
                </a:solidFill>
                <a:effectLst/>
                <a:latin typeface="+mn-lt"/>
                <a:ea typeface="+mn-ea"/>
                <a:cs typeface="+mn-cs"/>
              </a:rPr>
              <a:t>given</a:t>
            </a:r>
            <a:r>
              <a:rPr lang="fr-FR" sz="1200" kern="1200" noProof="0" dirty="0" smtClean="0">
                <a:solidFill>
                  <a:schemeClr val="tx1"/>
                </a:solidFill>
                <a:effectLst/>
                <a:latin typeface="+mn-lt"/>
                <a:ea typeface="+mn-ea"/>
                <a:cs typeface="+mn-cs"/>
              </a:rPr>
              <a:t> point in time » (Halligan et al., 2011).</a:t>
            </a:r>
          </a:p>
          <a:p>
            <a:r>
              <a:rPr lang="fr-FR" sz="1200" kern="1200" noProof="0" dirty="0" smtClean="0">
                <a:solidFill>
                  <a:schemeClr val="tx1"/>
                </a:solidFill>
                <a:effectLst/>
                <a:latin typeface="+mn-lt"/>
                <a:ea typeface="+mn-ea"/>
                <a:cs typeface="+mn-cs"/>
              </a:rPr>
              <a:t>Les dimensions du climat de sécurité qui sont souvent mesurées</a:t>
            </a:r>
            <a:r>
              <a:rPr lang="fr-FR" sz="1200" kern="1200" baseline="0" noProof="0" dirty="0" smtClean="0">
                <a:solidFill>
                  <a:schemeClr val="tx1"/>
                </a:solidFill>
                <a:effectLst/>
                <a:latin typeface="+mn-lt"/>
                <a:ea typeface="+mn-ea"/>
                <a:cs typeface="+mn-cs"/>
              </a:rPr>
              <a:t> sont, par exemple, la façon de diriger et </a:t>
            </a:r>
            <a:r>
              <a:rPr lang="fr-FR" dirty="0" smtClean="0"/>
              <a:t>de gérer</a:t>
            </a:r>
            <a:r>
              <a:rPr lang="fr-FR" sz="1200" kern="1200" baseline="0" noProof="0" dirty="0" smtClean="0">
                <a:solidFill>
                  <a:schemeClr val="tx1"/>
                </a:solidFill>
                <a:effectLst/>
                <a:latin typeface="+mn-lt"/>
                <a:ea typeface="+mn-ea"/>
                <a:cs typeface="+mn-cs"/>
              </a:rPr>
              <a:t>, la déclaration et le traitement des événements, la position du personnel quant à l’importance de la sécurité, la charge de travail, l’apprentissage organisationnel, ainsi que le travail d’équipe et la communication.</a:t>
            </a:r>
          </a:p>
          <a:p>
            <a:endParaRPr lang="fr-FR" sz="1200" kern="1200" noProof="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solidFill>
                  <a:srgbClr val="C00000"/>
                </a:solidFill>
              </a:rPr>
              <a:t>Pourquoi</a:t>
            </a:r>
            <a:r>
              <a:rPr lang="fr-FR" baseline="0" noProof="0" dirty="0" smtClean="0">
                <a:solidFill>
                  <a:srgbClr val="C00000"/>
                </a:solidFill>
              </a:rPr>
              <a:t> la culture de la sécurité est-elle un facteur important </a:t>
            </a:r>
            <a:r>
              <a:rPr lang="fr-FR" noProof="0" dirty="0" smtClean="0">
                <a:solidFill>
                  <a:srgbClr val="C00000"/>
                </a:solidFill>
              </a:rPr>
              <a:t>?</a:t>
            </a:r>
            <a:endParaRPr lang="fr-FR" sz="1200" kern="1200" noProof="0" dirty="0" smtClean="0">
              <a:solidFill>
                <a:schemeClr val="tx1"/>
              </a:solidFill>
              <a:effectLst/>
              <a:latin typeface="+mn-lt"/>
              <a:ea typeface="+mn-ea"/>
              <a:cs typeface="+mn-cs"/>
            </a:endParaRPr>
          </a:p>
          <a:p>
            <a:r>
              <a:rPr lang="fr-FR" dirty="0"/>
              <a:t>P</a:t>
            </a:r>
            <a:r>
              <a:rPr lang="fr-FR" sz="1200" kern="1200" noProof="0" dirty="0" err="1" smtClean="0">
                <a:solidFill>
                  <a:schemeClr val="tx1"/>
                </a:solidFill>
                <a:effectLst/>
                <a:latin typeface="+mn-lt"/>
                <a:ea typeface="+mn-ea"/>
                <a:cs typeface="+mn-cs"/>
              </a:rPr>
              <a:t>arce</a:t>
            </a:r>
            <a:r>
              <a:rPr lang="fr-FR" sz="1200" kern="1200" noProof="0" dirty="0" smtClean="0">
                <a:solidFill>
                  <a:schemeClr val="tx1"/>
                </a:solidFill>
                <a:effectLst/>
                <a:latin typeface="+mn-lt"/>
                <a:ea typeface="+mn-ea"/>
                <a:cs typeface="+mn-cs"/>
              </a:rPr>
              <a:t> qu’il existe </a:t>
            </a:r>
            <a:r>
              <a:rPr lang="fr-FR" dirty="0" smtClean="0"/>
              <a:t>des interactions entre l’organisation et </a:t>
            </a:r>
            <a:r>
              <a:rPr lang="fr-FR" sz="1200" kern="1200" baseline="0" noProof="0" dirty="0" smtClean="0">
                <a:solidFill>
                  <a:schemeClr val="tx1"/>
                </a:solidFill>
                <a:effectLst/>
                <a:latin typeface="+mn-lt"/>
                <a:ea typeface="+mn-ea"/>
                <a:cs typeface="+mn-cs"/>
              </a:rPr>
              <a:t>le comportement de ses collaborateurs et collaboratrices (en matière de sécurité). Une culture dans laquelle </a:t>
            </a:r>
            <a:r>
              <a:rPr lang="fr-FR" dirty="0"/>
              <a:t>d</a:t>
            </a:r>
            <a:r>
              <a:rPr lang="fr-FR" sz="1200" kern="1200" baseline="0" noProof="0" dirty="0" smtClean="0">
                <a:solidFill>
                  <a:schemeClr val="tx1"/>
                </a:solidFill>
                <a:effectLst/>
                <a:latin typeface="+mn-lt"/>
                <a:ea typeface="+mn-ea"/>
                <a:cs typeface="+mn-cs"/>
              </a:rPr>
              <a:t>es aspects liés à la sécurité ou des comportements</a:t>
            </a:r>
            <a:r>
              <a:rPr lang="fr-FR" sz="1200" kern="1200" noProof="0" dirty="0" smtClean="0">
                <a:solidFill>
                  <a:schemeClr val="tx1"/>
                </a:solidFill>
                <a:effectLst/>
                <a:latin typeface="+mn-lt"/>
                <a:ea typeface="+mn-ea"/>
                <a:cs typeface="+mn-cs"/>
              </a:rPr>
              <a:t> </a:t>
            </a:r>
            <a:r>
              <a:rPr lang="fr-FR" sz="1200" kern="1200" baseline="0" noProof="0" dirty="0" smtClean="0">
                <a:solidFill>
                  <a:schemeClr val="tx1"/>
                </a:solidFill>
                <a:effectLst/>
                <a:latin typeface="+mn-lt"/>
                <a:ea typeface="+mn-ea"/>
                <a:cs typeface="+mn-cs"/>
              </a:rPr>
              <a:t>donnés, tels que le fait de passer en revue une check-list, sont perçus comme une norme, a des effets sur le personnel. Inversement, le comportement des collaborateurs et collaboratrices, par exemple leur acceptation</a:t>
            </a:r>
            <a:r>
              <a:rPr lang="fr-FR" sz="1200" kern="1200" noProof="0" dirty="0" smtClean="0">
                <a:solidFill>
                  <a:schemeClr val="tx1"/>
                </a:solidFill>
                <a:effectLst/>
                <a:latin typeface="+mn-lt"/>
                <a:ea typeface="+mn-ea"/>
                <a:cs typeface="+mn-cs"/>
              </a:rPr>
              <a:t> </a:t>
            </a:r>
            <a:r>
              <a:rPr lang="fr-FR" sz="1200" kern="1200" baseline="0" noProof="0" dirty="0" smtClean="0">
                <a:solidFill>
                  <a:schemeClr val="tx1"/>
                </a:solidFill>
                <a:effectLst/>
                <a:latin typeface="+mn-lt"/>
                <a:ea typeface="+mn-ea"/>
                <a:cs typeface="+mn-cs"/>
              </a:rPr>
              <a:t>ou leur rejet des check-lists, a une influence sur la culture de l’organisation. </a:t>
            </a:r>
          </a:p>
          <a:p>
            <a:endParaRPr lang="fr-FR" sz="1200" kern="1200" baseline="0" noProof="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solidFill>
                  <a:srgbClr val="C00000"/>
                </a:solidFill>
              </a:rPr>
              <a:t>Lien </a:t>
            </a:r>
            <a:r>
              <a:rPr lang="fr-FR" baseline="0" noProof="0" dirty="0" smtClean="0">
                <a:solidFill>
                  <a:srgbClr val="C00000"/>
                </a:solidFill>
              </a:rPr>
              <a:t>entre culture de la sécurité et travail d’équipe </a:t>
            </a:r>
            <a:r>
              <a:rPr lang="fr-FR" noProof="0" dirty="0" smtClean="0">
                <a:solidFill>
                  <a:srgbClr val="C00000"/>
                </a:solidFill>
              </a:rPr>
              <a:t>/ communication au sein de l’équipe</a:t>
            </a:r>
            <a:endParaRPr lang="fr-FR" sz="1200" kern="1200" baseline="0" noProof="0" dirty="0" smtClean="0">
              <a:solidFill>
                <a:schemeClr val="tx1"/>
              </a:solidFill>
              <a:effectLst/>
              <a:latin typeface="+mn-lt"/>
              <a:ea typeface="+mn-ea"/>
              <a:cs typeface="+mn-cs"/>
            </a:endParaRPr>
          </a:p>
          <a:p>
            <a:r>
              <a:rPr lang="fr-FR" dirty="0" smtClean="0"/>
              <a:t>Les influences vont dans les deux sens : l</a:t>
            </a:r>
            <a:r>
              <a:rPr lang="fr-FR" sz="1200" kern="1200" baseline="0" noProof="0" dirty="0" smtClean="0">
                <a:solidFill>
                  <a:schemeClr val="tx1"/>
                </a:solidFill>
                <a:effectLst/>
                <a:latin typeface="+mn-lt"/>
                <a:ea typeface="+mn-ea"/>
                <a:cs typeface="+mn-cs"/>
              </a:rPr>
              <a:t>a communication au sein de l’équipe, qui est un </a:t>
            </a:r>
            <a:r>
              <a:rPr lang="fr-FR" sz="1200" kern="1200" baseline="0" noProof="0" dirty="0" err="1" smtClean="0">
                <a:solidFill>
                  <a:schemeClr val="tx1"/>
                </a:solidFill>
                <a:effectLst/>
                <a:latin typeface="+mn-lt"/>
                <a:ea typeface="+mn-ea"/>
                <a:cs typeface="+mn-cs"/>
              </a:rPr>
              <a:t>é</a:t>
            </a:r>
            <a:r>
              <a:rPr lang="fr-FR" dirty="0" err="1" smtClean="0"/>
              <a:t>lément</a:t>
            </a:r>
            <a:r>
              <a:rPr lang="fr-FR" dirty="0" smtClean="0"/>
              <a:t> </a:t>
            </a:r>
            <a:r>
              <a:rPr lang="fr-FR" dirty="0"/>
              <a:t>important du climat de </a:t>
            </a:r>
            <a:r>
              <a:rPr lang="fr-FR" dirty="0" smtClean="0"/>
              <a:t>sécurité, </a:t>
            </a:r>
            <a:r>
              <a:rPr lang="fr-FR" sz="1200" kern="1200" baseline="0" noProof="0" dirty="0" smtClean="0">
                <a:solidFill>
                  <a:schemeClr val="tx1"/>
                </a:solidFill>
                <a:effectLst/>
                <a:latin typeface="+mn-lt"/>
                <a:ea typeface="+mn-ea"/>
                <a:cs typeface="+mn-cs"/>
              </a:rPr>
              <a:t>a un effet sur la bonne application de la check-list. </a:t>
            </a:r>
            <a:r>
              <a:rPr lang="fr-FR" dirty="0" smtClean="0"/>
              <a:t>Et l’</a:t>
            </a:r>
            <a:r>
              <a:rPr lang="fr-FR" sz="1200" kern="1200" baseline="0" noProof="0" dirty="0" smtClean="0">
                <a:solidFill>
                  <a:schemeClr val="tx1"/>
                </a:solidFill>
                <a:effectLst/>
                <a:latin typeface="+mn-lt"/>
                <a:ea typeface="+mn-ea"/>
                <a:cs typeface="+mn-cs"/>
              </a:rPr>
              <a:t>utilisation correcte de la check-list a une influence sur la communication au sein de l’équipe. </a:t>
            </a:r>
            <a:r>
              <a:rPr lang="fr-FR" noProof="0" dirty="0" smtClean="0"/>
              <a:t>Il est relativement aisé de comprendre que la check-list </a:t>
            </a:r>
            <a:r>
              <a:rPr lang="fr-FR" dirty="0" smtClean="0"/>
              <a:t>a </a:t>
            </a:r>
            <a:r>
              <a:rPr lang="fr-FR" sz="1200" kern="1200" baseline="0" noProof="0" dirty="0" smtClean="0">
                <a:solidFill>
                  <a:schemeClr val="tx1"/>
                </a:solidFill>
                <a:effectLst/>
                <a:latin typeface="+mn-lt"/>
                <a:ea typeface="+mn-ea"/>
                <a:cs typeface="+mn-cs"/>
              </a:rPr>
              <a:t>un effet immédiat sur la sécurité des patients à opérer. </a:t>
            </a:r>
            <a:r>
              <a:rPr lang="fr-FR" noProof="0" dirty="0" smtClean="0"/>
              <a:t>Mais s</a:t>
            </a:r>
            <a:r>
              <a:rPr lang="fr-FR" sz="1200" kern="1200" baseline="0" noProof="0" dirty="0" smtClean="0">
                <a:solidFill>
                  <a:schemeClr val="tx1"/>
                </a:solidFill>
                <a:effectLst/>
                <a:latin typeface="+mn-lt"/>
                <a:ea typeface="+mn-ea"/>
                <a:cs typeface="+mn-cs"/>
              </a:rPr>
              <a:t>i l’on approfondit l’analyse, on voit que son utilisation correcte a aussi une incidence sur la perception de la sécurité au sein du système</a:t>
            </a:r>
            <a:r>
              <a:rPr lang="fr-FR" sz="1200" kern="1200" noProof="0" dirty="0" smtClean="0">
                <a:solidFill>
                  <a:schemeClr val="tx1"/>
                </a:solidFill>
                <a:effectLst/>
                <a:latin typeface="+mn-lt"/>
                <a:ea typeface="+mn-ea"/>
                <a:cs typeface="+mn-cs"/>
              </a:rPr>
              <a:t> et, en fin de compte,</a:t>
            </a:r>
            <a:r>
              <a:rPr lang="fr-FR" sz="1200" kern="1200" baseline="0" noProof="0" dirty="0" smtClean="0">
                <a:solidFill>
                  <a:schemeClr val="tx1"/>
                </a:solidFill>
                <a:effectLst/>
                <a:latin typeface="+mn-lt"/>
                <a:ea typeface="+mn-ea"/>
                <a:cs typeface="+mn-cs"/>
              </a:rPr>
              <a:t> sur la sécurité du personnel et la culture de l’organisation. Dans la suite de cette présentation, nous verrons quelles sont les interactions entre la communication, l’application de la check-list et la sécurité dans l’établissement en </a:t>
            </a:r>
            <a:r>
              <a:rPr lang="fr-FR" dirty="0" smtClean="0"/>
              <a:t>général et au bloc opératoire en particulier</a:t>
            </a:r>
            <a:r>
              <a:rPr lang="fr-FR" sz="1200" kern="1200" baseline="0" noProof="0" dirty="0" smtClean="0">
                <a:solidFill>
                  <a:schemeClr val="tx1"/>
                </a:solidFill>
                <a:effectLst/>
                <a:latin typeface="+mn-lt"/>
                <a:ea typeface="+mn-ea"/>
                <a:cs typeface="+mn-cs"/>
              </a:rPr>
              <a:t>. Nous parlerons</a:t>
            </a:r>
            <a:r>
              <a:rPr lang="fr-FR" sz="1200" kern="1200" noProof="0" dirty="0" smtClean="0">
                <a:solidFill>
                  <a:schemeClr val="tx1"/>
                </a:solidFill>
                <a:effectLst/>
                <a:latin typeface="+mn-lt"/>
                <a:ea typeface="+mn-ea"/>
                <a:cs typeface="+mn-cs"/>
              </a:rPr>
              <a:t> également </a:t>
            </a:r>
            <a:r>
              <a:rPr lang="fr-FR" dirty="0"/>
              <a:t>d</a:t>
            </a:r>
            <a:r>
              <a:rPr lang="fr-FR" sz="1200" kern="1200" baseline="0" noProof="0" dirty="0" smtClean="0">
                <a:solidFill>
                  <a:schemeClr val="tx1"/>
                </a:solidFill>
                <a:effectLst/>
                <a:latin typeface="+mn-lt"/>
                <a:ea typeface="+mn-ea"/>
                <a:cs typeface="+mn-cs"/>
              </a:rPr>
              <a:t>es points</a:t>
            </a:r>
            <a:r>
              <a:rPr lang="fr-FR" sz="1200" kern="1200" noProof="0" dirty="0" smtClean="0">
                <a:solidFill>
                  <a:schemeClr val="tx1"/>
                </a:solidFill>
                <a:effectLst/>
                <a:latin typeface="+mn-lt"/>
                <a:ea typeface="+mn-ea"/>
                <a:cs typeface="+mn-cs"/>
              </a:rPr>
              <a:t> </a:t>
            </a:r>
            <a:r>
              <a:rPr lang="fr-FR" sz="1200" kern="1200" baseline="0" noProof="0" dirty="0" smtClean="0">
                <a:solidFill>
                  <a:schemeClr val="tx1"/>
                </a:solidFill>
                <a:effectLst/>
                <a:latin typeface="+mn-lt"/>
                <a:ea typeface="+mn-ea"/>
                <a:cs typeface="+mn-cs"/>
              </a:rPr>
              <a:t>du système sur lesquels des personnes peuvent avoir une influence directe pour accroître la sécurité de tous au quotidien.</a:t>
            </a:r>
          </a:p>
        </p:txBody>
      </p:sp>
      <p:sp>
        <p:nvSpPr>
          <p:cNvPr id="4" name="Foliennummernplatzhalter 3"/>
          <p:cNvSpPr>
            <a:spLocks noGrp="1"/>
          </p:cNvSpPr>
          <p:nvPr>
            <p:ph type="sldNum" sz="quarter" idx="10"/>
          </p:nvPr>
        </p:nvSpPr>
        <p:spPr/>
        <p:txBody>
          <a:bodyPr/>
          <a:lstStyle/>
          <a:p>
            <a:fld id="{E6B5BAC9-FAD2-4512-8165-CA0494811BE3}" type="slidenum">
              <a:rPr lang="de-CH" smtClean="0"/>
              <a:t>5</a:t>
            </a:fld>
            <a:endParaRPr lang="de-CH"/>
          </a:p>
        </p:txBody>
      </p:sp>
    </p:spTree>
    <p:extLst>
      <p:ext uri="{BB962C8B-B14F-4D97-AF65-F5344CB8AC3E}">
        <p14:creationId xmlns:p14="http://schemas.microsoft.com/office/powerpoint/2010/main" val="2603591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724956"/>
            <a:ext cx="5486400" cy="4713177"/>
          </a:xfrm>
        </p:spPr>
        <p:txBody>
          <a:bodyPr>
            <a:normAutofit fontScale="77500" lnSpcReduction="20000"/>
          </a:bodyPr>
          <a:lstStyle/>
          <a:p>
            <a:r>
              <a:rPr lang="fr-FR" sz="1200" noProof="0" dirty="0" smtClean="0">
                <a:latin typeface="Arial" panose="020B0604020202020204" pitchFamily="34" charset="0"/>
                <a:cs typeface="Arial" panose="020B0604020202020204" pitchFamily="34" charset="0"/>
              </a:rPr>
              <a:t>Quelles sont donc les caractéristiques d’une </a:t>
            </a:r>
            <a:r>
              <a:rPr lang="fr-FR" dirty="0" smtClean="0">
                <a:latin typeface="Arial" panose="020B0604020202020204" pitchFamily="34" charset="0"/>
                <a:cs typeface="Arial" panose="020B0604020202020204" pitchFamily="34" charset="0"/>
              </a:rPr>
              <a:t>culture de la sécurité que nous pouvons observer au quotidien </a:t>
            </a:r>
            <a:r>
              <a:rPr lang="fr-FR" sz="1200" baseline="0" noProof="0" dirty="0" smtClean="0">
                <a:latin typeface="Arial" panose="020B0604020202020204" pitchFamily="34" charset="0"/>
                <a:cs typeface="Arial" panose="020B0604020202020204" pitchFamily="34" charset="0"/>
              </a:rPr>
              <a:t>? </a:t>
            </a:r>
            <a:r>
              <a:rPr lang="fr-FR" sz="1200" noProof="0" dirty="0" smtClean="0">
                <a:latin typeface="Arial" panose="020B0604020202020204" pitchFamily="34" charset="0"/>
                <a:cs typeface="Arial" panose="020B0604020202020204" pitchFamily="34" charset="0"/>
              </a:rPr>
              <a:t>Le secteur de la santé peut tirer parti de la recherche consacrée aux HRO pour tendre vers une fiabilité maximale. Les principes fondamentaux </a:t>
            </a:r>
            <a:r>
              <a:rPr lang="fr-FR" dirty="0">
                <a:latin typeface="Arial" panose="020B0604020202020204" pitchFamily="34" charset="0"/>
                <a:cs typeface="Arial" panose="020B0604020202020204" pitchFamily="34" charset="0"/>
              </a:rPr>
              <a:t>qui ont une influence sur la culture de la sécurité </a:t>
            </a:r>
            <a:r>
              <a:rPr lang="fr-FR" dirty="0" smtClean="0">
                <a:latin typeface="Arial" panose="020B0604020202020204" pitchFamily="34" charset="0"/>
                <a:cs typeface="Arial" panose="020B0604020202020204" pitchFamily="34" charset="0"/>
              </a:rPr>
              <a:t>et qui </a:t>
            </a:r>
            <a:r>
              <a:rPr lang="fr-FR" sz="1200" noProof="0" dirty="0" smtClean="0">
                <a:latin typeface="Arial" panose="020B0604020202020204" pitchFamily="34" charset="0"/>
                <a:cs typeface="Arial" panose="020B0604020202020204" pitchFamily="34" charset="0"/>
              </a:rPr>
              <a:t>guident la direction dans ses actes et ses décisions sont les suivants </a:t>
            </a:r>
            <a:r>
              <a:rPr lang="fr-FR" sz="1200" baseline="0" noProof="0" dirty="0" smtClean="0">
                <a:latin typeface="Arial" panose="020B0604020202020204" pitchFamily="34" charset="0"/>
                <a:cs typeface="Arial" panose="020B0604020202020204" pitchFamily="34" charset="0"/>
              </a:rPr>
              <a:t>:</a:t>
            </a:r>
          </a:p>
          <a:p>
            <a:endParaRPr lang="fr-FR" sz="1200" noProof="0" dirty="0" smtClean="0">
              <a:latin typeface="Arial" panose="020B0604020202020204" pitchFamily="34" charset="0"/>
              <a:cs typeface="Arial" panose="020B0604020202020204" pitchFamily="34" charset="0"/>
            </a:endParaRPr>
          </a:p>
          <a:p>
            <a:r>
              <a:rPr lang="fr-FR" sz="1200" noProof="0" dirty="0" smtClean="0">
                <a:latin typeface="Arial" panose="020B0604020202020204" pitchFamily="34" charset="0"/>
                <a:cs typeface="Arial" panose="020B0604020202020204" pitchFamily="34" charset="0"/>
              </a:rPr>
              <a:t>Promotion</a:t>
            </a:r>
            <a:r>
              <a:rPr lang="fr-FR" sz="1200" baseline="0" noProof="0" dirty="0" smtClean="0">
                <a:latin typeface="Arial" panose="020B0604020202020204" pitchFamily="34" charset="0"/>
                <a:cs typeface="Arial" panose="020B0604020202020204" pitchFamily="34" charset="0"/>
              </a:rPr>
              <a:t> du travail d’équipe interprofessionnel</a:t>
            </a:r>
            <a:endParaRPr lang="fr-FR" sz="1200" noProof="0" dirty="0" smtClean="0">
              <a:latin typeface="Arial" panose="020B0604020202020204" pitchFamily="34" charset="0"/>
              <a:cs typeface="Arial" panose="020B0604020202020204" pitchFamily="34" charset="0"/>
            </a:endParaRPr>
          </a:p>
          <a:p>
            <a:r>
              <a:rPr lang="fr-FR" sz="1200" noProof="0" dirty="0" smtClean="0">
                <a:latin typeface="Arial" panose="020B0604020202020204" pitchFamily="34" charset="0"/>
                <a:cs typeface="Arial" panose="020B0604020202020204" pitchFamily="34" charset="0"/>
              </a:rPr>
              <a:t>Approche ouverte des enjeux de la sécurité</a:t>
            </a:r>
          </a:p>
          <a:p>
            <a:pPr lvl="1"/>
            <a:r>
              <a:rPr lang="fr-FR" sz="1200" b="0" noProof="0" dirty="0" smtClean="0">
                <a:latin typeface="Arial" panose="020B0604020202020204" pitchFamily="34" charset="0"/>
                <a:cs typeface="Arial" panose="020B0604020202020204" pitchFamily="34" charset="0"/>
              </a:rPr>
              <a:t>Les </a:t>
            </a:r>
            <a:r>
              <a:rPr lang="fr-FR" dirty="0" smtClean="0">
                <a:latin typeface="Arial" panose="020B0604020202020204" pitchFamily="34" charset="0"/>
                <a:cs typeface="Arial" panose="020B0604020202020204" pitchFamily="34" charset="0"/>
              </a:rPr>
              <a:t>cadres sont prêts à entendre les remarques concernant la sécurité. Les questions à ce sujet sont bien accueillies et expressément encouragées par les supérieurs hiérarchiques.</a:t>
            </a:r>
            <a:endParaRPr lang="fr-FR" sz="1200" b="0" noProof="0" dirty="0" smtClean="0">
              <a:latin typeface="Arial" panose="020B0604020202020204" pitchFamily="34" charset="0"/>
              <a:cs typeface="Arial" panose="020B0604020202020204" pitchFamily="34" charset="0"/>
            </a:endParaRPr>
          </a:p>
          <a:p>
            <a:r>
              <a:rPr lang="fr-FR" sz="1200" noProof="0" dirty="0" smtClean="0">
                <a:latin typeface="Arial" panose="020B0604020202020204" pitchFamily="34" charset="0"/>
                <a:cs typeface="Arial" panose="020B0604020202020204" pitchFamily="34" charset="0"/>
              </a:rPr>
              <a:t>Promotion </a:t>
            </a:r>
            <a:r>
              <a:rPr lang="fr-FR" dirty="0" smtClean="0">
                <a:latin typeface="Arial" panose="020B0604020202020204" pitchFamily="34" charset="0"/>
                <a:cs typeface="Arial" panose="020B0604020202020204" pitchFamily="34" charset="0"/>
              </a:rPr>
              <a:t>de l’attention face à l’imprévu </a:t>
            </a:r>
            <a:r>
              <a:rPr lang="fr-FR" sz="1200" noProof="0" dirty="0" smtClean="0">
                <a:latin typeface="Arial" panose="020B0604020202020204" pitchFamily="34" charset="0"/>
                <a:cs typeface="Arial" panose="020B0604020202020204" pitchFamily="34" charset="0"/>
              </a:rPr>
              <a:t>comme </a:t>
            </a:r>
            <a:r>
              <a:rPr lang="fr-FR" dirty="0" smtClean="0">
                <a:latin typeface="Arial" panose="020B0604020202020204" pitchFamily="34" charset="0"/>
                <a:cs typeface="Arial" panose="020B0604020202020204" pitchFamily="34" charset="0"/>
              </a:rPr>
              <a:t>élément clé de la sécurité</a:t>
            </a:r>
            <a:endParaRPr lang="fr-FR" sz="1200" noProof="0" dirty="0" smtClean="0">
              <a:latin typeface="Arial" panose="020B0604020202020204" pitchFamily="34" charset="0"/>
              <a:cs typeface="Arial" panose="020B0604020202020204" pitchFamily="34" charset="0"/>
            </a:endParaRPr>
          </a:p>
          <a:p>
            <a:pPr lvl="1"/>
            <a:r>
              <a:rPr lang="fr-FR" sz="1200" noProof="0" dirty="0" smtClean="0">
                <a:latin typeface="Arial" panose="020B0604020202020204" pitchFamily="34" charset="0"/>
                <a:cs typeface="Arial" panose="020B0604020202020204" pitchFamily="34" charset="0"/>
              </a:rPr>
              <a:t>Socialisation du personnel à la </a:t>
            </a:r>
            <a:r>
              <a:rPr lang="fr-FR" dirty="0" smtClean="0">
                <a:latin typeface="Arial" panose="020B0604020202020204" pitchFamily="34" charset="0"/>
                <a:cs typeface="Arial" panose="020B0604020202020204" pitchFamily="34" charset="0"/>
              </a:rPr>
              <a:t>vigilance : s’attendre à l’inattendu, surveiller activement, savoir reconnaître les changements et les signaler.</a:t>
            </a:r>
            <a:endParaRPr lang="fr-FR" sz="1200" noProof="0" dirty="0" smtClean="0">
              <a:latin typeface="Arial" panose="020B0604020202020204" pitchFamily="34" charset="0"/>
              <a:cs typeface="Arial" panose="020B0604020202020204" pitchFamily="34" charset="0"/>
            </a:endParaRPr>
          </a:p>
          <a:p>
            <a:pPr lvl="1"/>
            <a:r>
              <a:rPr lang="fr-FR" dirty="0" smtClean="0">
                <a:latin typeface="Arial" panose="020B0604020202020204" pitchFamily="34" charset="0"/>
                <a:cs typeface="Arial" panose="020B0604020202020204" pitchFamily="34" charset="0"/>
              </a:rPr>
              <a:t>On parle aussi de « </a:t>
            </a:r>
            <a:r>
              <a:rPr lang="fr-FR" dirty="0" err="1">
                <a:latin typeface="Arial" panose="020B0604020202020204" pitchFamily="34" charset="0"/>
                <a:cs typeface="Arial" panose="020B0604020202020204" pitchFamily="34" charset="0"/>
              </a:rPr>
              <a:t>s</a:t>
            </a:r>
            <a:r>
              <a:rPr lang="fr-FR" dirty="0" err="1" smtClean="0">
                <a:latin typeface="Arial" panose="020B0604020202020204" pitchFamily="34" charset="0"/>
                <a:cs typeface="Arial" panose="020B0604020202020204" pitchFamily="34" charset="0"/>
              </a:rPr>
              <a:t>ituational</a:t>
            </a:r>
            <a:r>
              <a:rPr lang="fr-FR" dirty="0" smtClean="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a</a:t>
            </a:r>
            <a:r>
              <a:rPr lang="fr-FR" dirty="0" err="1" smtClean="0">
                <a:latin typeface="Arial" panose="020B0604020202020204" pitchFamily="34" charset="0"/>
                <a:cs typeface="Arial" panose="020B0604020202020204" pitchFamily="34" charset="0"/>
              </a:rPr>
              <a:t>wareness</a:t>
            </a:r>
            <a:r>
              <a:rPr lang="fr-FR" dirty="0" smtClean="0">
                <a:latin typeface="Arial" panose="020B0604020202020204" pitchFamily="34" charset="0"/>
                <a:cs typeface="Arial" panose="020B0604020202020204" pitchFamily="34" charset="0"/>
              </a:rPr>
              <a:t> » : tous les membres de l’équipe sont dans un état de vigilance accrue afin d’être attentifs à ce qui se passe autour d’eux. L’importance des processus est interprétée correctement et les changements potentiels sont anticipés avec justesse. Un dialogue constant entre les membres de l’équipe permet à ceux-ci d’être au fait</a:t>
            </a:r>
            <a:r>
              <a:rPr lang="fr-FR" dirty="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de ce qui se passe, de ce qui est prévu et de la façon de réagir aux changements des conditions cadres. Ce paramètre est un facteur central de la sécurité.</a:t>
            </a:r>
          </a:p>
          <a:p>
            <a:pPr lvl="1"/>
            <a:r>
              <a:rPr lang="fr-FR" dirty="0" smtClean="0">
                <a:latin typeface="Arial" panose="020B0604020202020204" pitchFamily="34" charset="0"/>
                <a:cs typeface="Arial" panose="020B0604020202020204" pitchFamily="34" charset="0"/>
              </a:rPr>
              <a:t>Recherche de souplesse</a:t>
            </a:r>
            <a:endParaRPr lang="fr-FR" sz="1200" noProof="0" dirty="0" smtClean="0">
              <a:latin typeface="Arial" panose="020B0604020202020204" pitchFamily="34" charset="0"/>
              <a:cs typeface="Arial" panose="020B0604020202020204" pitchFamily="34" charset="0"/>
            </a:endParaRPr>
          </a:p>
          <a:p>
            <a:r>
              <a:rPr lang="fr-FR" sz="1200" noProof="0" dirty="0" smtClean="0">
                <a:latin typeface="Arial" panose="020B0604020202020204" pitchFamily="34" charset="0"/>
                <a:cs typeface="Arial" panose="020B0604020202020204" pitchFamily="34" charset="0"/>
              </a:rPr>
              <a:t>Confiance</a:t>
            </a:r>
            <a:r>
              <a:rPr lang="fr-FR" sz="1200" baseline="0" noProof="0" dirty="0" smtClean="0">
                <a:latin typeface="Arial" panose="020B0604020202020204" pitchFamily="34" charset="0"/>
                <a:cs typeface="Arial" panose="020B0604020202020204" pitchFamily="34" charset="0"/>
              </a:rPr>
              <a:t> et sérieux entre les membres du personnel</a:t>
            </a:r>
            <a:endParaRPr lang="fr-FR" sz="1200" noProof="0" dirty="0" smtClean="0">
              <a:latin typeface="Arial" panose="020B0604020202020204" pitchFamily="34" charset="0"/>
              <a:cs typeface="Arial" panose="020B0604020202020204" pitchFamily="34" charset="0"/>
            </a:endParaRPr>
          </a:p>
          <a:p>
            <a:pPr lvl="1"/>
            <a:r>
              <a:rPr lang="fr-FR" sz="1200" noProof="0" dirty="0" smtClean="0">
                <a:latin typeface="Arial" panose="020B0604020202020204" pitchFamily="34" charset="0"/>
                <a:cs typeface="Arial" panose="020B0604020202020204" pitchFamily="34" charset="0"/>
              </a:rPr>
              <a:t>Relations</a:t>
            </a:r>
            <a:r>
              <a:rPr lang="fr-FR" sz="1200" baseline="0" noProof="0" dirty="0" smtClean="0">
                <a:latin typeface="Arial" panose="020B0604020202020204" pitchFamily="34" charset="0"/>
                <a:cs typeface="Arial" panose="020B0604020202020204" pitchFamily="34" charset="0"/>
              </a:rPr>
              <a:t> </a:t>
            </a:r>
            <a:r>
              <a:rPr lang="fr-FR" noProof="0" dirty="0" smtClean="0">
                <a:latin typeface="Arial" panose="020B0604020202020204" pitchFamily="34" charset="0"/>
                <a:cs typeface="Arial" panose="020B0604020202020204" pitchFamily="34" charset="0"/>
              </a:rPr>
              <a:t>empreintes de respect, de confiance et d’estime</a:t>
            </a:r>
            <a:r>
              <a:rPr lang="fr-FR" dirty="0">
                <a:latin typeface="Arial" panose="020B0604020202020204" pitchFamily="34" charset="0"/>
                <a:cs typeface="Arial" panose="020B0604020202020204" pitchFamily="34" charset="0"/>
              </a:rPr>
              <a:t> </a:t>
            </a:r>
            <a:r>
              <a:rPr lang="fr-FR" sz="1200" baseline="0" noProof="0" dirty="0" smtClean="0">
                <a:latin typeface="Arial" panose="020B0604020202020204" pitchFamily="34" charset="0"/>
                <a:cs typeface="Arial" panose="020B0604020202020204" pitchFamily="34" charset="0"/>
              </a:rPr>
              <a:t>dans l’établissement</a:t>
            </a:r>
            <a:endParaRPr lang="fr-FR" sz="1200" noProof="0" dirty="0" smtClean="0">
              <a:latin typeface="Arial" panose="020B0604020202020204" pitchFamily="34" charset="0"/>
              <a:cs typeface="Arial" panose="020B0604020202020204" pitchFamily="34" charset="0"/>
            </a:endParaRPr>
          </a:p>
          <a:p>
            <a:pPr lvl="1"/>
            <a:r>
              <a:rPr lang="fr-FR" sz="1200" noProof="0" dirty="0" smtClean="0">
                <a:latin typeface="Arial" panose="020B0604020202020204" pitchFamily="34" charset="0"/>
                <a:cs typeface="Arial" panose="020B0604020202020204" pitchFamily="34" charset="0"/>
              </a:rPr>
              <a:t>Communication ouverte</a:t>
            </a:r>
          </a:p>
          <a:p>
            <a:pPr lvl="1"/>
            <a:r>
              <a:rPr lang="fr-FR" sz="1200" noProof="0" dirty="0" smtClean="0">
                <a:latin typeface="Arial" panose="020B0604020202020204" pitchFamily="34" charset="0"/>
                <a:cs typeface="Arial" panose="020B0604020202020204" pitchFamily="34" charset="0"/>
              </a:rPr>
              <a:t>Respect et application des normes et des processus</a:t>
            </a:r>
            <a:r>
              <a:rPr lang="fr-FR" sz="1200" baseline="0" noProof="0" dirty="0" smtClean="0">
                <a:latin typeface="Arial" panose="020B0604020202020204" pitchFamily="34" charset="0"/>
                <a:cs typeface="Arial" panose="020B0604020202020204" pitchFamily="34" charset="0"/>
              </a:rPr>
              <a:t> définis</a:t>
            </a:r>
            <a:endParaRPr lang="fr-FR" sz="1200" noProof="0" dirty="0" smtClean="0">
              <a:latin typeface="Arial" panose="020B0604020202020204" pitchFamily="34" charset="0"/>
              <a:cs typeface="Arial" panose="020B0604020202020204" pitchFamily="34" charset="0"/>
            </a:endParaRPr>
          </a:p>
          <a:p>
            <a:r>
              <a:rPr lang="fr-FR" dirty="0" err="1">
                <a:latin typeface="Arial" panose="020B0604020202020204" pitchFamily="34" charset="0"/>
                <a:cs typeface="Arial" panose="020B0604020202020204" pitchFamily="34" charset="0"/>
              </a:rPr>
              <a:t>T</a:t>
            </a:r>
            <a:r>
              <a:rPr lang="fr-FR" sz="1200" noProof="0" dirty="0" err="1" smtClean="0">
                <a:latin typeface="Arial" panose="020B0604020202020204" pitchFamily="34" charset="0"/>
                <a:cs typeface="Arial" panose="020B0604020202020204" pitchFamily="34" charset="0"/>
              </a:rPr>
              <a:t>echnologie</a:t>
            </a:r>
            <a:r>
              <a:rPr lang="fr-FR" sz="1200" noProof="0" dirty="0" smtClean="0">
                <a:latin typeface="Arial" panose="020B0604020202020204" pitchFamily="34" charset="0"/>
                <a:cs typeface="Arial" panose="020B0604020202020204" pitchFamily="34" charset="0"/>
              </a:rPr>
              <a:t> en renfort</a:t>
            </a:r>
          </a:p>
          <a:p>
            <a:pPr lvl="1"/>
            <a:r>
              <a:rPr lang="fr-FR" sz="1200" b="0" noProof="0" dirty="0" smtClean="0">
                <a:latin typeface="Arial" panose="020B0604020202020204" pitchFamily="34" charset="0"/>
                <a:cs typeface="Arial" panose="020B0604020202020204" pitchFamily="34" charset="0"/>
              </a:rPr>
              <a:t>La technologie est employée pour</a:t>
            </a:r>
            <a:r>
              <a:rPr lang="fr-FR" sz="1200" b="0" baseline="0" noProof="0" dirty="0" smtClean="0">
                <a:latin typeface="Arial" panose="020B0604020202020204" pitchFamily="34" charset="0"/>
                <a:cs typeface="Arial" panose="020B0604020202020204" pitchFamily="34" charset="0"/>
              </a:rPr>
              <a:t> soutenir les collaborateurs et collaboratrices dans l’accomplissement de leurs tâches.</a:t>
            </a:r>
            <a:endParaRPr lang="fr-FR" sz="1200" b="0" noProof="0" dirty="0" smtClean="0">
              <a:latin typeface="Arial" panose="020B0604020202020204" pitchFamily="34" charset="0"/>
              <a:cs typeface="Arial" panose="020B0604020202020204" pitchFamily="34" charset="0"/>
            </a:endParaRPr>
          </a:p>
          <a:p>
            <a:r>
              <a:rPr lang="fr-FR" sz="1200" noProof="0" dirty="0" smtClean="0">
                <a:latin typeface="Arial" panose="020B0604020202020204" pitchFamily="34" charset="0"/>
                <a:cs typeface="Arial" panose="020B0604020202020204" pitchFamily="34" charset="0"/>
              </a:rPr>
              <a:t>Respect</a:t>
            </a:r>
            <a:r>
              <a:rPr lang="fr-FR" sz="1200" baseline="0" noProof="0" dirty="0" smtClean="0">
                <a:latin typeface="Arial" panose="020B0604020202020204" pitchFamily="34" charset="0"/>
                <a:cs typeface="Arial" panose="020B0604020202020204" pitchFamily="34" charset="0"/>
              </a:rPr>
              <a:t> des compétences professionnelles indépendamment du niveau hiérarchique</a:t>
            </a:r>
            <a:endParaRPr lang="fr-FR" sz="1200" noProof="0" dirty="0" smtClean="0">
              <a:latin typeface="Arial" panose="020B0604020202020204" pitchFamily="34" charset="0"/>
              <a:cs typeface="Arial" panose="020B0604020202020204" pitchFamily="34" charset="0"/>
            </a:endParaRPr>
          </a:p>
          <a:p>
            <a:pPr lvl="1"/>
            <a:r>
              <a:rPr lang="fr-FR" sz="1200" b="0" noProof="0" dirty="0" smtClean="0">
                <a:latin typeface="Arial" panose="020B0604020202020204" pitchFamily="34" charset="0"/>
                <a:cs typeface="Arial" panose="020B0604020202020204" pitchFamily="34" charset="0"/>
              </a:rPr>
              <a:t>Les processus et les directives</a:t>
            </a:r>
            <a:r>
              <a:rPr lang="fr-FR" sz="1200" b="0" baseline="0" noProof="0" dirty="0" smtClean="0">
                <a:latin typeface="Arial" panose="020B0604020202020204" pitchFamily="34" charset="0"/>
                <a:cs typeface="Arial" panose="020B0604020202020204" pitchFamily="34" charset="0"/>
              </a:rPr>
              <a:t> sont définis avec le concours des collaborateurs et collaboratrices concernés</a:t>
            </a:r>
            <a:r>
              <a:rPr lang="fr-FR" sz="1200" b="0" noProof="0" dirty="0" smtClean="0">
                <a:latin typeface="Arial" panose="020B0604020202020204" pitchFamily="34" charset="0"/>
                <a:cs typeface="Arial" panose="020B0604020202020204" pitchFamily="34" charset="0"/>
              </a:rPr>
              <a:t>.  </a:t>
            </a:r>
          </a:p>
          <a:p>
            <a:pPr lvl="1"/>
            <a:r>
              <a:rPr lang="fr-FR" sz="1200" b="0" noProof="0" dirty="0" smtClean="0">
                <a:latin typeface="Arial" panose="020B0604020202020204" pitchFamily="34" charset="0"/>
                <a:cs typeface="Arial" panose="020B0604020202020204" pitchFamily="34" charset="0"/>
              </a:rPr>
              <a:t>Les incertitudes et les</a:t>
            </a:r>
            <a:r>
              <a:rPr lang="fr-FR" sz="1200" b="0" baseline="0" noProof="0" dirty="0" smtClean="0">
                <a:latin typeface="Arial" panose="020B0604020202020204" pitchFamily="34" charset="0"/>
                <a:cs typeface="Arial" panose="020B0604020202020204" pitchFamily="34" charset="0"/>
              </a:rPr>
              <a:t> remarques concernant la sécurité exprimées par d’autres professionnels sont prises au sérieux</a:t>
            </a:r>
            <a:r>
              <a:rPr lang="fr-FR" sz="1200" b="0" noProof="0" dirty="0" smtClean="0">
                <a:latin typeface="Arial" panose="020B0604020202020204" pitchFamily="34" charset="0"/>
                <a:cs typeface="Arial" panose="020B0604020202020204" pitchFamily="34" charset="0"/>
              </a:rPr>
              <a:t>.</a:t>
            </a:r>
          </a:p>
          <a:p>
            <a:r>
              <a:rPr lang="fr-FR" sz="1200" noProof="0" dirty="0" smtClean="0">
                <a:latin typeface="Arial" panose="020B0604020202020204" pitchFamily="34" charset="0"/>
                <a:cs typeface="Arial" panose="020B0604020202020204" pitchFamily="34" charset="0"/>
              </a:rPr>
              <a:t>Accent mis sur l’apprentissage</a:t>
            </a:r>
          </a:p>
          <a:p>
            <a:pPr lvl="1"/>
            <a:r>
              <a:rPr lang="fr-FR" sz="1200" b="0" noProof="0" dirty="0" smtClean="0">
                <a:latin typeface="Arial" panose="020B0604020202020204" pitchFamily="34" charset="0"/>
                <a:cs typeface="Arial" panose="020B0604020202020204" pitchFamily="34" charset="0"/>
              </a:rPr>
              <a:t>L’organisation</a:t>
            </a:r>
            <a:r>
              <a:rPr lang="fr-FR" sz="1200" b="0" baseline="0" noProof="0" dirty="0" smtClean="0">
                <a:latin typeface="Arial" panose="020B0604020202020204" pitchFamily="34" charset="0"/>
                <a:cs typeface="Arial" panose="020B0604020202020204" pitchFamily="34" charset="0"/>
              </a:rPr>
              <a:t> tire des enseignements des erreurs, des événements indésirables, des presqu’accidents</a:t>
            </a:r>
            <a:r>
              <a:rPr lang="fr-FR" sz="1200" b="0" noProof="0" dirty="0" smtClean="0">
                <a:latin typeface="Arial" panose="020B0604020202020204" pitchFamily="34" charset="0"/>
                <a:cs typeface="Arial" panose="020B0604020202020204" pitchFamily="34" charset="0"/>
              </a:rPr>
              <a:t>.</a:t>
            </a:r>
          </a:p>
          <a:p>
            <a:pPr lvl="0"/>
            <a:r>
              <a:rPr lang="fr-CH" dirty="0" smtClean="0">
                <a:latin typeface="Arial" panose="020B0604020202020204" pitchFamily="34" charset="0"/>
                <a:cs typeface="Arial" panose="020B0604020202020204" pitchFamily="34" charset="0"/>
              </a:rPr>
              <a:t>Considération pour les autres collaborateurs et collaboratrices</a:t>
            </a:r>
          </a:p>
          <a:p>
            <a:pPr lvl="0"/>
            <a:r>
              <a:rPr lang="fr-CH" dirty="0" smtClean="0">
                <a:latin typeface="Arial" panose="020B0604020202020204" pitchFamily="34" charset="0"/>
                <a:cs typeface="Arial" panose="020B0604020202020204" pitchFamily="34" charset="0"/>
              </a:rPr>
              <a:t>              Une collaboration fondée sur l’estime envers tous les autres membres du personnel est</a:t>
            </a:r>
          </a:p>
          <a:p>
            <a:pPr lvl="0"/>
            <a:r>
              <a:rPr lang="fr-CH" dirty="0">
                <a:latin typeface="Arial" panose="020B0604020202020204" pitchFamily="34" charset="0"/>
                <a:cs typeface="Arial" panose="020B0604020202020204" pitchFamily="34" charset="0"/>
              </a:rPr>
              <a:t> </a:t>
            </a:r>
            <a:r>
              <a:rPr lang="fr-CH" dirty="0" smtClean="0">
                <a:latin typeface="Arial" panose="020B0604020202020204" pitchFamily="34" charset="0"/>
                <a:cs typeface="Arial" panose="020B0604020202020204" pitchFamily="34" charset="0"/>
              </a:rPr>
              <a:t>             essentielle. </a:t>
            </a:r>
          </a:p>
          <a:p>
            <a:pPr lvl="1"/>
            <a:endParaRPr lang="fr-FR" sz="1200" b="0" noProof="0" dirty="0" smtClean="0">
              <a:latin typeface="Arial" panose="020B0604020202020204" pitchFamily="34" charset="0"/>
              <a:cs typeface="Arial" panose="020B0604020202020204" pitchFamily="34" charset="0"/>
            </a:endParaRPr>
          </a:p>
          <a:p>
            <a:endParaRPr lang="de-CH" sz="12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6</a:t>
            </a:fld>
            <a:endParaRPr lang="de-CH" dirty="0"/>
          </a:p>
        </p:txBody>
      </p:sp>
    </p:spTree>
    <p:extLst>
      <p:ext uri="{BB962C8B-B14F-4D97-AF65-F5344CB8AC3E}">
        <p14:creationId xmlns:p14="http://schemas.microsoft.com/office/powerpoint/2010/main" val="3047820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dirty="0" smtClean="0">
                <a:latin typeface="Arial" panose="020B0604020202020204" pitchFamily="34" charset="0"/>
                <a:cs typeface="Arial" panose="020B0604020202020204" pitchFamily="34" charset="0"/>
              </a:rPr>
              <a:t>Pourquoi est-il important de parler de la culture de la sécurité et de la communication au sein de l’équipe ? Quel est le lien avec la sécurité des patients et l’utilisation correcte de la check-list chirurgicale ?</a:t>
            </a:r>
            <a:r>
              <a:rPr lang="fr-FR" sz="1100" baseline="0" dirty="0" smtClean="0">
                <a:latin typeface="Arial" panose="020B0604020202020204" pitchFamily="34" charset="0"/>
                <a:cs typeface="Arial" panose="020B0604020202020204" pitchFamily="34" charset="0"/>
              </a:rPr>
              <a:t/>
            </a:r>
            <a:br>
              <a:rPr lang="fr-FR" sz="1100" baseline="0" dirty="0" smtClean="0">
                <a:latin typeface="Arial" panose="020B0604020202020204" pitchFamily="34" charset="0"/>
                <a:cs typeface="Arial" panose="020B0604020202020204" pitchFamily="34" charset="0"/>
              </a:rPr>
            </a:br>
            <a:endParaRPr lang="fr-FR" sz="110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Lors d’une précédente séance, nous avons évoqué les différents facteurs qui influent sur les résultats cliniques. Ceux-ci sont nombreux et variés, comme le montre le modèle présenté. Parmi ces facteurs figurent les compétences individuelles, les conditions organisationnelles, mais aussi la collaboration au sein de l’équipe et la communication</a:t>
            </a:r>
            <a:r>
              <a:rPr lang="fr-FR" sz="1100" baseline="0" dirty="0" smtClean="0">
                <a:latin typeface="Arial" panose="020B0604020202020204" pitchFamily="34" charset="0"/>
                <a:cs typeface="Arial" panose="020B0604020202020204" pitchFamily="34" charset="0"/>
              </a:rPr>
              <a:t>. Aujourd’hui, nous allons nous concentrer sur ces deux derniers points, qui ont une influence</a:t>
            </a:r>
            <a:r>
              <a:rPr lang="fr-FR" sz="1100" dirty="0" smtClean="0">
                <a:latin typeface="Arial" panose="020B0604020202020204" pitchFamily="34" charset="0"/>
                <a:cs typeface="Arial" panose="020B0604020202020204" pitchFamily="34" charset="0"/>
              </a:rPr>
              <a:t> déterminante.</a:t>
            </a:r>
            <a:endParaRPr lang="fr-FR" sz="1100" baseline="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La</a:t>
            </a:r>
            <a:r>
              <a:rPr lang="fr-FR" sz="1100" dirty="0" smtClean="0">
                <a:latin typeface="Arial" panose="020B0604020202020204" pitchFamily="34" charset="0"/>
                <a:cs typeface="Arial" panose="020B0604020202020204" pitchFamily="34" charset="0"/>
              </a:rPr>
              <a:t> check-list chirurgicale est un instrument </a:t>
            </a:r>
            <a:r>
              <a:rPr lang="fr-FR" sz="1100" baseline="0" dirty="0" smtClean="0">
                <a:latin typeface="Arial" panose="020B0604020202020204" pitchFamily="34" charset="0"/>
                <a:cs typeface="Arial" panose="020B0604020202020204" pitchFamily="34" charset="0"/>
              </a:rPr>
              <a:t>important permettant</a:t>
            </a:r>
            <a:r>
              <a:rPr lang="fr-FR" sz="1100" dirty="0" smtClean="0">
                <a:latin typeface="Arial" panose="020B0604020202020204" pitchFamily="34" charset="0"/>
                <a:cs typeface="Arial" panose="020B0604020202020204" pitchFamily="34" charset="0"/>
              </a:rPr>
              <a:t> de structurer et d’améliorer la communication au sein de l’équipe. Dans le domaine de la chirurgie, la communication vise notamment à aider les membres de l’équipe à acquérir une vision commune de l’intervention prévue et des risques qu’elle présente</a:t>
            </a:r>
            <a:r>
              <a:rPr lang="fr-FR" sz="1100" baseline="0" dirty="0" smtClean="0">
                <a:latin typeface="Arial" panose="020B0604020202020204" pitchFamily="34" charset="0"/>
                <a:cs typeface="Arial" panose="020B0604020202020204" pitchFamily="34" charset="0"/>
              </a:rPr>
              <a:t>. Même si les personnes </a:t>
            </a:r>
            <a:r>
              <a:rPr lang="fr-FR" sz="1100" dirty="0" smtClean="0">
                <a:latin typeface="Arial" panose="020B0604020202020204" pitchFamily="34" charset="0"/>
                <a:cs typeface="Arial" panose="020B0604020202020204" pitchFamily="34" charset="0"/>
              </a:rPr>
              <a:t>œuvrant en salle d’opération sont toutes professionnelles, il est important qu’elles échangent à ce moment-là leur appréciation des facteurs influant sur la sécurité et d’autres aspects de la situation à laquelle elles sont confrontées.</a:t>
            </a:r>
            <a:endParaRPr lang="fr-FR" sz="1100"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7</a:t>
            </a:fld>
            <a:endParaRPr lang="de-CH" dirty="0"/>
          </a:p>
        </p:txBody>
      </p:sp>
    </p:spTree>
    <p:extLst>
      <p:ext uri="{BB962C8B-B14F-4D97-AF65-F5344CB8AC3E}">
        <p14:creationId xmlns:p14="http://schemas.microsoft.com/office/powerpoint/2010/main" val="3326098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b="0" dirty="0" smtClean="0">
                <a:latin typeface="Arial" panose="020B0604020202020204" pitchFamily="34" charset="0"/>
                <a:cs typeface="Arial" panose="020B0604020202020204" pitchFamily="34" charset="0"/>
              </a:rPr>
              <a:t>Des études ont </a:t>
            </a:r>
            <a:r>
              <a:rPr lang="fr-FR" sz="1100" dirty="0" smtClean="0">
                <a:latin typeface="Arial" panose="020B0604020202020204" pitchFamily="34" charset="0"/>
                <a:cs typeface="Arial" panose="020B0604020202020204" pitchFamily="34" charset="0"/>
              </a:rPr>
              <a:t>montré que même s’il existait une compréhension commune générale d’une situation ou une tâche donnée (opération), les avis pouvaient diverger largement sur des points spécifiques, ce qui pouvait engendrer un risque pour la sécurité. </a:t>
            </a:r>
            <a:endParaRPr lang="fr-FR" sz="1100" b="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b="0" baseline="0" dirty="0" smtClean="0">
                <a:latin typeface="Arial" panose="020B0604020202020204" pitchFamily="34" charset="0"/>
                <a:cs typeface="Arial" panose="020B0604020202020204" pitchFamily="34" charset="0"/>
              </a:rPr>
              <a:t>Dans le cadre d’une enquête sur la concordance</a:t>
            </a:r>
            <a:r>
              <a:rPr lang="fr-FR" sz="1100" b="0" dirty="0" smtClean="0">
                <a:latin typeface="Arial" panose="020B0604020202020204" pitchFamily="34" charset="0"/>
                <a:cs typeface="Arial" panose="020B0604020202020204" pitchFamily="34" charset="0"/>
              </a:rPr>
              <a:t> de vues en ce qui concerne les facteurs influant sur la sécurité et la collaboration interprofessionnelle, </a:t>
            </a:r>
            <a:r>
              <a:rPr lang="fr-FR" sz="1100" b="0" baseline="0" dirty="0" err="1" smtClean="0">
                <a:latin typeface="Arial" panose="020B0604020202020204" pitchFamily="34" charset="0"/>
                <a:cs typeface="Arial" panose="020B0604020202020204" pitchFamily="34" charset="0"/>
              </a:rPr>
              <a:t>Sexton</a:t>
            </a:r>
            <a:r>
              <a:rPr lang="fr-FR" sz="1100" b="0" baseline="0" dirty="0" smtClean="0">
                <a:latin typeface="Arial" panose="020B0604020202020204" pitchFamily="34" charset="0"/>
                <a:cs typeface="Arial" panose="020B0604020202020204" pitchFamily="34" charset="0"/>
              </a:rPr>
              <a:t> a soumis à des membres du personnel médical</a:t>
            </a:r>
            <a:r>
              <a:rPr lang="fr-FR" sz="1100" b="0" dirty="0" smtClean="0">
                <a:latin typeface="Arial" panose="020B0604020202020204" pitchFamily="34" charset="0"/>
                <a:cs typeface="Arial" panose="020B0604020202020204" pitchFamily="34" charset="0"/>
              </a:rPr>
              <a:t> </a:t>
            </a:r>
            <a:r>
              <a:rPr lang="fr-FR" sz="1100" b="0" baseline="0" dirty="0" smtClean="0">
                <a:latin typeface="Arial" panose="020B0604020202020204" pitchFamily="34" charset="0"/>
                <a:cs typeface="Arial" panose="020B0604020202020204" pitchFamily="34" charset="0"/>
              </a:rPr>
              <a:t>les déclarations</a:t>
            </a:r>
            <a:r>
              <a:rPr lang="fr-FR" sz="1100" b="0" dirty="0" smtClean="0">
                <a:latin typeface="Arial" panose="020B0604020202020204" pitchFamily="34" charset="0"/>
                <a:cs typeface="Arial" panose="020B0604020202020204" pitchFamily="34" charset="0"/>
              </a:rPr>
              <a:t> que vous voyez sur cette diapositive, en leur demandant s’ils </a:t>
            </a:r>
            <a:r>
              <a:rPr lang="fr-FR" sz="1100" dirty="0" smtClean="0">
                <a:latin typeface="Arial" panose="020B0604020202020204" pitchFamily="34" charset="0"/>
                <a:cs typeface="Arial" panose="020B0604020202020204" pitchFamily="34" charset="0"/>
              </a:rPr>
              <a:t>approuvaient ou non ces affirmations. Il a posé la même question à des pilotes</a:t>
            </a:r>
            <a:r>
              <a:rPr lang="fr-FR" sz="1100" dirty="0">
                <a:latin typeface="Arial" panose="020B0604020202020204" pitchFamily="34" charset="0"/>
                <a:cs typeface="Arial" panose="020B0604020202020204" pitchFamily="34" charset="0"/>
              </a:rPr>
              <a:t>.</a:t>
            </a:r>
            <a:endParaRPr lang="fr-FR" sz="1100" b="0"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b="0" baseline="0" dirty="0" smtClean="0">
                <a:latin typeface="Arial" panose="020B0604020202020204" pitchFamily="34" charset="0"/>
                <a:cs typeface="Arial" panose="020B0604020202020204" pitchFamily="34" charset="0"/>
              </a:rPr>
              <a:t>  </a:t>
            </a:r>
            <a:endParaRPr lang="fr-FR" sz="1100" b="0" baseline="0" dirty="0" smtClean="0">
              <a:solidFill>
                <a:srgbClr val="FF0000"/>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b="0" dirty="0" smtClean="0">
                <a:solidFill>
                  <a:schemeClr val="tx1"/>
                </a:solidFill>
                <a:latin typeface="Arial" panose="020B0604020202020204" pitchFamily="34" charset="0"/>
                <a:cs typeface="Arial" panose="020B0604020202020204" pitchFamily="34" charset="0"/>
              </a:rPr>
              <a:t>« Même si je suis fatigué(e), je reste efficace et performant(e) dans des </a:t>
            </a:r>
            <a:r>
              <a:rPr lang="fr-FR" sz="1100" dirty="0" smtClean="0">
                <a:latin typeface="Arial" panose="020B0604020202020204" pitchFamily="34" charset="0"/>
                <a:cs typeface="Arial" panose="020B0604020202020204" pitchFamily="34" charset="0"/>
              </a:rPr>
              <a:t>situations critiques</a:t>
            </a:r>
            <a:r>
              <a:rPr lang="fr-FR" sz="1100" b="0" dirty="0" smtClean="0">
                <a:solidFill>
                  <a:schemeClr val="tx1"/>
                </a:solidFill>
                <a:latin typeface="Arial" panose="020B0604020202020204" pitchFamily="34" charset="0"/>
                <a:cs typeface="Arial" panose="020B0604020202020204" pitchFamily="34" charset="0"/>
              </a:rPr>
              <a:t>. » et « Une personne </a:t>
            </a:r>
            <a:r>
              <a:rPr lang="fr-FR" sz="1100" dirty="0" smtClean="0">
                <a:latin typeface="Arial" panose="020B0604020202020204" pitchFamily="34" charset="0"/>
                <a:cs typeface="Arial" panose="020B0604020202020204" pitchFamily="34" charset="0"/>
              </a:rPr>
              <a:t>plus jeune ne devrait pas remettre en cause les décisions prises par les membres expérimentés de l’équipe</a:t>
            </a:r>
            <a:r>
              <a:rPr lang="fr-FR" sz="1100" b="0" dirty="0" smtClean="0">
                <a:latin typeface="Arial" panose="020B0604020202020204" pitchFamily="34" charset="0"/>
                <a:cs typeface="Arial" panose="020B0604020202020204" pitchFamily="34" charset="0"/>
              </a:rPr>
              <a:t>. »</a:t>
            </a:r>
          </a:p>
          <a:p>
            <a:endParaRPr lang="fr-FR" sz="1100" dirty="0" smtClean="0">
              <a:latin typeface="Arial" panose="020B0604020202020204" pitchFamily="34" charset="0"/>
              <a:cs typeface="Arial" panose="020B0604020202020204" pitchFamily="34" charset="0"/>
            </a:endParaRPr>
          </a:p>
          <a:p>
            <a:endParaRPr lang="fr-FR" sz="1100" dirty="0" smtClean="0">
              <a:latin typeface="Arial" panose="020B0604020202020204" pitchFamily="34" charset="0"/>
              <a:cs typeface="Arial" panose="020B0604020202020204" pitchFamily="34" charset="0"/>
            </a:endParaRPr>
          </a:p>
          <a:p>
            <a:endParaRPr lang="fr-FR" sz="1100" baseline="0" dirty="0" smtClean="0">
              <a:latin typeface="Arial" panose="020B0604020202020204" pitchFamily="34" charset="0"/>
              <a:cs typeface="Arial" panose="020B0604020202020204" pitchFamily="34" charset="0"/>
            </a:endParaRPr>
          </a:p>
          <a:p>
            <a:r>
              <a:rPr lang="fr-FR" sz="1100" i="1" baseline="0" dirty="0" smtClean="0">
                <a:latin typeface="Arial" panose="020B0604020202020204" pitchFamily="34" charset="0"/>
                <a:cs typeface="Arial" panose="020B0604020202020204" pitchFamily="34" charset="0"/>
              </a:rPr>
              <a:t>L’intervenant/e s’adresse aux participants</a:t>
            </a:r>
            <a:r>
              <a:rPr lang="fr-FR" sz="1100" i="1" dirty="0" smtClean="0">
                <a:latin typeface="Arial" panose="020B0604020202020204" pitchFamily="34" charset="0"/>
                <a:cs typeface="Arial" panose="020B0604020202020204" pitchFamily="34" charset="0"/>
              </a:rPr>
              <a:t> </a:t>
            </a:r>
            <a:r>
              <a:rPr lang="fr-FR" sz="1100" i="1" baseline="0" dirty="0" smtClean="0">
                <a:latin typeface="Arial" panose="020B0604020202020204" pitchFamily="34" charset="0"/>
                <a:cs typeface="Arial" panose="020B0604020202020204" pitchFamily="34" charset="0"/>
              </a:rPr>
              <a:t>:  </a:t>
            </a:r>
          </a:p>
          <a:p>
            <a:r>
              <a:rPr lang="fr-FR" sz="1100" i="0" baseline="0" dirty="0" smtClean="0">
                <a:latin typeface="Arial" panose="020B0604020202020204" pitchFamily="34" charset="0"/>
                <a:cs typeface="Arial" panose="020B0604020202020204" pitchFamily="34" charset="0"/>
              </a:rPr>
              <a:t>« Je vous invite à</a:t>
            </a:r>
            <a:r>
              <a:rPr lang="fr-FR" sz="1100" i="0" dirty="0" smtClean="0">
                <a:latin typeface="Arial" panose="020B0604020202020204" pitchFamily="34" charset="0"/>
                <a:cs typeface="Arial" panose="020B0604020202020204" pitchFamily="34" charset="0"/>
              </a:rPr>
              <a:t> </a:t>
            </a:r>
            <a:r>
              <a:rPr lang="fr-FR" sz="1100" i="0" baseline="0" dirty="0" smtClean="0">
                <a:latin typeface="Arial" panose="020B0604020202020204" pitchFamily="34" charset="0"/>
                <a:cs typeface="Arial" panose="020B0604020202020204" pitchFamily="34" charset="0"/>
              </a:rPr>
              <a:t>vous poser les questions suivantes </a:t>
            </a:r>
            <a:r>
              <a:rPr lang="fr-FR" sz="1100" baseline="0" dirty="0" smtClean="0">
                <a:latin typeface="Arial" panose="020B0604020202020204" pitchFamily="34" charset="0"/>
                <a:cs typeface="Arial" panose="020B0604020202020204" pitchFamily="34" charset="0"/>
              </a:rPr>
              <a:t>:  </a:t>
            </a:r>
          </a:p>
          <a:p>
            <a:pPr marL="228600" indent="-228600">
              <a:buAutoNum type="arabicPeriod"/>
            </a:pPr>
            <a:r>
              <a:rPr lang="fr-FR" sz="1100" b="0" dirty="0" smtClean="0">
                <a:latin typeface="Arial" panose="020B0604020202020204" pitchFamily="34" charset="0"/>
                <a:cs typeface="Arial" panose="020B0604020202020204" pitchFamily="34" charset="0"/>
              </a:rPr>
              <a:t>Est-ce que les problèmes personnels </a:t>
            </a:r>
            <a:r>
              <a:rPr lang="fr-FR" sz="1100" dirty="0" smtClean="0">
                <a:latin typeface="Arial" panose="020B0604020202020204" pitchFamily="34" charset="0"/>
                <a:cs typeface="Arial" panose="020B0604020202020204" pitchFamily="34" charset="0"/>
              </a:rPr>
              <a:t>peuvent influer sur les prestations de l’équipe</a:t>
            </a:r>
            <a:r>
              <a:rPr lang="fr-FR" sz="1100" b="0" dirty="0" smtClean="0">
                <a:latin typeface="Arial" panose="020B0604020202020204" pitchFamily="34" charset="0"/>
                <a:cs typeface="Arial" panose="020B0604020202020204" pitchFamily="34" charset="0"/>
              </a:rPr>
              <a:t> ?</a:t>
            </a:r>
          </a:p>
          <a:p>
            <a:pPr marL="228600" indent="-228600">
              <a:buAutoNum type="arabicPeriod"/>
            </a:pPr>
            <a:r>
              <a:rPr lang="fr-FR" sz="1100" dirty="0" smtClean="0">
                <a:latin typeface="Arial" panose="020B0604020202020204" pitchFamily="34" charset="0"/>
                <a:cs typeface="Arial" panose="020B0604020202020204" pitchFamily="34" charset="0"/>
              </a:rPr>
              <a:t>La fatigue a-t-elle une influence sur mes performances ? </a:t>
            </a:r>
            <a:r>
              <a:rPr lang="fr-FR" sz="1100" baseline="0" dirty="0" smtClean="0">
                <a:latin typeface="Arial" panose="020B0604020202020204" pitchFamily="34" charset="0"/>
                <a:cs typeface="Arial" panose="020B0604020202020204" pitchFamily="34" charset="0"/>
              </a:rPr>
              <a:t>»</a:t>
            </a:r>
          </a:p>
          <a:p>
            <a:endParaRPr lang="fr-FR" sz="1100" baseline="0" dirty="0" smtClean="0">
              <a:latin typeface="Arial" panose="020B0604020202020204" pitchFamily="34" charset="0"/>
              <a:cs typeface="Arial" panose="020B0604020202020204" pitchFamily="34" charset="0"/>
            </a:endParaRPr>
          </a:p>
          <a:p>
            <a:r>
              <a:rPr lang="fr-FR" sz="1100" baseline="0" dirty="0" smtClean="0">
                <a:latin typeface="Arial" panose="020B0604020202020204" pitchFamily="34" charset="0"/>
                <a:cs typeface="Arial" panose="020B0604020202020204" pitchFamily="34" charset="0"/>
              </a:rPr>
              <a:t>« </a:t>
            </a:r>
            <a:r>
              <a:rPr lang="fr-FR" sz="1100" dirty="0" smtClean="0">
                <a:latin typeface="Arial" panose="020B0604020202020204" pitchFamily="34" charset="0"/>
                <a:cs typeface="Arial" panose="020B0604020202020204" pitchFamily="34" charset="0"/>
              </a:rPr>
              <a:t>Pensez-vous que les membres d’autres groupes professionnels travaillant en salle d’opération donneraient une réponse différente à ces questions </a:t>
            </a:r>
            <a:r>
              <a:rPr lang="fr-FR" sz="1100" baseline="0" dirty="0" smtClean="0">
                <a:latin typeface="Arial" panose="020B0604020202020204" pitchFamily="34" charset="0"/>
                <a:cs typeface="Arial" panose="020B0604020202020204" pitchFamily="34" charset="0"/>
              </a:rPr>
              <a:t>? »</a:t>
            </a:r>
          </a:p>
          <a:p>
            <a:r>
              <a:rPr lang="fr-FR" sz="1100" i="1" dirty="0" smtClean="0">
                <a:latin typeface="Arial" panose="020B0604020202020204" pitchFamily="34" charset="0"/>
                <a:cs typeface="Arial" panose="020B0604020202020204" pitchFamily="34" charset="0"/>
              </a:rPr>
              <a:t>En plénum, l’intervenant/e peut choisir comment aborder les réponses aux questions. Il est par exemple possible de demander </a:t>
            </a:r>
            <a:r>
              <a:rPr lang="fr-FR" sz="1100" i="1" baseline="0" dirty="0" smtClean="0">
                <a:latin typeface="Arial" panose="020B0604020202020204" pitchFamily="34" charset="0"/>
                <a:cs typeface="Arial" panose="020B0604020202020204" pitchFamily="34" charset="0"/>
              </a:rPr>
              <a:t>:  </a:t>
            </a:r>
            <a:r>
              <a:rPr lang="fr-FR" sz="1100" i="0" baseline="0" dirty="0" smtClean="0">
                <a:latin typeface="Arial" panose="020B0604020202020204" pitchFamily="34" charset="0"/>
                <a:cs typeface="Arial" panose="020B0604020202020204" pitchFamily="34" charset="0"/>
              </a:rPr>
              <a:t>Qui a répondu</a:t>
            </a:r>
            <a:r>
              <a:rPr lang="fr-FR" sz="1100" i="0" dirty="0" smtClean="0">
                <a:latin typeface="Arial" panose="020B0604020202020204" pitchFamily="34" charset="0"/>
                <a:cs typeface="Arial" panose="020B0604020202020204" pitchFamily="34" charset="0"/>
              </a:rPr>
              <a:t> « oui » à la première question </a:t>
            </a:r>
            <a:r>
              <a:rPr lang="fr-FR" sz="1100" i="0" baseline="0" dirty="0" smtClean="0">
                <a:latin typeface="Arial" panose="020B0604020202020204" pitchFamily="34" charset="0"/>
                <a:cs typeface="Arial" panose="020B0604020202020204" pitchFamily="34" charset="0"/>
              </a:rPr>
              <a:t>? Qui a répondu « oui » à la deuxième question ?</a:t>
            </a:r>
            <a:r>
              <a:rPr lang="fr-FR" sz="1100" i="1" baseline="0" dirty="0" smtClean="0">
                <a:latin typeface="Arial" panose="020B0604020202020204" pitchFamily="34" charset="0"/>
                <a:cs typeface="Arial" panose="020B0604020202020204" pitchFamily="34" charset="0"/>
              </a:rPr>
              <a:t>,</a:t>
            </a:r>
            <a:r>
              <a:rPr lang="fr-FR" sz="1100" i="0" dirty="0" smtClean="0">
                <a:latin typeface="Arial" panose="020B0604020202020204" pitchFamily="34" charset="0"/>
                <a:cs typeface="Arial" panose="020B0604020202020204" pitchFamily="34" charset="0"/>
              </a:rPr>
              <a:t> </a:t>
            </a:r>
            <a:r>
              <a:rPr lang="fr-FR" sz="1100" i="1" dirty="0" smtClean="0">
                <a:latin typeface="Arial" panose="020B0604020202020204" pitchFamily="34" charset="0"/>
                <a:cs typeface="Arial" panose="020B0604020202020204" pitchFamily="34" charset="0"/>
              </a:rPr>
              <a:t>puis de donner éventuellement une estimation du nombre de « oui » par question</a:t>
            </a:r>
            <a:r>
              <a:rPr lang="fr-FR" sz="1100" i="1" baseline="0" dirty="0" smtClean="0">
                <a:latin typeface="Arial" panose="020B0604020202020204" pitchFamily="34" charset="0"/>
                <a:cs typeface="Arial" panose="020B0604020202020204" pitchFamily="34" charset="0"/>
              </a:rPr>
              <a:t>.  </a:t>
            </a:r>
          </a:p>
          <a:p>
            <a:endParaRPr lang="fr-FR" sz="1100" dirty="0" smtClean="0">
              <a:latin typeface="Arial" panose="020B0604020202020204" pitchFamily="34" charset="0"/>
              <a:cs typeface="Arial" panose="020B0604020202020204" pitchFamily="34" charset="0"/>
            </a:endParaRPr>
          </a:p>
          <a:p>
            <a:r>
              <a:rPr lang="fr-FR" sz="1100" dirty="0" smtClean="0">
                <a:latin typeface="Arial" panose="020B0604020202020204" pitchFamily="34" charset="0"/>
                <a:cs typeface="Arial" panose="020B0604020202020204" pitchFamily="34" charset="0"/>
              </a:rPr>
              <a:t>Une autre question importante consiste à savoir si les différents membres de l’équipe ont la même perception de la qualité de la collaboration et de la communication.</a:t>
            </a:r>
            <a:r>
              <a:rPr lang="fr-FR" sz="1100" baseline="0" dirty="0" smtClean="0">
                <a:latin typeface="Arial" panose="020B0604020202020204" pitchFamily="34" charset="0"/>
                <a:cs typeface="Arial" panose="020B0604020202020204" pitchFamily="34" charset="0"/>
              </a:rPr>
              <a:t> </a:t>
            </a:r>
          </a:p>
          <a:p>
            <a:endParaRPr lang="fr-FR" sz="1100" i="1" baseline="0" dirty="0" smtClean="0">
              <a:latin typeface="Arial" panose="020B0604020202020204" pitchFamily="34" charset="0"/>
              <a:cs typeface="Arial" panose="020B0604020202020204" pitchFamily="34" charset="0"/>
            </a:endParaRPr>
          </a:p>
          <a:p>
            <a:r>
              <a:rPr lang="fr-FR" sz="1100" i="1" dirty="0" smtClean="0">
                <a:latin typeface="Arial" panose="020B0604020202020204" pitchFamily="34" charset="0"/>
                <a:cs typeface="Arial" panose="020B0604020202020204" pitchFamily="34" charset="0"/>
              </a:rPr>
              <a:t>Note pour l’intervenant/e </a:t>
            </a:r>
            <a:r>
              <a:rPr lang="fr-FR" sz="1100" i="1" baseline="0" dirty="0" smtClean="0">
                <a:latin typeface="Arial" panose="020B0604020202020204" pitchFamily="34" charset="0"/>
                <a:cs typeface="Arial" panose="020B0604020202020204" pitchFamily="34" charset="0"/>
              </a:rPr>
              <a:t>: procéder</a:t>
            </a:r>
            <a:r>
              <a:rPr lang="fr-FR" sz="1100" i="1" dirty="0" smtClean="0">
                <a:latin typeface="Arial" panose="020B0604020202020204" pitchFamily="34" charset="0"/>
                <a:cs typeface="Arial" panose="020B0604020202020204" pitchFamily="34" charset="0"/>
              </a:rPr>
              <a:t> comme ci-dessus pour poser les questions et aborder les réponses.</a:t>
            </a:r>
          </a:p>
        </p:txBody>
      </p:sp>
      <p:sp>
        <p:nvSpPr>
          <p:cNvPr id="4" name="Foliennummernplatzhalter 3"/>
          <p:cNvSpPr>
            <a:spLocks noGrp="1"/>
          </p:cNvSpPr>
          <p:nvPr>
            <p:ph type="sldNum" sz="quarter" idx="10"/>
          </p:nvPr>
        </p:nvSpPr>
        <p:spPr/>
        <p:txBody>
          <a:bodyPr/>
          <a:lstStyle/>
          <a:p>
            <a:fld id="{E6B5BAC9-FAD2-4512-8165-CA0494811BE3}" type="slidenum">
              <a:rPr lang="de-CH" smtClean="0"/>
              <a:t>8</a:t>
            </a:fld>
            <a:endParaRPr lang="de-CH" dirty="0"/>
          </a:p>
        </p:txBody>
      </p:sp>
    </p:spTree>
    <p:extLst>
      <p:ext uri="{BB962C8B-B14F-4D97-AF65-F5344CB8AC3E}">
        <p14:creationId xmlns:p14="http://schemas.microsoft.com/office/powerpoint/2010/main" val="4241638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724955"/>
            <a:ext cx="5486400" cy="5073217"/>
          </a:xfrm>
        </p:spPr>
        <p:txBody>
          <a:bodyPr>
            <a:noAutofit/>
          </a:bodyPr>
          <a:lstStyle/>
          <a:p>
            <a:pPr>
              <a:defRPr/>
            </a:pPr>
            <a:r>
              <a:rPr lang="fr-FR" sz="1000" b="0" dirty="0" smtClean="0">
                <a:latin typeface="Arial" panose="020B0604020202020204" pitchFamily="34" charset="0"/>
                <a:cs typeface="Arial" panose="020B0604020202020204" pitchFamily="34" charset="0"/>
              </a:rPr>
              <a:t>Comm</a:t>
            </a:r>
            <a:r>
              <a:rPr lang="fr-FR" sz="1000" dirty="0" smtClean="0">
                <a:latin typeface="Arial" panose="020B0604020202020204" pitchFamily="34" charset="0"/>
                <a:cs typeface="Arial" panose="020B0604020202020204" pitchFamily="34" charset="0"/>
              </a:rPr>
              <a:t>e nous l’avons indiqué, </a:t>
            </a:r>
            <a:r>
              <a:rPr lang="fr-FR" sz="1000" b="0" baseline="0" dirty="0" err="1" smtClean="0">
                <a:latin typeface="Arial" panose="020B0604020202020204" pitchFamily="34" charset="0"/>
                <a:cs typeface="Arial" panose="020B0604020202020204" pitchFamily="34" charset="0"/>
              </a:rPr>
              <a:t>Sexton</a:t>
            </a:r>
            <a:r>
              <a:rPr lang="fr-FR" sz="1000" b="0" baseline="0" dirty="0" smtClean="0">
                <a:latin typeface="Arial" panose="020B0604020202020204" pitchFamily="34" charset="0"/>
                <a:cs typeface="Arial" panose="020B0604020202020204" pitchFamily="34" charset="0"/>
              </a:rPr>
              <a:t> a voulu explorer </a:t>
            </a:r>
            <a:r>
              <a:rPr lang="fr-FR" sz="1000" dirty="0">
                <a:latin typeface="Arial" panose="020B0604020202020204" pitchFamily="34" charset="0"/>
                <a:cs typeface="Arial" panose="020B0604020202020204" pitchFamily="34" charset="0"/>
              </a:rPr>
              <a:t>la question de </a:t>
            </a:r>
            <a:r>
              <a:rPr lang="fr-FR" sz="1000" dirty="0" smtClean="0">
                <a:latin typeface="Arial" panose="020B0604020202020204" pitchFamily="34" charset="0"/>
                <a:cs typeface="Arial" panose="020B0604020202020204" pitchFamily="34" charset="0"/>
              </a:rPr>
              <a:t>la </a:t>
            </a:r>
            <a:r>
              <a:rPr lang="fr-FR" sz="1000" dirty="0">
                <a:latin typeface="Arial" panose="020B0604020202020204" pitchFamily="34" charset="0"/>
                <a:cs typeface="Arial" panose="020B0604020202020204" pitchFamily="34" charset="0"/>
              </a:rPr>
              <a:t>concordance de vues </a:t>
            </a:r>
            <a:r>
              <a:rPr lang="fr-FR" sz="1000" dirty="0" smtClean="0">
                <a:latin typeface="Arial" panose="020B0604020202020204" pitchFamily="34" charset="0"/>
                <a:cs typeface="Arial" panose="020B0604020202020204" pitchFamily="34" charset="0"/>
              </a:rPr>
              <a:t>pour les </a:t>
            </a:r>
            <a:r>
              <a:rPr lang="fr-FR" sz="1000" dirty="0">
                <a:latin typeface="Arial" panose="020B0604020202020204" pitchFamily="34" charset="0"/>
                <a:cs typeface="Arial" panose="020B0604020202020204" pitchFamily="34" charset="0"/>
              </a:rPr>
              <a:t>facteurs </a:t>
            </a:r>
            <a:r>
              <a:rPr lang="fr-FR" sz="1000" dirty="0" smtClean="0">
                <a:latin typeface="Arial" panose="020B0604020202020204" pitchFamily="34" charset="0"/>
                <a:cs typeface="Arial" panose="020B0604020202020204" pitchFamily="34" charset="0"/>
              </a:rPr>
              <a:t>influant sur la </a:t>
            </a:r>
            <a:r>
              <a:rPr lang="fr-FR" sz="1000" dirty="0">
                <a:latin typeface="Arial" panose="020B0604020202020204" pitchFamily="34" charset="0"/>
                <a:cs typeface="Arial" panose="020B0604020202020204" pitchFamily="34" charset="0"/>
              </a:rPr>
              <a:t>sécurité et la collaboration </a:t>
            </a:r>
            <a:r>
              <a:rPr lang="fr-FR" sz="1000" dirty="0" smtClean="0">
                <a:latin typeface="Arial" panose="020B0604020202020204" pitchFamily="34" charset="0"/>
                <a:cs typeface="Arial" panose="020B0604020202020204" pitchFamily="34" charset="0"/>
              </a:rPr>
              <a:t>interprofessionnelle en confrontant le personnel médical aux affirmations que nous avons vues. Il a également soumis ces déclarations à des pilotes, en leur demander de dire s’ils les approuvaient ou non.</a:t>
            </a:r>
            <a:endParaRPr lang="fr-FR" sz="1000" b="0"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000" b="0" baseline="0" dirty="0" smtClean="0">
                <a:latin typeface="Arial" panose="020B0604020202020204" pitchFamily="34" charset="0"/>
                <a:cs typeface="Arial" panose="020B0604020202020204" pitchFamily="34" charset="0"/>
              </a:rPr>
              <a:t>  </a:t>
            </a:r>
            <a:endParaRPr lang="fr-FR" sz="1000" b="0" baseline="0" dirty="0" smtClean="0">
              <a:solidFill>
                <a:srgbClr val="FF0000"/>
              </a:solidFill>
              <a:latin typeface="Arial" panose="020B0604020202020204" pitchFamily="34" charset="0"/>
              <a:cs typeface="Arial" panose="020B0604020202020204" pitchFamily="34" charset="0"/>
            </a:endParaRPr>
          </a:p>
          <a:p>
            <a:pPr>
              <a:defRPr/>
            </a:pPr>
            <a:r>
              <a:rPr lang="fr-FR" sz="1000" dirty="0">
                <a:latin typeface="Arial" panose="020B0604020202020204" pitchFamily="34" charset="0"/>
                <a:cs typeface="Arial" panose="020B0604020202020204" pitchFamily="34" charset="0"/>
              </a:rPr>
              <a:t>« Même si je suis fatigué(e), je reste efficace et performant(e) dans des situations critiques. » et « Une personne plus jeune ne devrait pas remettre en cause les décisions prises par les membres expérimentés de l’équipe.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000" b="0" dirty="0" smtClean="0">
              <a:latin typeface="Arial" panose="020B0604020202020204" pitchFamily="34" charset="0"/>
              <a:cs typeface="Arial" panose="020B0604020202020204" pitchFamily="34" charset="0"/>
            </a:endParaRPr>
          </a:p>
          <a:p>
            <a:pPr>
              <a:defRPr/>
            </a:pPr>
            <a:r>
              <a:rPr lang="fr-FR" sz="1000" b="0" dirty="0" smtClean="0">
                <a:latin typeface="Arial" panose="020B0604020202020204" pitchFamily="34" charset="0"/>
                <a:cs typeface="Arial" panose="020B0604020202020204" pitchFamily="34" charset="0"/>
              </a:rPr>
              <a:t>Il a été prouvé à plusieurs reprises que les performances diminuent </a:t>
            </a:r>
            <a:r>
              <a:rPr lang="fr-FR" sz="1000" dirty="0">
                <a:latin typeface="Arial" panose="020B0604020202020204" pitchFamily="34" charset="0"/>
                <a:cs typeface="Arial" panose="020B0604020202020204" pitchFamily="34" charset="0"/>
              </a:rPr>
              <a:t>et, surtout, que le risque d’erreur augmente à </a:t>
            </a:r>
            <a:r>
              <a:rPr lang="fr-FR" sz="1000" b="0" dirty="0" smtClean="0">
                <a:latin typeface="Arial" panose="020B0604020202020204" pitchFamily="34" charset="0"/>
                <a:cs typeface="Arial" panose="020B0604020202020204" pitchFamily="34" charset="0"/>
              </a:rPr>
              <a:t>mesure que la fatigue se fait sentir </a:t>
            </a:r>
            <a:r>
              <a:rPr lang="fr-FR" sz="1000" b="0" baseline="0" dirty="0" smtClean="0">
                <a:latin typeface="Arial" panose="020B0604020202020204" pitchFamily="34" charset="0"/>
                <a:cs typeface="Arial" panose="020B0604020202020204" pitchFamily="34" charset="0"/>
              </a:rPr>
              <a:t>(</a:t>
            </a:r>
            <a:r>
              <a:rPr lang="fr-FR" sz="1000" b="0" baseline="0" dirty="0" err="1" smtClean="0">
                <a:latin typeface="Arial" panose="020B0604020202020204" pitchFamily="34" charset="0"/>
                <a:cs typeface="Arial" panose="020B0604020202020204" pitchFamily="34" charset="0"/>
              </a:rPr>
              <a:t>Alhola</a:t>
            </a:r>
            <a:r>
              <a:rPr lang="fr-FR" sz="1000" b="0" baseline="0" dirty="0" smtClean="0">
                <a:latin typeface="Arial" panose="020B0604020202020204" pitchFamily="34" charset="0"/>
                <a:cs typeface="Arial" panose="020B0604020202020204" pitchFamily="34" charset="0"/>
              </a:rPr>
              <a:t> P, 2007). L’étude met en évidence le phénomène</a:t>
            </a:r>
            <a:r>
              <a:rPr lang="fr-FR" sz="1000" b="0" dirty="0" smtClean="0">
                <a:latin typeface="Arial" panose="020B0604020202020204" pitchFamily="34" charset="0"/>
                <a:cs typeface="Arial" panose="020B0604020202020204" pitchFamily="34" charset="0"/>
              </a:rPr>
              <a:t> de la surestimation de ses capacités, qui constitue un élément</a:t>
            </a:r>
            <a:r>
              <a:rPr lang="fr-FR" sz="1000" dirty="0" smtClean="0">
                <a:latin typeface="Arial" panose="020B0604020202020204" pitchFamily="34" charset="0"/>
                <a:cs typeface="Arial" panose="020B0604020202020204" pitchFamily="34" charset="0"/>
              </a:rPr>
              <a:t> important dans la genèse des erreurs. </a:t>
            </a:r>
            <a:r>
              <a:rPr lang="fr-FR" sz="1000" b="0" baseline="0" dirty="0" smtClean="0">
                <a:latin typeface="Arial" panose="020B0604020202020204" pitchFamily="34" charset="0"/>
                <a:cs typeface="Arial" panose="020B0604020202020204" pitchFamily="34" charset="0"/>
              </a:rPr>
              <a:t>Il est intéressant de noter</a:t>
            </a:r>
            <a:r>
              <a:rPr lang="fr-FR" sz="1000" dirty="0">
                <a:latin typeface="Arial" panose="020B0604020202020204" pitchFamily="34" charset="0"/>
                <a:cs typeface="Arial" panose="020B0604020202020204" pitchFamily="34" charset="0"/>
              </a:rPr>
              <a:t> </a:t>
            </a:r>
            <a:r>
              <a:rPr lang="fr-FR" sz="1000" dirty="0" smtClean="0">
                <a:latin typeface="Arial" panose="020B0604020202020204" pitchFamily="34" charset="0"/>
                <a:cs typeface="Arial" panose="020B0604020202020204" pitchFamily="34" charset="0"/>
              </a:rPr>
              <a:t>ici </a:t>
            </a:r>
            <a:r>
              <a:rPr lang="fr-FR" sz="1000" b="0" baseline="0" dirty="0" smtClean="0">
                <a:latin typeface="Arial" panose="020B0604020202020204" pitchFamily="34" charset="0"/>
                <a:cs typeface="Arial" panose="020B0604020202020204" pitchFamily="34" charset="0"/>
              </a:rPr>
              <a:t>que le personnel </a:t>
            </a:r>
            <a:r>
              <a:rPr lang="fr-FR" sz="1000" dirty="0" smtClean="0">
                <a:latin typeface="Arial" panose="020B0604020202020204" pitchFamily="34" charset="0"/>
                <a:cs typeface="Arial" panose="020B0604020202020204" pitchFamily="34" charset="0"/>
              </a:rPr>
              <a:t>navigant </a:t>
            </a:r>
            <a:r>
              <a:rPr lang="fr-FR" sz="1000" b="0" dirty="0" smtClean="0">
                <a:latin typeface="Arial" panose="020B0604020202020204" pitchFamily="34" charset="0"/>
                <a:cs typeface="Arial" panose="020B0604020202020204" pitchFamily="34" charset="0"/>
              </a:rPr>
              <a:t>est mieux sensibilisé à ces </a:t>
            </a:r>
            <a:r>
              <a:rPr lang="fr-FR" sz="1000" dirty="0" smtClean="0">
                <a:latin typeface="Arial" panose="020B0604020202020204" pitchFamily="34" charset="0"/>
                <a:cs typeface="Arial" panose="020B0604020202020204" pitchFamily="34" charset="0"/>
              </a:rPr>
              <a:t>facteurs de risque que le personnel médical</a:t>
            </a:r>
            <a:r>
              <a:rPr lang="fr-FR" sz="1000" b="0" baseline="0" dirty="0" smtClean="0">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000" b="0" baseline="0" dirty="0" smtClean="0">
              <a:latin typeface="Arial" panose="020B0604020202020204" pitchFamily="34" charset="0"/>
              <a:cs typeface="Arial" panose="020B0604020202020204" pitchFamily="34" charset="0"/>
            </a:endParaRPr>
          </a:p>
          <a:p>
            <a:pPr>
              <a:defRPr/>
            </a:pPr>
            <a:r>
              <a:rPr lang="fr-FR" sz="1000" b="0" baseline="0" dirty="0" smtClean="0">
                <a:latin typeface="Arial" panose="020B0604020202020204" pitchFamily="34" charset="0"/>
                <a:cs typeface="Arial" panose="020B0604020202020204" pitchFamily="34" charset="0"/>
              </a:rPr>
              <a:t>Nous avons eu l’occasion de souligner</a:t>
            </a:r>
            <a:r>
              <a:rPr lang="fr-FR" sz="1000" b="0" dirty="0" smtClean="0">
                <a:latin typeface="Arial" panose="020B0604020202020204" pitchFamily="34" charset="0"/>
                <a:cs typeface="Arial" panose="020B0604020202020204" pitchFamily="34" charset="0"/>
              </a:rPr>
              <a:t> que</a:t>
            </a:r>
            <a:r>
              <a:rPr lang="fr-FR" sz="1000" b="0" baseline="0" dirty="0" smtClean="0">
                <a:latin typeface="Arial" panose="020B0604020202020204" pitchFamily="34" charset="0"/>
                <a:cs typeface="Arial" panose="020B0604020202020204" pitchFamily="34" charset="0"/>
              </a:rPr>
              <a:t> le </a:t>
            </a:r>
            <a:r>
              <a:rPr lang="fr-FR" sz="1000" baseline="0" dirty="0" smtClean="0">
                <a:latin typeface="Arial" panose="020B0604020202020204" pitchFamily="34" charset="0"/>
                <a:cs typeface="Arial" panose="020B0604020202020204" pitchFamily="34" charset="0"/>
              </a:rPr>
              <a:t>respect</a:t>
            </a:r>
            <a:r>
              <a:rPr lang="fr-FR" sz="1000" dirty="0" smtClean="0">
                <a:latin typeface="Arial" panose="020B0604020202020204" pitchFamily="34" charset="0"/>
                <a:cs typeface="Arial" panose="020B0604020202020204" pitchFamily="34" charset="0"/>
              </a:rPr>
              <a:t> des compétences professionnelles indépendamment du niveau hiérarchique</a:t>
            </a:r>
            <a:r>
              <a:rPr lang="fr-FR" sz="1000" b="1" dirty="0" smtClean="0">
                <a:latin typeface="Arial" panose="020B0604020202020204" pitchFamily="34" charset="0"/>
                <a:cs typeface="Arial" panose="020B0604020202020204" pitchFamily="34" charset="0"/>
              </a:rPr>
              <a:t> </a:t>
            </a:r>
            <a:r>
              <a:rPr lang="fr-FR" sz="1000" b="0" dirty="0" smtClean="0">
                <a:latin typeface="Arial" panose="020B0604020202020204" pitchFamily="34" charset="0"/>
                <a:cs typeface="Arial" panose="020B0604020202020204" pitchFamily="34" charset="0"/>
              </a:rPr>
              <a:t>est un principe central </a:t>
            </a:r>
            <a:r>
              <a:rPr lang="fr-FR" sz="1000" dirty="0" smtClean="0">
                <a:latin typeface="Arial" panose="020B0604020202020204" pitchFamily="34" charset="0"/>
                <a:cs typeface="Arial" panose="020B0604020202020204" pitchFamily="34" charset="0"/>
              </a:rPr>
              <a:t>éprouvé au sein des HRO, soit des organisations à devoir de fiabilité maximale travaillant dans des conditions extrêmement complexes</a:t>
            </a:r>
            <a:r>
              <a:rPr lang="fr-FR" sz="1000" b="0" baseline="0" dirty="0" smtClean="0">
                <a:latin typeface="Arial" panose="020B0604020202020204" pitchFamily="34" charset="0"/>
                <a:cs typeface="Arial" panose="020B0604020202020204" pitchFamily="34" charset="0"/>
              </a:rPr>
              <a:t>. Sans équivoque, le résultat de l’étude de </a:t>
            </a:r>
            <a:r>
              <a:rPr lang="fr-FR" sz="1000" b="0" baseline="0" dirty="0" err="1" smtClean="0">
                <a:latin typeface="Arial" panose="020B0604020202020204" pitchFamily="34" charset="0"/>
                <a:cs typeface="Arial" panose="020B0604020202020204" pitchFamily="34" charset="0"/>
              </a:rPr>
              <a:t>Sexton</a:t>
            </a:r>
            <a:r>
              <a:rPr lang="fr-FR" sz="1000" b="0" baseline="0" dirty="0" smtClean="0">
                <a:latin typeface="Arial" panose="020B0604020202020204" pitchFamily="34" charset="0"/>
                <a:cs typeface="Arial" panose="020B0604020202020204" pitchFamily="34" charset="0"/>
              </a:rPr>
              <a:t> </a:t>
            </a:r>
            <a:r>
              <a:rPr lang="fr-FR" sz="1000" b="0" dirty="0" smtClean="0">
                <a:latin typeface="Arial" panose="020B0604020202020204" pitchFamily="34" charset="0"/>
                <a:cs typeface="Arial" panose="020B0604020202020204" pitchFamily="34" charset="0"/>
              </a:rPr>
              <a:t>révèle une marge d’amélioration importante en ce qui concerne le respect de ce principe</a:t>
            </a:r>
            <a:r>
              <a:rPr lang="fr-FR" sz="1000" dirty="0" smtClean="0">
                <a:latin typeface="Arial" panose="020B0604020202020204" pitchFamily="34" charset="0"/>
                <a:cs typeface="Arial" panose="020B0604020202020204" pitchFamily="34" charset="0"/>
              </a:rPr>
              <a:t> fondamental en salle d’opération : </a:t>
            </a:r>
            <a:r>
              <a:rPr lang="fr-FR" sz="1000" dirty="0">
                <a:latin typeface="Arial" panose="020B0604020202020204" pitchFamily="34" charset="0"/>
                <a:cs typeface="Arial" panose="020B0604020202020204" pitchFamily="34" charset="0"/>
              </a:rPr>
              <a:t>e</a:t>
            </a:r>
            <a:r>
              <a:rPr lang="fr-FR" sz="1000" dirty="0" smtClean="0">
                <a:latin typeface="Arial" panose="020B0604020202020204" pitchFamily="34" charset="0"/>
                <a:cs typeface="Arial" panose="020B0604020202020204" pitchFamily="34" charset="0"/>
              </a:rPr>
              <a:t>n effet, près de la moitié des chirurgiens ont approuvé l’affirmation selon laquelle </a:t>
            </a:r>
            <a:r>
              <a:rPr lang="fr-FR" sz="1000" b="0" baseline="0" dirty="0" smtClean="0">
                <a:latin typeface="Arial" panose="020B0604020202020204" pitchFamily="34" charset="0"/>
                <a:cs typeface="Arial" panose="020B0604020202020204" pitchFamily="34" charset="0"/>
              </a:rPr>
              <a:t>«</a:t>
            </a:r>
            <a:r>
              <a:rPr lang="fr-FR" sz="1000" dirty="0">
                <a:latin typeface="Arial" panose="020B0604020202020204" pitchFamily="34" charset="0"/>
                <a:cs typeface="Arial" panose="020B0604020202020204" pitchFamily="34" charset="0"/>
              </a:rPr>
              <a:t> Une personne plus jeune ne devrait pas remettre en cause les décisions prises par les membres expérimentés de l’équipe. </a:t>
            </a:r>
            <a:r>
              <a:rPr lang="fr-FR" sz="1000" b="0" baseline="0" dirty="0" smtClean="0">
                <a:latin typeface="Arial" panose="020B0604020202020204" pitchFamily="34" charset="0"/>
                <a:cs typeface="Arial" panose="020B0604020202020204" pitchFamily="34" charset="0"/>
              </a:rPr>
              <a:t>». </a:t>
            </a:r>
            <a:br>
              <a:rPr lang="fr-FR" sz="1000" b="0" baseline="0" dirty="0" smtClean="0">
                <a:latin typeface="Arial" panose="020B0604020202020204" pitchFamily="34" charset="0"/>
                <a:cs typeface="Arial" panose="020B0604020202020204" pitchFamily="34" charset="0"/>
              </a:rPr>
            </a:br>
            <a:endParaRPr lang="fr-FR" sz="1000" b="0"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000" b="0" baseline="0" dirty="0" smtClean="0">
                <a:latin typeface="Arial" panose="020B0604020202020204" pitchFamily="34" charset="0"/>
                <a:cs typeface="Arial" panose="020B0604020202020204" pitchFamily="34" charset="0"/>
              </a:rPr>
              <a:t>Cette étude fait ressortir</a:t>
            </a:r>
            <a:r>
              <a:rPr lang="fr-FR" sz="1000" b="0" dirty="0" smtClean="0">
                <a:latin typeface="Arial" panose="020B0604020202020204" pitchFamily="34" charset="0"/>
                <a:cs typeface="Arial" panose="020B0604020202020204" pitchFamily="34" charset="0"/>
              </a:rPr>
              <a:t> un autre constat intéressant </a:t>
            </a:r>
            <a:r>
              <a:rPr lang="fr-FR" sz="1000" b="0" baseline="0" dirty="0" smtClean="0">
                <a:latin typeface="Arial" panose="020B0604020202020204" pitchFamily="34" charset="0"/>
                <a:cs typeface="Arial" panose="020B0604020202020204" pitchFamily="34" charset="0"/>
              </a:rPr>
              <a:t>: parmi le personnel médical,</a:t>
            </a:r>
            <a:r>
              <a:rPr lang="fr-FR" sz="1000" b="0" dirty="0" smtClean="0">
                <a:latin typeface="Arial" panose="020B0604020202020204" pitchFamily="34" charset="0"/>
                <a:cs typeface="Arial" panose="020B0604020202020204" pitchFamily="34" charset="0"/>
              </a:rPr>
              <a:t> </a:t>
            </a:r>
            <a:r>
              <a:rPr lang="fr-FR" sz="1000" b="0" baseline="0" dirty="0" smtClean="0">
                <a:latin typeface="Arial" panose="020B0604020202020204" pitchFamily="34" charset="0"/>
                <a:cs typeface="Arial" panose="020B0604020202020204" pitchFamily="34" charset="0"/>
              </a:rPr>
              <a:t>une personne sur quatre affirme ne pas être encouragée à </a:t>
            </a:r>
            <a:r>
              <a:rPr lang="fr-FR" sz="1000" dirty="0" smtClean="0">
                <a:latin typeface="Arial" panose="020B0604020202020204" pitchFamily="34" charset="0"/>
                <a:cs typeface="Arial" panose="020B0604020202020204" pitchFamily="34" charset="0"/>
              </a:rPr>
              <a:t>exprimer ses doutes concernant la sécurité. Or ce point est crucial si l’on veut accroître la sécurité. </a:t>
            </a:r>
            <a:r>
              <a:rPr lang="fr-FR" sz="1000" b="0" baseline="0" dirty="0" smtClean="0">
                <a:latin typeface="Arial" panose="020B0604020202020204" pitchFamily="34" charset="0"/>
                <a:cs typeface="Arial" panose="020B0604020202020204" pitchFamily="34" charset="0"/>
              </a:rPr>
              <a:t>Le principe</a:t>
            </a:r>
            <a:r>
              <a:rPr lang="fr-FR" sz="1000" b="0" dirty="0" smtClean="0">
                <a:latin typeface="Arial" panose="020B0604020202020204" pitchFamily="34" charset="0"/>
                <a:cs typeface="Arial" panose="020B0604020202020204" pitchFamily="34" charset="0"/>
              </a:rPr>
              <a:t> fondamental de l’attention permanente, la surveillance active</a:t>
            </a:r>
            <a:r>
              <a:rPr lang="fr-FR" sz="1000" b="0" baseline="0" dirty="0" smtClean="0">
                <a:latin typeface="Arial" panose="020B0604020202020204" pitchFamily="34" charset="0"/>
                <a:cs typeface="Arial" panose="020B0604020202020204" pitchFamily="34" charset="0"/>
              </a:rPr>
              <a:t>, mais aussi la communication des incertitudes </a:t>
            </a:r>
            <a:r>
              <a:rPr lang="fr-FR" sz="1000" dirty="0" smtClean="0">
                <a:latin typeface="Arial" panose="020B0604020202020204" pitchFamily="34" charset="0"/>
                <a:cs typeface="Arial" panose="020B0604020202020204" pitchFamily="34" charset="0"/>
              </a:rPr>
              <a:t>en matière de sécurité </a:t>
            </a:r>
            <a:r>
              <a:rPr lang="fr-FR" sz="1000" b="0" baseline="0" dirty="0" smtClean="0">
                <a:latin typeface="Arial" panose="020B0604020202020204" pitchFamily="34" charset="0"/>
                <a:cs typeface="Arial" panose="020B0604020202020204" pitchFamily="34" charset="0"/>
              </a:rPr>
              <a:t>ne peuvent être réalité que dans une</a:t>
            </a:r>
            <a:r>
              <a:rPr lang="fr-FR" sz="1000" b="0" dirty="0" smtClean="0">
                <a:latin typeface="Arial" panose="020B0604020202020204" pitchFamily="34" charset="0"/>
                <a:cs typeface="Arial" panose="020B0604020202020204" pitchFamily="34" charset="0"/>
              </a:rPr>
              <a:t> culture organisationnelle ou une culture d’équipe o</a:t>
            </a:r>
            <a:r>
              <a:rPr lang="fr-FR" sz="1000" dirty="0" smtClean="0">
                <a:latin typeface="Arial" panose="020B0604020202020204" pitchFamily="34" charset="0"/>
                <a:cs typeface="Arial" panose="020B0604020202020204" pitchFamily="34" charset="0"/>
              </a:rPr>
              <a:t>ù chacun sait qu’il peut prendre la parole et que ses déclarations seront entendues. </a:t>
            </a:r>
            <a:r>
              <a:rPr lang="fr-FR" sz="1000" b="0" baseline="0" dirty="0" smtClean="0">
                <a:latin typeface="Arial" panose="020B0604020202020204" pitchFamily="34" charset="0"/>
                <a:cs typeface="Arial" panose="020B0604020202020204" pitchFamily="34" charset="0"/>
              </a:rPr>
              <a:t>Nous y reviendrons plus en détail. </a:t>
            </a:r>
          </a:p>
        </p:txBody>
      </p:sp>
      <p:sp>
        <p:nvSpPr>
          <p:cNvPr id="4" name="Foliennummernplatzhalter 3"/>
          <p:cNvSpPr>
            <a:spLocks noGrp="1"/>
          </p:cNvSpPr>
          <p:nvPr>
            <p:ph type="sldNum" sz="quarter" idx="10"/>
          </p:nvPr>
        </p:nvSpPr>
        <p:spPr/>
        <p:txBody>
          <a:bodyPr/>
          <a:lstStyle/>
          <a:p>
            <a:fld id="{E6B5BAC9-FAD2-4512-8165-CA0494811BE3}" type="slidenum">
              <a:rPr lang="de-CH" smtClean="0"/>
              <a:t>9</a:t>
            </a:fld>
            <a:endParaRPr lang="de-CH" dirty="0"/>
          </a:p>
        </p:txBody>
      </p:sp>
    </p:spTree>
    <p:extLst>
      <p:ext uri="{BB962C8B-B14F-4D97-AF65-F5344CB8AC3E}">
        <p14:creationId xmlns:p14="http://schemas.microsoft.com/office/powerpoint/2010/main" val="2752482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0066"/>
          </a:solidFill>
        </p:spPr>
        <p:txBody>
          <a:bodyPr>
            <a:noAutofit/>
          </a:bodyPr>
          <a:lstStyle>
            <a:lvl1pPr>
              <a:defRPr sz="3600" b="1">
                <a:solidFill>
                  <a:schemeClr val="bg1"/>
                </a:solidFill>
              </a:defRPr>
            </a:lvl1pPr>
          </a:lstStyle>
          <a:p>
            <a:r>
              <a:rPr lang="de-DE" smtClean="0"/>
              <a:t>Titelmasterformat durch Klicken bearbeiten</a:t>
            </a:r>
            <a:endParaRPr lang="de-CH" dirty="0"/>
          </a:p>
        </p:txBody>
      </p:sp>
      <p:sp>
        <p:nvSpPr>
          <p:cNvPr id="3" name="Inhaltsplatzhalter 2"/>
          <p:cNvSpPr>
            <a:spLocks noGrp="1"/>
          </p:cNvSpPr>
          <p:nvPr>
            <p:ph sz="half" idx="1"/>
          </p:nvPr>
        </p:nvSpPr>
        <p:spPr>
          <a:xfrm>
            <a:off x="457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4648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p:txBody>
          <a:bodyPr/>
          <a:lstStyle/>
          <a:p>
            <a:fld id="{56B3FF01-FF10-40A7-8C78-1BFBFEF2D850}" type="datetime1">
              <a:rPr lang="de-DE" smtClean="0"/>
              <a:t>11.12.2015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r>
              <a:rPr lang="de-DE" smtClean="0"/>
              <a:t>Seite </a:t>
            </a:r>
            <a:fld id="{7128B5AF-FE8C-48C3-AFE4-D5225BAFC915}" type="slidenum">
              <a:rPr lang="de-DE" smtClean="0"/>
              <a:pPr/>
              <a:t>‹Nr.›</a:t>
            </a:fld>
            <a:endParaRPr lang="de-DE"/>
          </a:p>
        </p:txBody>
      </p:sp>
    </p:spTree>
    <p:extLst>
      <p:ext uri="{BB962C8B-B14F-4D97-AF65-F5344CB8AC3E}">
        <p14:creationId xmlns:p14="http://schemas.microsoft.com/office/powerpoint/2010/main" val="135353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Titelmasterformat durch Klicken bearbeiten</a:t>
            </a:r>
            <a:endParaRPr lang="de-CH"/>
          </a:p>
        </p:txBody>
      </p:sp>
      <p:sp>
        <p:nvSpPr>
          <p:cNvPr id="3" name="Rectangle 4"/>
          <p:cNvSpPr>
            <a:spLocks noGrp="1" noChangeArrowheads="1"/>
          </p:cNvSpPr>
          <p:nvPr>
            <p:ph type="dt" sz="half" idx="10"/>
          </p:nvPr>
        </p:nvSpPr>
        <p:spPr>
          <a:xfrm>
            <a:off x="352685" y="6551476"/>
            <a:ext cx="683608" cy="153888"/>
          </a:xfrm>
          <a:prstGeom prst="rect">
            <a:avLst/>
          </a:prstGeom>
          <a:ln/>
        </p:spPr>
        <p:txBody>
          <a:bodyPr/>
          <a:lstStyle>
            <a:lvl1pPr>
              <a:defRPr/>
            </a:lvl1pPr>
          </a:lstStyle>
          <a:p>
            <a:pPr>
              <a:defRPr/>
            </a:pPr>
            <a:fld id="{2594D32F-29F6-41FE-9EF7-A1CAD4A7B779}" type="datetime1">
              <a:rPr lang="de-DE"/>
              <a:pPr>
                <a:defRPr/>
              </a:pPr>
              <a:t>11.12.2015</a:t>
            </a:fld>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p:txBody>
          <a:bodyPr/>
          <a:lstStyle>
            <a:lvl1pPr>
              <a:defRPr/>
            </a:lvl1pPr>
          </a:lstStyle>
          <a:p>
            <a:pPr>
              <a:defRPr/>
            </a:pPr>
            <a:fld id="{018FA9B0-9C6C-4FA8-A5FA-93C372737B68}" type="slidenum">
              <a:rPr lang="de-DE"/>
              <a:pPr>
                <a:defRPr/>
              </a:pPr>
              <a:t>‹Nr.›</a:t>
            </a:fld>
            <a:endParaRPr lang="de-DE" dirty="0"/>
          </a:p>
        </p:txBody>
      </p:sp>
    </p:spTree>
    <p:extLst>
      <p:ext uri="{BB962C8B-B14F-4D97-AF65-F5344CB8AC3E}">
        <p14:creationId xmlns:p14="http://schemas.microsoft.com/office/powerpoint/2010/main" val="3999988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p:txBody>
          <a:bodyPr/>
          <a:lstStyle/>
          <a:p>
            <a:fld id="{4F0B4E98-8913-4B86-B6DB-364EBA5B6C56}" type="datetime1">
              <a:rPr lang="de-DE" smtClean="0">
                <a:solidFill>
                  <a:prstClr val="black">
                    <a:tint val="75000"/>
                  </a:prstClr>
                </a:solidFill>
              </a:r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2176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8895E9DF-7CFA-43DA-9DB0-66E94E83559F}" type="datetime1">
              <a:rPr lang="de-DE" smtClean="0">
                <a:solidFill>
                  <a:prstClr val="black">
                    <a:tint val="75000"/>
                  </a:prstClr>
                </a:solidFill>
              </a:r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090254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CH"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Mastertextformat bearbeiten</a:t>
            </a:r>
          </a:p>
        </p:txBody>
      </p:sp>
      <p:sp>
        <p:nvSpPr>
          <p:cNvPr id="4" name="Datumsplatzhalter 3"/>
          <p:cNvSpPr>
            <a:spLocks noGrp="1"/>
          </p:cNvSpPr>
          <p:nvPr>
            <p:ph type="dt" sz="half" idx="10"/>
          </p:nvPr>
        </p:nvSpPr>
        <p:spPr/>
        <p:txBody>
          <a:bodyPr/>
          <a:lstStyle/>
          <a:p>
            <a:fld id="{90060755-C798-40F3-898C-BEA2334823FA}" type="datetime1">
              <a:rPr lang="de-DE" smtClean="0">
                <a:solidFill>
                  <a:prstClr val="black">
                    <a:tint val="75000"/>
                  </a:prstClr>
                </a:solidFill>
              </a:r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545430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Datumsplatzhalter 4"/>
          <p:cNvSpPr>
            <a:spLocks noGrp="1"/>
          </p:cNvSpPr>
          <p:nvPr>
            <p:ph type="dt" sz="half" idx="10"/>
          </p:nvPr>
        </p:nvSpPr>
        <p:spPr/>
        <p:txBody>
          <a:bodyPr/>
          <a:lstStyle/>
          <a:p>
            <a:fld id="{17249423-5F53-4D93-B133-40CED42EF1AC}" type="datetime1">
              <a:rPr lang="de-DE" smtClean="0">
                <a:solidFill>
                  <a:prstClr val="black">
                    <a:tint val="75000"/>
                  </a:prstClr>
                </a:solidFill>
              </a:rPr>
              <a:t>11.12.2015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85724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CH"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7" name="Datumsplatzhalter 6"/>
          <p:cNvSpPr>
            <a:spLocks noGrp="1"/>
          </p:cNvSpPr>
          <p:nvPr>
            <p:ph type="dt" sz="half" idx="10"/>
          </p:nvPr>
        </p:nvSpPr>
        <p:spPr/>
        <p:txBody>
          <a:bodyPr/>
          <a:lstStyle/>
          <a:p>
            <a:fld id="{4FB19420-085E-41C6-8A44-31512FB619A8}" type="datetime1">
              <a:rPr lang="de-DE" smtClean="0">
                <a:solidFill>
                  <a:prstClr val="black">
                    <a:tint val="75000"/>
                  </a:prstClr>
                </a:solidFill>
              </a:rPr>
              <a:t>11.12.2015</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734105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Datumsplatzhalter 2"/>
          <p:cNvSpPr>
            <a:spLocks noGrp="1"/>
          </p:cNvSpPr>
          <p:nvPr>
            <p:ph type="dt" sz="half" idx="10"/>
          </p:nvPr>
        </p:nvSpPr>
        <p:spPr/>
        <p:txBody>
          <a:bodyPr/>
          <a:lstStyle/>
          <a:p>
            <a:fld id="{B260AA68-EA3A-4B24-B4CB-B2D7E21F9F5F}" type="datetime1">
              <a:rPr lang="de-DE" smtClean="0">
                <a:solidFill>
                  <a:prstClr val="black">
                    <a:tint val="75000"/>
                  </a:prstClr>
                </a:solidFill>
              </a:rPr>
              <a:t>11.12.2015</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1324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37AEEA8-A667-4336-98CD-12486E90E23F}" type="datetime1">
              <a:rPr lang="de-DE" smtClean="0">
                <a:solidFill>
                  <a:prstClr val="black">
                    <a:tint val="75000"/>
                  </a:prstClr>
                </a:solidFill>
              </a:rPr>
              <a:t>11.12.2015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245275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CH"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sz="half" idx="10"/>
          </p:nvPr>
        </p:nvSpPr>
        <p:spPr/>
        <p:txBody>
          <a:bodyPr/>
          <a:lstStyle/>
          <a:p>
            <a:fld id="{7AD0FBDC-F7D6-4E10-AFDE-060E477B7BDD}" type="datetime1">
              <a:rPr lang="de-DE" smtClean="0">
                <a:solidFill>
                  <a:prstClr val="black">
                    <a:tint val="75000"/>
                  </a:prstClr>
                </a:solidFill>
              </a:rPr>
              <a:t>11.12.2015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6262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CH"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sz="half" idx="10"/>
          </p:nvPr>
        </p:nvSpPr>
        <p:spPr/>
        <p:txBody>
          <a:bodyPr/>
          <a:lstStyle/>
          <a:p>
            <a:fld id="{D3B48248-5455-4C12-B9BC-0956A5C75F22}" type="datetime1">
              <a:rPr lang="de-DE" smtClean="0">
                <a:solidFill>
                  <a:prstClr val="black">
                    <a:tint val="75000"/>
                  </a:prstClr>
                </a:solidFill>
              </a:rPr>
              <a:t>11.12.2015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762914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23881442-AB4B-4BA9-928E-00F8FF257527}" type="datetime1">
              <a:rPr lang="de-DE" smtClean="0">
                <a:solidFill>
                  <a:prstClr val="black">
                    <a:tint val="75000"/>
                  </a:prstClr>
                </a:solidFill>
              </a:r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986991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CH"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C6960939-6902-4866-8CC2-A6A92B2E435F}" type="datetime1">
              <a:rPr lang="de-DE" smtClean="0">
                <a:solidFill>
                  <a:prstClr val="black">
                    <a:tint val="75000"/>
                  </a:prstClr>
                </a:solidFill>
              </a:r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798267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0" name="Rechteck 9"/>
          <p:cNvSpPr/>
          <p:nvPr userDrawn="1"/>
        </p:nvSpPr>
        <p:spPr>
          <a:xfrm>
            <a:off x="383804" y="6551476"/>
            <a:ext cx="1724831" cy="153888"/>
          </a:xfrm>
          <a:prstGeom prst="rect">
            <a:avLst/>
          </a:prstGeom>
        </p:spPr>
        <p:txBody>
          <a:bodyPr wrap="none" lIns="0" tIns="0" rIns="0" bIns="0">
            <a:spAutoFit/>
          </a:bodyPr>
          <a:lstStyle/>
          <a:p>
            <a:r>
              <a:rPr lang="de-CH" sz="1000" dirty="0" smtClean="0"/>
              <a:t>© Patientensicherheit Schweiz</a:t>
            </a:r>
            <a:endParaRPr lang="de-CH" sz="1000" dirty="0"/>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2797688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Tree>
    <p:extLst>
      <p:ext uri="{BB962C8B-B14F-4D97-AF65-F5344CB8AC3E}">
        <p14:creationId xmlns:p14="http://schemas.microsoft.com/office/powerpoint/2010/main" val="147912872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dirty="0" smtClean="0"/>
              <a:t>Textmasterformat bearbeiten</a:t>
            </a:r>
          </a:p>
          <a:p>
            <a:pPr lvl="1"/>
            <a:r>
              <a:rPr lang="de-DE" dirty="0"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Tree>
    <p:extLst>
      <p:ext uri="{BB962C8B-B14F-4D97-AF65-F5344CB8AC3E}">
        <p14:creationId xmlns:p14="http://schemas.microsoft.com/office/powerpoint/2010/main" val="356948106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Tree>
    <p:extLst>
      <p:ext uri="{BB962C8B-B14F-4D97-AF65-F5344CB8AC3E}">
        <p14:creationId xmlns:p14="http://schemas.microsoft.com/office/powerpoint/2010/main" val="61830418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7480"/>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321736034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144463971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29900421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683608" cy="153888"/>
          </a:xfrm>
          <a:prstGeom prst="rect">
            <a:avLst/>
          </a:prstGeom>
        </p:spPr>
        <p:txBody>
          <a:bodyPr vert="horz" wrap="square" lIns="0" tIns="0" rIns="0" bIns="0" rtlCol="0" anchor="ctr">
            <a:spAutoFit/>
          </a:bodyPr>
          <a:lstStyle>
            <a:lvl1pPr algn="l">
              <a:defRPr sz="1000">
                <a:solidFill>
                  <a:schemeClr val="tx1"/>
                </a:solidFill>
              </a:defRPr>
            </a:lvl1pPr>
          </a:lstStyle>
          <a:p>
            <a:fld id="{5F6C0A6A-8D63-42C9-A9AD-752EBC0AA9B5}" type="datetime1">
              <a:rPr lang="de-DE" smtClean="0"/>
              <a:t>11.12.2015</a:t>
            </a:fld>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0" name="Rechteck 9"/>
          <p:cNvSpPr/>
          <p:nvPr userDrawn="1"/>
        </p:nvSpPr>
        <p:spPr>
          <a:xfrm>
            <a:off x="1013179" y="6551476"/>
            <a:ext cx="1865895" cy="153888"/>
          </a:xfrm>
          <a:prstGeom prst="rect">
            <a:avLst/>
          </a:prstGeom>
        </p:spPr>
        <p:txBody>
          <a:bodyPr wrap="none" lIns="0" tIns="0" rIns="0" bIns="0">
            <a:spAutoFit/>
          </a:bodyPr>
          <a:lstStyle/>
          <a:p>
            <a:r>
              <a:rPr lang="de-CH" sz="1000" dirty="0" smtClean="0"/>
              <a:t>–  © Patientensicherheit Schweiz</a:t>
            </a:r>
            <a:endParaRPr lang="de-CH" sz="1000" dirty="0"/>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smtClean="0">
                <a:solidFill>
                  <a:prstClr val="black"/>
                </a:solidFill>
              </a:rPr>
              <a:t>© patientensicherheit schweiz</a:t>
            </a:r>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dirty="0" smtClean="0"/>
              <a:t>Textmasterformat bearbeiten</a:t>
            </a:r>
          </a:p>
          <a:p>
            <a:pPr lvl="1"/>
            <a:r>
              <a:rPr lang="de-DE" dirty="0" smtClean="0"/>
              <a:t>Zweite Ebene</a:t>
            </a:r>
          </a:p>
          <a:p>
            <a:pPr lvl="2"/>
            <a:r>
              <a:rPr lang="de-DE" dirty="0" smtClean="0"/>
              <a:t>Dritte Ebene</a:t>
            </a:r>
          </a:p>
        </p:txBody>
      </p:sp>
    </p:spTree>
    <p:extLst>
      <p:ext uri="{BB962C8B-B14F-4D97-AF65-F5344CB8AC3E}">
        <p14:creationId xmlns:p14="http://schemas.microsoft.com/office/powerpoint/2010/main" val="118671201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317219899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79892843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4648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a:xfrm>
            <a:off x="352684" y="6551476"/>
            <a:ext cx="3499236" cy="153888"/>
          </a:xfrm>
          <a:prstGeom prst="rect">
            <a:avLst/>
          </a:prstGeom>
        </p:spPr>
        <p:txBody>
          <a:bodyPr/>
          <a:lstStyle/>
          <a:p>
            <a:endParaRPr lang="de-DE" dirty="0">
              <a:solidFill>
                <a:prstClr val="black"/>
              </a:solidFill>
            </a:endParaRPr>
          </a:p>
        </p:txBody>
      </p:sp>
      <p:sp>
        <p:nvSpPr>
          <p:cNvPr id="6" name="Fußzeilenplatzhalter 5"/>
          <p:cNvSpPr>
            <a:spLocks noGrp="1"/>
          </p:cNvSpPr>
          <p:nvPr>
            <p:ph type="ftr" sz="quarter" idx="11"/>
          </p:nvPr>
        </p:nvSpPr>
        <p:spPr/>
        <p:txBody>
          <a:bodyPr/>
          <a:lstStyle/>
          <a:p>
            <a:endParaRPr lang="de-DE" dirty="0">
              <a:solidFill>
                <a:prstClr val="black"/>
              </a:solidFill>
            </a:endParaRPr>
          </a:p>
        </p:txBody>
      </p:sp>
      <p:sp>
        <p:nvSpPr>
          <p:cNvPr id="7" name="Foliennummernplatzhalter 6"/>
          <p:cNvSpPr>
            <a:spLocks noGrp="1"/>
          </p:cNvSpPr>
          <p:nvPr>
            <p:ph type="sldNum" sz="quarter" idx="12"/>
          </p:nvPr>
        </p:nvSpPr>
        <p:spPr/>
        <p:txBody>
          <a:bodyPr/>
          <a:lstStyle/>
          <a:p>
            <a:r>
              <a:rPr lang="de-DE" dirty="0" smtClean="0">
                <a:solidFill>
                  <a:prstClr val="black"/>
                </a:solidFill>
              </a:rPr>
              <a:t>Seite </a:t>
            </a:r>
            <a:fld id="{7128B5AF-FE8C-48C3-AFE4-D5225BAFC915}" type="slidenum">
              <a:rPr lang="de-DE" smtClean="0">
                <a:solidFill>
                  <a:prstClr val="black"/>
                </a:solidFill>
              </a:rPr>
              <a:pPr/>
              <a:t>‹Nr.›</a:t>
            </a:fld>
            <a:endParaRPr lang="de-DE" dirty="0">
              <a:solidFill>
                <a:prstClr val="black"/>
              </a:solidFill>
            </a:endParaRPr>
          </a:p>
        </p:txBody>
      </p:sp>
    </p:spTree>
    <p:extLst>
      <p:ext uri="{BB962C8B-B14F-4D97-AF65-F5344CB8AC3E}">
        <p14:creationId xmlns:p14="http://schemas.microsoft.com/office/powerpoint/2010/main" val="240968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4F0B4E98-8913-4B86-B6DB-364EBA5B6C56}" type="datetime1">
              <a:rPr lang="de-DE" smtClean="0">
                <a:solidFill>
                  <a:prstClr val="black">
                    <a:tint val="75000"/>
                  </a:prstClr>
                </a:solidFill>
              </a:rPr>
              <a:p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111060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8895E9DF-7CFA-43DA-9DB0-66E94E83559F}" type="datetime1">
              <a:rPr lang="de-DE" smtClean="0">
                <a:solidFill>
                  <a:prstClr val="black">
                    <a:tint val="75000"/>
                  </a:prstClr>
                </a:solidFill>
              </a:rPr>
              <a:pPr/>
              <a:t>11.12.2015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83681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683608" cy="153888"/>
          </a:xfrm>
          <a:prstGeom prst="rect">
            <a:avLst/>
          </a:prstGeom>
        </p:spPr>
        <p:txBody>
          <a:bodyPr vert="horz" wrap="square" lIns="0" tIns="0" rIns="0" bIns="0" rtlCol="0" anchor="ctr">
            <a:spAutoFit/>
          </a:bodyPr>
          <a:lstStyle>
            <a:lvl1pPr algn="l">
              <a:defRPr sz="1000">
                <a:solidFill>
                  <a:schemeClr val="tx1"/>
                </a:solidFill>
              </a:defRPr>
            </a:lvl1pPr>
          </a:lstStyle>
          <a:p>
            <a:fld id="{1D1F1132-720D-4711-A7BD-D0595FC4ED15}" type="datetime1">
              <a:rPr lang="de-DE" smtClean="0"/>
              <a:t>11.12.2015</a:t>
            </a:fld>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0" name="Rechteck 9"/>
          <p:cNvSpPr/>
          <p:nvPr userDrawn="1"/>
        </p:nvSpPr>
        <p:spPr>
          <a:xfrm>
            <a:off x="1013179" y="6551476"/>
            <a:ext cx="1865895" cy="153888"/>
          </a:xfrm>
          <a:prstGeom prst="rect">
            <a:avLst/>
          </a:prstGeom>
        </p:spPr>
        <p:txBody>
          <a:bodyPr wrap="none" lIns="0" tIns="0" rIns="0" bIns="0">
            <a:spAutoFit/>
          </a:bodyPr>
          <a:lstStyle/>
          <a:p>
            <a:r>
              <a:rPr lang="de-CH" sz="1000" dirty="0" smtClean="0"/>
              <a:t>–  © Patientensicherheit Schweiz</a:t>
            </a:r>
            <a:endParaRPr lang="de-CH" sz="1000" dirty="0"/>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3706983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
        <p:nvSpPr>
          <p:cNvPr id="12" name="Datumsplatzhalter 2"/>
          <p:cNvSpPr>
            <a:spLocks noGrp="1"/>
          </p:cNvSpPr>
          <p:nvPr>
            <p:ph type="dt" sz="half" idx="2"/>
          </p:nvPr>
        </p:nvSpPr>
        <p:spPr>
          <a:xfrm>
            <a:off x="352684" y="6586599"/>
            <a:ext cx="3204000" cy="153888"/>
          </a:xfrm>
        </p:spPr>
        <p:txBody>
          <a:bodyPr/>
          <a:lstStyle/>
          <a:p>
            <a:fld id="{898C9534-D94D-45B8-A1A8-BB1F540B751E}" type="datetime1">
              <a:rPr lang="de-DE" smtClean="0"/>
              <a:t>11.12.2015</a:t>
            </a:fld>
            <a:endParaRPr lang="de-CH" dirty="0"/>
          </a:p>
        </p:txBody>
      </p:sp>
    </p:spTree>
    <p:extLst>
      <p:ext uri="{BB962C8B-B14F-4D97-AF65-F5344CB8AC3E}">
        <p14:creationId xmlns:p14="http://schemas.microsoft.com/office/powerpoint/2010/main" val="3659003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
        <p:nvSpPr>
          <p:cNvPr id="14" name="Datumsplatzhalter 2"/>
          <p:cNvSpPr>
            <a:spLocks noGrp="1"/>
          </p:cNvSpPr>
          <p:nvPr>
            <p:ph type="dt" sz="half" idx="2"/>
          </p:nvPr>
        </p:nvSpPr>
        <p:spPr>
          <a:xfrm>
            <a:off x="352684" y="6586599"/>
            <a:ext cx="3204000" cy="153888"/>
          </a:xfrm>
        </p:spPr>
        <p:txBody>
          <a:bodyPr/>
          <a:lstStyle/>
          <a:p>
            <a:fld id="{2853773A-DA43-436C-BBBF-8FAB34B87BE0}" type="datetime1">
              <a:rPr lang="de-DE" smtClean="0"/>
              <a:t>11.12.2015</a:t>
            </a:fld>
            <a:endParaRPr lang="de-CH" dirty="0"/>
          </a:p>
        </p:txBody>
      </p:sp>
    </p:spTree>
    <p:extLst>
      <p:ext uri="{BB962C8B-B14F-4D97-AF65-F5344CB8AC3E}">
        <p14:creationId xmlns:p14="http://schemas.microsoft.com/office/powerpoint/2010/main" val="2073363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smtClean="0"/>
              <a:t>Textmasterformat bearbeiten</a:t>
            </a:r>
          </a:p>
          <a:p>
            <a:pPr lvl="1"/>
            <a:r>
              <a:rPr lang="de-DE" smtClean="0"/>
              <a:t>Zweite Ebene</a:t>
            </a:r>
          </a:p>
          <a:p>
            <a:pPr lvl="2"/>
            <a:r>
              <a:rPr lang="de-DE" smtClean="0"/>
              <a:t>Dritte Ebene</a:t>
            </a:r>
          </a:p>
        </p:txBody>
      </p:sp>
      <p:sp>
        <p:nvSpPr>
          <p:cNvPr id="12" name="Datumsplatzhalter 2"/>
          <p:cNvSpPr>
            <a:spLocks noGrp="1"/>
          </p:cNvSpPr>
          <p:nvPr>
            <p:ph type="dt" sz="half" idx="2"/>
          </p:nvPr>
        </p:nvSpPr>
        <p:spPr>
          <a:xfrm>
            <a:off x="352684" y="6586599"/>
            <a:ext cx="3204000" cy="153888"/>
          </a:xfrm>
        </p:spPr>
        <p:txBody>
          <a:bodyPr/>
          <a:lstStyle/>
          <a:p>
            <a:fld id="{C5FBA552-D276-4E17-8449-17A93DB5DD9D}" type="datetime1">
              <a:rPr lang="de-DE" smtClean="0"/>
              <a:t>11.12.2015</a:t>
            </a:fld>
            <a:endParaRPr lang="de-CH" dirty="0"/>
          </a:p>
        </p:txBody>
      </p:sp>
    </p:spTree>
    <p:extLst>
      <p:ext uri="{BB962C8B-B14F-4D97-AF65-F5344CB8AC3E}">
        <p14:creationId xmlns:p14="http://schemas.microsoft.com/office/powerpoint/2010/main" val="256424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Datumsplatzhalter 2"/>
          <p:cNvSpPr>
            <a:spLocks noGrp="1"/>
          </p:cNvSpPr>
          <p:nvPr>
            <p:ph type="dt" sz="half" idx="2"/>
          </p:nvPr>
        </p:nvSpPr>
        <p:spPr>
          <a:xfrm>
            <a:off x="352684" y="6586599"/>
            <a:ext cx="3204000" cy="153888"/>
          </a:xfrm>
        </p:spPr>
        <p:txBody>
          <a:bodyPr/>
          <a:lstStyle/>
          <a:p>
            <a:fld id="{80E087C7-99AA-4A98-9591-229F358717A7}" type="datetime1">
              <a:rPr lang="de-DE" smtClean="0"/>
              <a:t>11.12.2015</a:t>
            </a:fld>
            <a:endParaRPr lang="de-CH" dirty="0"/>
          </a:p>
        </p:txBody>
      </p:sp>
    </p:spTree>
    <p:extLst>
      <p:ext uri="{BB962C8B-B14F-4D97-AF65-F5344CB8AC3E}">
        <p14:creationId xmlns:p14="http://schemas.microsoft.com/office/powerpoint/2010/main" val="36200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2" name="Datumsplatzhalter 2"/>
          <p:cNvSpPr>
            <a:spLocks noGrp="1"/>
          </p:cNvSpPr>
          <p:nvPr>
            <p:ph type="dt" sz="half" idx="2"/>
          </p:nvPr>
        </p:nvSpPr>
        <p:spPr>
          <a:xfrm>
            <a:off x="352684" y="6586599"/>
            <a:ext cx="3204000" cy="153888"/>
          </a:xfrm>
        </p:spPr>
        <p:txBody>
          <a:bodyPr/>
          <a:lstStyle/>
          <a:p>
            <a:fld id="{4AAC6247-7267-44CF-A0A3-9A29B9A9EFDA}" type="datetime1">
              <a:rPr lang="de-DE" smtClean="0"/>
              <a:t>11.12.2015</a:t>
            </a:fld>
            <a:endParaRPr lang="de-CH" dirty="0"/>
          </a:p>
        </p:txBody>
      </p:sp>
    </p:spTree>
    <p:extLst>
      <p:ext uri="{BB962C8B-B14F-4D97-AF65-F5344CB8AC3E}">
        <p14:creationId xmlns:p14="http://schemas.microsoft.com/office/powerpoint/2010/main" val="993872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4.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cid:image001.png@01CE1988.9D39F170" TargetMode="Externa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2"/>
          </p:nvPr>
        </p:nvSpPr>
        <p:spPr>
          <a:xfrm>
            <a:off x="352685" y="6551476"/>
            <a:ext cx="683608" cy="153888"/>
          </a:xfrm>
          <a:prstGeom prst="rect">
            <a:avLst/>
          </a:prstGeom>
        </p:spPr>
        <p:txBody>
          <a:bodyPr vert="horz" wrap="square" lIns="0" tIns="0" rIns="0" bIns="0" rtlCol="0" anchor="ctr">
            <a:spAutoFit/>
          </a:bodyPr>
          <a:lstStyle>
            <a:lvl1pPr algn="l">
              <a:defRPr sz="1000">
                <a:solidFill>
                  <a:schemeClr val="tx1"/>
                </a:solidFill>
              </a:defRPr>
            </a:lvl1pPr>
          </a:lstStyle>
          <a:p>
            <a:fld id="{BFDAFD2B-3BB9-4B08-9C65-2ABBBF480929}" type="datetime1">
              <a:rPr lang="de-DE" smtClean="0"/>
              <a:t>11.12.2015</a:t>
            </a:fld>
            <a:endParaRPr lang="de-CH" dirty="0"/>
          </a:p>
        </p:txBody>
      </p:sp>
      <p:sp>
        <p:nvSpPr>
          <p:cNvPr id="5" name="Fußzeilenplatzhalter 4"/>
          <p:cNvSpPr>
            <a:spLocks noGrp="1"/>
          </p:cNvSpPr>
          <p:nvPr>
            <p:ph type="ftr" sz="quarter" idx="3"/>
          </p:nvPr>
        </p:nvSpPr>
        <p:spPr>
          <a:xfrm>
            <a:off x="0" y="-1"/>
            <a:ext cx="6516216" cy="724205"/>
          </a:xfrm>
          <a:prstGeom prst="rect">
            <a:avLst/>
          </a:prstGeom>
          <a:solidFill>
            <a:srgbClr val="9BBFBC"/>
          </a:solidFill>
        </p:spPr>
        <p:txBody>
          <a:bodyPr vert="horz" wrap="square" lIns="360000" tIns="108000" rIns="360000" bIns="108000" rtlCol="0" anchor="b" anchorCtr="0">
            <a:noAutofit/>
          </a:bodyPr>
          <a:lstStyle>
            <a:lvl1pPr algn="l">
              <a:defRPr sz="1400">
                <a:solidFill>
                  <a:schemeClr val="tx1"/>
                </a:solidFill>
              </a:defRPr>
            </a:lvl1pPr>
          </a:lstStyle>
          <a:p>
            <a:endParaRPr lang="de-CH" dirty="0"/>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pic>
        <p:nvPicPr>
          <p:cNvPr id="11" name="Picture 4"/>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391980" y="64882"/>
            <a:ext cx="2066282" cy="586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Grafik 7"/>
          <p:cNvPicPr/>
          <p:nvPr userDrawn="1"/>
        </p:nvPicPr>
        <p:blipFill>
          <a:blip r:embed="rId14" cstate="print">
            <a:extLst>
              <a:ext uri="{28A0092B-C50C-407E-A947-70E740481C1C}">
                <a14:useLocalDpi xmlns:a14="http://schemas.microsoft.com/office/drawing/2010/main" val="0"/>
              </a:ext>
            </a:extLst>
          </a:blip>
          <a:stretch>
            <a:fillRect/>
          </a:stretch>
        </p:blipFill>
        <p:spPr>
          <a:xfrm>
            <a:off x="7092280" y="111491"/>
            <a:ext cx="1835347" cy="54000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0" r:id="rId2"/>
    <p:sldLayoutId id="2147483650" r:id="rId3"/>
    <p:sldLayoutId id="2147483665" r:id="rId4"/>
    <p:sldLayoutId id="2147483666" r:id="rId5"/>
    <p:sldLayoutId id="2147483667" r:id="rId6"/>
    <p:sldLayoutId id="2147483662" r:id="rId7"/>
    <p:sldLayoutId id="2147483663" r:id="rId8"/>
    <p:sldLayoutId id="2147483664" r:id="rId9"/>
    <p:sldLayoutId id="2147483683" r:id="rId10"/>
    <p:sldLayoutId id="2147483697" r:id="rId11"/>
  </p:sldLayoutIdLst>
  <p:hf hdr="0" ftr="0" dt="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CH" smtClean="0"/>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98B68A3-E370-4D80-9CA5-F98CF19EDFF0}" type="datetime1">
              <a:rPr lang="de-DE" smtClean="0">
                <a:solidFill>
                  <a:prstClr val="black">
                    <a:tint val="75000"/>
                  </a:prstClr>
                </a:solidFill>
              </a:rPr>
              <a:t>11.12.2015</a:t>
            </a:fld>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F0AB9E1-EB67-8745-96D2-5901D20E1A8C}" type="slidenum">
              <a:rPr lang="de-DE" smtClean="0">
                <a:solidFill>
                  <a:prstClr val="black">
                    <a:tint val="75000"/>
                  </a:prstClr>
                </a:solidFill>
              </a:rPr>
              <a:pPr defTabSz="457200"/>
              <a:t>‹Nr.›</a:t>
            </a:fld>
            <a:endParaRPr lang="de-DE">
              <a:solidFill>
                <a:prstClr val="black">
                  <a:tint val="75000"/>
                </a:prstClr>
              </a:solidFill>
            </a:endParaRPr>
          </a:p>
        </p:txBody>
      </p:sp>
    </p:spTree>
    <p:extLst>
      <p:ext uri="{BB962C8B-B14F-4D97-AF65-F5344CB8AC3E}">
        <p14:creationId xmlns:p14="http://schemas.microsoft.com/office/powerpoint/2010/main" val="299948469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1"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5" name="Fußzeilenplatzhalter 4"/>
          <p:cNvSpPr>
            <a:spLocks noGrp="1"/>
          </p:cNvSpPr>
          <p:nvPr>
            <p:ph type="ftr" sz="quarter" idx="3"/>
          </p:nvPr>
        </p:nvSpPr>
        <p:spPr>
          <a:xfrm>
            <a:off x="323528" y="6381328"/>
            <a:ext cx="3744416" cy="364165"/>
          </a:xfrm>
          <a:prstGeom prst="rect">
            <a:avLst/>
          </a:prstGeom>
          <a:noFill/>
        </p:spPr>
        <p:txBody>
          <a:bodyPr vert="horz" wrap="square" lIns="360000" tIns="108000" rIns="360000" bIns="108000" rtlCol="0" anchor="b" anchorCtr="0">
            <a:noAutofit/>
          </a:bodyPr>
          <a:lstStyle>
            <a:lvl1pPr algn="l">
              <a:defRPr sz="900">
                <a:solidFill>
                  <a:schemeClr val="tx1"/>
                </a:solidFill>
              </a:defRPr>
            </a:lvl1pPr>
          </a:lstStyle>
          <a:p>
            <a:endParaRPr lang="de-CH" dirty="0">
              <a:solidFill>
                <a:prstClr val="black"/>
              </a:solidFill>
            </a:endParaRPr>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pic>
        <p:nvPicPr>
          <p:cNvPr id="9" name="Grafik 1" descr="KeyVisual_lang_deutsch_final"/>
          <p:cNvPicPr>
            <a:picLocks noChangeAspect="1" noChangeArrowheads="1"/>
          </p:cNvPicPr>
          <p:nvPr/>
        </p:nvPicPr>
        <p:blipFill>
          <a:blip r:embed="rId14" r:link="rId15">
            <a:extLst>
              <a:ext uri="{28A0092B-C50C-407E-A947-70E740481C1C}">
                <a14:useLocalDpi xmlns:a14="http://schemas.microsoft.com/office/drawing/2010/main" val="0"/>
              </a:ext>
            </a:extLst>
          </a:blip>
          <a:srcRect/>
          <a:stretch>
            <a:fillRect/>
          </a:stretch>
        </p:blipFill>
        <p:spPr bwMode="auto">
          <a:xfrm>
            <a:off x="4320243" y="72571"/>
            <a:ext cx="2195974" cy="620126"/>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C:\Users\bezzola\AppData\Local\Microsoft\Windows\Temporary Internet Files\Content.Word\Progress_Logo_d_rgb.jp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085458" y="72570"/>
            <a:ext cx="1951038" cy="620588"/>
          </a:xfrm>
          <a:prstGeom prst="rect">
            <a:avLst/>
          </a:prstGeom>
          <a:noFill/>
          <a:ln>
            <a:noFill/>
          </a:ln>
        </p:spPr>
      </p:pic>
    </p:spTree>
    <p:extLst>
      <p:ext uri="{BB962C8B-B14F-4D97-AF65-F5344CB8AC3E}">
        <p14:creationId xmlns:p14="http://schemas.microsoft.com/office/powerpoint/2010/main" val="10275866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iming>
    <p:tnLst>
      <p:par>
        <p:cTn id="1" dur="indefinite" restart="never" nodeType="tmRoot"/>
      </p:par>
    </p:tnLst>
  </p:timing>
  <p:hf hdr="0" ftr="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IGQmdoK_ZfY"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hyperlink" Target="http://www.theinvisiblegorilla.com/" TargetMode="External"/><Relationship Id="rId4" Type="http://schemas.openxmlformats.org/officeDocument/2006/relationships/hyperlink" Target="http://www.youtube.com/watch?v=vJG698U2Mvo"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Remarques</a:t>
            </a:r>
            <a:r>
              <a:rPr lang="de-CH" dirty="0" smtClean="0"/>
              <a:t>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a:t>
            </a:fld>
            <a:endParaRPr lang="de-CH"/>
          </a:p>
        </p:txBody>
      </p:sp>
      <p:sp>
        <p:nvSpPr>
          <p:cNvPr id="4" name="Inhaltsplatzhalter 3"/>
          <p:cNvSpPr>
            <a:spLocks noGrp="1"/>
          </p:cNvSpPr>
          <p:nvPr>
            <p:ph sz="quarter" idx="11"/>
          </p:nvPr>
        </p:nvSpPr>
        <p:spPr/>
        <p:txBody>
          <a:bodyPr>
            <a:normAutofit/>
          </a:bodyPr>
          <a:lstStyle/>
          <a:p>
            <a:pPr marL="0" indent="0">
              <a:buNone/>
            </a:pPr>
            <a:r>
              <a:rPr lang="fr-FR" dirty="0">
                <a:solidFill>
                  <a:schemeClr val="accent1"/>
                </a:solidFill>
              </a:rPr>
              <a:t>Indications concernant la présentation PowerPoint</a:t>
            </a:r>
          </a:p>
          <a:p>
            <a:pPr lvl="0"/>
            <a:r>
              <a:rPr lang="fr-FR" sz="2000" b="0" dirty="0" smtClean="0">
                <a:solidFill>
                  <a:srgbClr val="000000"/>
                </a:solidFill>
              </a:rPr>
              <a:t>Auteur</a:t>
            </a:r>
            <a:r>
              <a:rPr lang="fr-FR" sz="2000" b="0" dirty="0">
                <a:solidFill>
                  <a:srgbClr val="000000"/>
                </a:solidFill>
              </a:rPr>
              <a:t> : Paula </a:t>
            </a:r>
            <a:r>
              <a:rPr lang="fr-FR" sz="2000" b="0" dirty="0" err="1">
                <a:solidFill>
                  <a:srgbClr val="000000"/>
                </a:solidFill>
              </a:rPr>
              <a:t>Bezzola</a:t>
            </a:r>
            <a:r>
              <a:rPr lang="fr-FR" sz="2000" b="0" dirty="0">
                <a:solidFill>
                  <a:srgbClr val="000000"/>
                </a:solidFill>
              </a:rPr>
              <a:t>, MPH, avec la collaboration d’Anna </a:t>
            </a:r>
            <a:r>
              <a:rPr lang="fr-FR" sz="2000" b="0" dirty="0" err="1">
                <a:solidFill>
                  <a:srgbClr val="000000"/>
                </a:solidFill>
              </a:rPr>
              <a:t>Mascherek</a:t>
            </a:r>
            <a:r>
              <a:rPr lang="fr-FR" sz="2000" b="0" dirty="0">
                <a:solidFill>
                  <a:srgbClr val="000000"/>
                </a:solidFill>
              </a:rPr>
              <a:t>, Dr </a:t>
            </a:r>
            <a:r>
              <a:rPr lang="fr-FR" sz="2000" b="0" dirty="0" err="1">
                <a:solidFill>
                  <a:srgbClr val="000000"/>
                </a:solidFill>
              </a:rPr>
              <a:t>phil</a:t>
            </a:r>
            <a:r>
              <a:rPr lang="fr-FR" sz="2000" b="0" dirty="0">
                <a:solidFill>
                  <a:srgbClr val="000000"/>
                </a:solidFill>
              </a:rPr>
              <a:t>., et du Prof. David </a:t>
            </a:r>
            <a:r>
              <a:rPr lang="fr-FR" sz="2000" b="0" dirty="0" err="1">
                <a:solidFill>
                  <a:srgbClr val="000000"/>
                </a:solidFill>
              </a:rPr>
              <a:t>Schwappach</a:t>
            </a:r>
            <a:r>
              <a:rPr lang="fr-FR" sz="2000" b="0" dirty="0">
                <a:solidFill>
                  <a:srgbClr val="000000"/>
                </a:solidFill>
              </a:rPr>
              <a:t> </a:t>
            </a:r>
            <a:endParaRPr lang="fr-FR" sz="2000" b="0" dirty="0" smtClean="0">
              <a:solidFill>
                <a:srgbClr val="C00000"/>
              </a:solidFill>
            </a:endParaRPr>
          </a:p>
          <a:p>
            <a:r>
              <a:rPr lang="fr-FR" sz="2000" b="0" dirty="0" smtClean="0">
                <a:solidFill>
                  <a:srgbClr val="000000"/>
                </a:solidFill>
              </a:rPr>
              <a:t>Copyright </a:t>
            </a:r>
            <a:r>
              <a:rPr lang="fr-FR" sz="2000" b="0" dirty="0">
                <a:solidFill>
                  <a:srgbClr val="000000"/>
                </a:solidFill>
              </a:rPr>
              <a:t>© Fondation pour la Sécurité des Patients, </a:t>
            </a:r>
            <a:r>
              <a:rPr lang="fr-FR" sz="2000" b="0" dirty="0" smtClean="0">
                <a:solidFill>
                  <a:srgbClr val="000000"/>
                </a:solidFill>
              </a:rPr>
              <a:t>2014 </a:t>
            </a:r>
            <a:r>
              <a:rPr lang="fr-FR" sz="2000" b="0" dirty="0">
                <a:solidFill>
                  <a:srgbClr val="000000"/>
                </a:solidFill>
              </a:rPr>
              <a:t>– Tous droits réservés. La réimpression et la reproduction de ce texte ainsi que l’utilisation complète ou partielle de graphiques, de photos ou d’extraits rédactionnels sont autorisées, à la condition expresse de </a:t>
            </a:r>
            <a:r>
              <a:rPr lang="fr-FR" sz="2000" b="0" dirty="0" smtClean="0">
                <a:solidFill>
                  <a:srgbClr val="000000"/>
                </a:solidFill>
              </a:rPr>
              <a:t>mentionner Sécurité </a:t>
            </a:r>
            <a:r>
              <a:rPr lang="fr-FR" sz="2000" b="0" dirty="0">
                <a:solidFill>
                  <a:srgbClr val="000000"/>
                </a:solidFill>
              </a:rPr>
              <a:t>des patients Suisse en sa qualité d’auteur. La </a:t>
            </a:r>
            <a:r>
              <a:rPr lang="fr-FR" sz="2000" b="0" dirty="0" smtClean="0">
                <a:solidFill>
                  <a:srgbClr val="000000"/>
                </a:solidFill>
              </a:rPr>
              <a:t>publication externe </a:t>
            </a:r>
            <a:r>
              <a:rPr lang="fr-FR" sz="2000" b="0" dirty="0">
                <a:solidFill>
                  <a:srgbClr val="000000"/>
                </a:solidFill>
              </a:rPr>
              <a:t>requiert impérativement l’approbation écrite préalable de Sécurité des patients Suisse. En cas de transmission à des tiers, ceux-ci doivent être informés de leur obligation d’indiquer le copyright et de citer l’auteur. </a:t>
            </a:r>
            <a:endParaRPr lang="de-CH" sz="2000" b="0" dirty="0"/>
          </a:p>
          <a:p>
            <a:endParaRPr lang="fr-FR" sz="1800" b="0" dirty="0" smtClean="0">
              <a:solidFill>
                <a:srgbClr val="000000"/>
              </a:solidFill>
            </a:endParaRPr>
          </a:p>
          <a:p>
            <a:endParaRPr lang="fr-FR" sz="1800" b="0" dirty="0" smtClean="0">
              <a:solidFill>
                <a:srgbClr val="000000"/>
              </a:solidFill>
            </a:endParaRPr>
          </a:p>
          <a:p>
            <a:endParaRPr lang="fr-FR" dirty="0" smtClean="0">
              <a:solidFill>
                <a:srgbClr val="C00000"/>
              </a:solidFill>
            </a:endParaRPr>
          </a:p>
          <a:p>
            <a:endParaRPr lang="fr-FR" dirty="0"/>
          </a:p>
        </p:txBody>
      </p:sp>
      <p:sp>
        <p:nvSpPr>
          <p:cNvPr id="5" name="Textplatzhalter 4"/>
          <p:cNvSpPr>
            <a:spLocks noGrp="1"/>
          </p:cNvSpPr>
          <p:nvPr>
            <p:ph type="body" sz="quarter" idx="12"/>
          </p:nvPr>
        </p:nvSpPr>
        <p:spPr/>
        <p:txBody>
          <a:bodyPr/>
          <a:lstStyle/>
          <a:p>
            <a:r>
              <a:rPr lang="de-DE" dirty="0" smtClean="0"/>
              <a:t>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4229510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87276"/>
            <a:ext cx="8724900" cy="421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platzhalter 1"/>
          <p:cNvSpPr>
            <a:spLocks noGrp="1"/>
          </p:cNvSpPr>
          <p:nvPr>
            <p:ph type="body" sz="quarter" idx="10"/>
          </p:nvPr>
        </p:nvSpPr>
        <p:spPr/>
        <p:txBody>
          <a:bodyPr/>
          <a:lstStyle/>
          <a:p>
            <a:r>
              <a:rPr lang="de-CH" dirty="0" smtClean="0"/>
              <a:t>Vision </a:t>
            </a:r>
            <a:r>
              <a:rPr lang="de-CH" dirty="0" err="1" smtClean="0"/>
              <a:t>commune</a:t>
            </a:r>
            <a:r>
              <a:rPr lang="de-CH" dirty="0" smtClean="0"/>
              <a:t> ?</a:t>
            </a:r>
            <a:endParaRPr lang="de-CH" dirty="0"/>
          </a:p>
        </p:txBody>
      </p:sp>
      <p:sp>
        <p:nvSpPr>
          <p:cNvPr id="3" name="Inhaltsplatzhalter 2"/>
          <p:cNvSpPr>
            <a:spLocks noGrp="1"/>
          </p:cNvSpPr>
          <p:nvPr>
            <p:ph sz="quarter" idx="11"/>
          </p:nvPr>
        </p:nvSpPr>
        <p:spPr>
          <a:xfrm>
            <a:off x="355579" y="809164"/>
            <a:ext cx="8418512" cy="5400675"/>
          </a:xfrm>
        </p:spPr>
        <p:txBody>
          <a:bodyPr>
            <a:normAutofit/>
          </a:bodyPr>
          <a:lstStyle/>
          <a:p>
            <a:pPr marL="0" indent="0">
              <a:buNone/>
            </a:pPr>
            <a:r>
              <a:rPr lang="fr-FR" sz="2000" dirty="0">
                <a:solidFill>
                  <a:srgbClr val="C00000"/>
                </a:solidFill>
              </a:rPr>
              <a:t>C</a:t>
            </a:r>
            <a:r>
              <a:rPr lang="fr-FR" sz="2000" dirty="0" smtClean="0">
                <a:solidFill>
                  <a:srgbClr val="C00000"/>
                </a:solidFill>
              </a:rPr>
              <a:t>ollaboration au sein de l’équipe et communication en salle d’opération</a:t>
            </a:r>
            <a:r>
              <a:rPr lang="fr-FR" sz="2000" dirty="0">
                <a:solidFill>
                  <a:srgbClr val="C00000"/>
                </a:solidFill>
              </a:rPr>
              <a:t> : </a:t>
            </a:r>
            <a:r>
              <a:rPr lang="fr-FR" sz="2000" dirty="0" smtClean="0">
                <a:solidFill>
                  <a:srgbClr val="C00000"/>
                </a:solidFill>
              </a:rPr>
              <a:t>perception </a:t>
            </a:r>
            <a:r>
              <a:rPr lang="fr-FR" sz="2000" dirty="0">
                <a:solidFill>
                  <a:srgbClr val="C00000"/>
                </a:solidFill>
              </a:rPr>
              <a:t>différente </a:t>
            </a:r>
            <a:r>
              <a:rPr lang="fr-FR" sz="2000" dirty="0" smtClean="0">
                <a:solidFill>
                  <a:srgbClr val="C00000"/>
                </a:solidFill>
              </a:rPr>
              <a:t>selon les groupes professionnels</a:t>
            </a:r>
            <a:endParaRPr lang="fr-FR" sz="2000" dirty="0">
              <a:solidFill>
                <a:srgbClr val="C00000"/>
              </a:solidFill>
            </a:endParaRPr>
          </a:p>
        </p:txBody>
      </p:sp>
      <p:sp>
        <p:nvSpPr>
          <p:cNvPr id="4" name="Textplatzhalter 3"/>
          <p:cNvSpPr>
            <a:spLocks noGrp="1"/>
          </p:cNvSpPr>
          <p:nvPr>
            <p:ph type="body" sz="quarter" idx="12"/>
          </p:nvPr>
        </p:nvSpPr>
        <p:spPr/>
        <p:txBody>
          <a:bodyPr/>
          <a:lstStyle/>
          <a:p>
            <a:r>
              <a:rPr lang="en-US" dirty="0" err="1"/>
              <a:t>Makary</a:t>
            </a:r>
            <a:r>
              <a:rPr lang="en-US" dirty="0"/>
              <a:t> et </a:t>
            </a:r>
            <a:r>
              <a:rPr lang="en-US" dirty="0" smtClean="0"/>
              <a:t>al., 2006.</a:t>
            </a:r>
            <a:endParaRPr lang="de-CH" dirty="0"/>
          </a:p>
        </p:txBody>
      </p:sp>
      <p:sp>
        <p:nvSpPr>
          <p:cNvPr id="5" name="Textfeld 4"/>
          <p:cNvSpPr txBox="1"/>
          <p:nvPr/>
        </p:nvSpPr>
        <p:spPr>
          <a:xfrm>
            <a:off x="899592" y="5589588"/>
            <a:ext cx="7632848" cy="646331"/>
          </a:xfrm>
          <a:prstGeom prst="rect">
            <a:avLst/>
          </a:prstGeom>
          <a:noFill/>
        </p:spPr>
        <p:txBody>
          <a:bodyPr wrap="square" rtlCol="0">
            <a:spAutoFit/>
          </a:bodyPr>
          <a:lstStyle/>
          <a:p>
            <a:r>
              <a:rPr lang="fr-FR" dirty="0" smtClean="0"/>
              <a:t>Pourcentage de personnes jugeant la collaboration et la communication de bonne ou très bonne qualité</a:t>
            </a:r>
            <a:endParaRPr lang="fr-FR"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1479152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Communication au sein de l’équipe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11</a:t>
            </a:fld>
            <a:endParaRPr lang="de-CH" dirty="0"/>
          </a:p>
        </p:txBody>
      </p:sp>
      <p:sp>
        <p:nvSpPr>
          <p:cNvPr id="4" name="Inhaltsplatzhalter 3"/>
          <p:cNvSpPr>
            <a:spLocks noGrp="1"/>
          </p:cNvSpPr>
          <p:nvPr>
            <p:ph sz="quarter" idx="11"/>
          </p:nvPr>
        </p:nvSpPr>
        <p:spPr/>
        <p:txBody>
          <a:bodyPr>
            <a:normAutofit/>
          </a:bodyPr>
          <a:lstStyle/>
          <a:p>
            <a:pPr marL="0" indent="0">
              <a:buNone/>
            </a:pPr>
            <a:r>
              <a:rPr lang="fr-FR" sz="2000" dirty="0" smtClean="0">
                <a:solidFill>
                  <a:srgbClr val="C00000"/>
                </a:solidFill>
              </a:rPr>
              <a:t>Qu’est-ce qui fait obstacle à une bonne communication au sein de l’équipe ? </a:t>
            </a:r>
            <a:endParaRPr lang="fr-FR" dirty="0" smtClean="0"/>
          </a:p>
          <a:p>
            <a:pPr>
              <a:spcBef>
                <a:spcPts val="1200"/>
              </a:spcBef>
            </a:pPr>
            <a:r>
              <a:rPr lang="fr-FR" sz="1800" b="0" dirty="0" smtClean="0"/>
              <a:t>Barrières linguistiques (langue maternelle, jargon)</a:t>
            </a:r>
          </a:p>
          <a:p>
            <a:pPr>
              <a:spcBef>
                <a:spcPts val="1200"/>
              </a:spcBef>
            </a:pPr>
            <a:r>
              <a:rPr lang="fr-FR" sz="1800" b="0" dirty="0" smtClean="0"/>
              <a:t>Manque d’attention pour cause de fatigue, de multitâches, de distractio</a:t>
            </a:r>
            <a:r>
              <a:rPr lang="fr-FR" sz="1800" b="0" dirty="0"/>
              <a:t>n</a:t>
            </a:r>
            <a:r>
              <a:rPr lang="fr-FR" sz="1800" b="0" dirty="0" smtClean="0"/>
              <a:t> ou de sous-estimation de l’importance de l’échange d’informations</a:t>
            </a:r>
          </a:p>
          <a:p>
            <a:pPr>
              <a:spcBef>
                <a:spcPts val="1200"/>
              </a:spcBef>
            </a:pPr>
            <a:r>
              <a:rPr lang="fr-FR" sz="1800" b="0" dirty="0" smtClean="0"/>
              <a:t>Conditions difficiles</a:t>
            </a:r>
          </a:p>
          <a:p>
            <a:pPr lvl="1">
              <a:spcBef>
                <a:spcPts val="1200"/>
              </a:spcBef>
            </a:pPr>
            <a:r>
              <a:rPr lang="fr-FR" sz="1800" dirty="0" smtClean="0"/>
              <a:t>Bruit</a:t>
            </a:r>
            <a:r>
              <a:rPr lang="fr-FR" sz="1800" b="0" dirty="0" smtClean="0"/>
              <a:t>, distractions</a:t>
            </a:r>
          </a:p>
          <a:p>
            <a:pPr lvl="1">
              <a:spcBef>
                <a:spcPts val="1200"/>
              </a:spcBef>
            </a:pPr>
            <a:r>
              <a:rPr lang="fr-FR" sz="1800" b="0" dirty="0" smtClean="0"/>
              <a:t>Mauvaise atmosphère / ambiance (peur, colère)</a:t>
            </a:r>
            <a:r>
              <a:rPr lang="fr-FR" sz="1800" dirty="0" smtClean="0"/>
              <a:t> </a:t>
            </a:r>
          </a:p>
          <a:p>
            <a:pPr>
              <a:spcBef>
                <a:spcPts val="1200"/>
              </a:spcBef>
            </a:pPr>
            <a:r>
              <a:rPr lang="fr-FR" sz="1800" b="0" dirty="0" smtClean="0"/>
              <a:t>Différences hiérarchiques</a:t>
            </a:r>
          </a:p>
          <a:p>
            <a:pPr>
              <a:spcBef>
                <a:spcPts val="1200"/>
              </a:spcBef>
            </a:pPr>
            <a:r>
              <a:rPr lang="fr-FR" sz="1800" b="0" dirty="0" smtClean="0"/>
              <a:t>Compétences mal définies</a:t>
            </a:r>
          </a:p>
          <a:p>
            <a:pPr>
              <a:spcBef>
                <a:spcPts val="1200"/>
              </a:spcBef>
            </a:pPr>
            <a:r>
              <a:rPr lang="fr-FR" sz="1800" b="0" dirty="0" smtClean="0"/>
              <a:t>Communication non formalisée, non structurée</a:t>
            </a:r>
          </a:p>
          <a:p>
            <a:pPr>
              <a:spcBef>
                <a:spcPts val="1200"/>
              </a:spcBef>
            </a:pPr>
            <a:endParaRPr lang="fr-FR" sz="1800" b="0" dirty="0" smtClean="0"/>
          </a:p>
          <a:p>
            <a:pPr lvl="1">
              <a:spcBef>
                <a:spcPts val="1200"/>
              </a:spcBef>
            </a:pPr>
            <a:endParaRPr lang="fr-FR" sz="1800" b="0" dirty="0"/>
          </a:p>
        </p:txBody>
      </p:sp>
      <p:sp>
        <p:nvSpPr>
          <p:cNvPr id="6" name="Textplatzhalter 5"/>
          <p:cNvSpPr>
            <a:spLocks noGrp="1"/>
          </p:cNvSpPr>
          <p:nvPr>
            <p:ph type="body" sz="quarter" idx="12"/>
          </p:nvPr>
        </p:nvSpPr>
        <p:spPr/>
        <p:txBody>
          <a:bodyPr/>
          <a:lstStyle/>
          <a:p>
            <a:endParaRPr lang="de-CH"/>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80260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Communication au sein de l’équipe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12</a:t>
            </a:fld>
            <a:endParaRPr lang="de-CH" dirty="0"/>
          </a:p>
        </p:txBody>
      </p:sp>
      <p:sp>
        <p:nvSpPr>
          <p:cNvPr id="4" name="Inhaltsplatzhalter 3"/>
          <p:cNvSpPr>
            <a:spLocks noGrp="1"/>
          </p:cNvSpPr>
          <p:nvPr>
            <p:ph sz="quarter" idx="11"/>
          </p:nvPr>
        </p:nvSpPr>
        <p:spPr/>
        <p:txBody>
          <a:bodyPr/>
          <a:lstStyle/>
          <a:p>
            <a:pPr marL="0" indent="0">
              <a:buNone/>
            </a:pPr>
            <a:r>
              <a:rPr lang="fr-FR" sz="2000" dirty="0" smtClean="0">
                <a:solidFill>
                  <a:srgbClr val="C00000"/>
                </a:solidFill>
              </a:rPr>
              <a:t>Erreurs fréquentes au niveau de la communication</a:t>
            </a:r>
          </a:p>
          <a:p>
            <a:endParaRPr lang="fr-FR" sz="2000" dirty="0" smtClean="0">
              <a:solidFill>
                <a:srgbClr val="C00000"/>
              </a:solidFill>
            </a:endParaRPr>
          </a:p>
          <a:p>
            <a:pPr>
              <a:spcBef>
                <a:spcPts val="1800"/>
              </a:spcBef>
            </a:pPr>
            <a:r>
              <a:rPr lang="fr-FR" sz="1800" b="0" dirty="0" smtClean="0"/>
              <a:t>Ne pas documenter des faits importants</a:t>
            </a:r>
          </a:p>
          <a:p>
            <a:pPr>
              <a:spcBef>
                <a:spcPts val="1800"/>
              </a:spcBef>
            </a:pPr>
            <a:r>
              <a:rPr lang="fr-FR" sz="1800" b="0" dirty="0" smtClean="0"/>
              <a:t>Ne pas poser de question lorsque des informations ne sont pas claires</a:t>
            </a:r>
          </a:p>
          <a:p>
            <a:pPr>
              <a:spcBef>
                <a:spcPts val="1800"/>
              </a:spcBef>
            </a:pPr>
            <a:r>
              <a:rPr lang="fr-FR" sz="1800" b="0" dirty="0" smtClean="0"/>
              <a:t>Ne pas verbaliser des éléments tenus pour acquis</a:t>
            </a:r>
          </a:p>
          <a:p>
            <a:pPr>
              <a:spcBef>
                <a:spcPts val="1800"/>
              </a:spcBef>
            </a:pPr>
            <a:r>
              <a:rPr lang="fr-FR" sz="1800" b="0" dirty="0" smtClean="0"/>
              <a:t>Ne pas être au clair sur ce que l’autre aurait besoin de savoir</a:t>
            </a:r>
          </a:p>
          <a:p>
            <a:pPr>
              <a:spcBef>
                <a:spcPts val="1800"/>
              </a:spcBef>
            </a:pPr>
            <a:r>
              <a:rPr lang="fr-FR" sz="1800" b="0" dirty="0" smtClean="0"/>
              <a:t>Ne pas reconfirmer des informations</a:t>
            </a:r>
          </a:p>
          <a:p>
            <a:pPr>
              <a:spcBef>
                <a:spcPts val="1800"/>
              </a:spcBef>
            </a:pPr>
            <a:r>
              <a:rPr lang="fr-FR" sz="1800" b="0" dirty="0" smtClean="0"/>
              <a:t>Croire que sa propre perception est juste et complète </a:t>
            </a:r>
          </a:p>
          <a:p>
            <a:pPr marL="0" indent="0">
              <a:spcBef>
                <a:spcPts val="1800"/>
              </a:spcBef>
              <a:buNone/>
            </a:pPr>
            <a:endParaRPr lang="fr-FR" sz="1800" b="0" dirty="0" smtClean="0"/>
          </a:p>
          <a:p>
            <a:endParaRPr lang="fr-FR" dirty="0"/>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044526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Perception</a:t>
            </a:r>
            <a:r>
              <a:rPr lang="de-CH" dirty="0" smtClean="0"/>
              <a:t> de la </a:t>
            </a:r>
            <a:r>
              <a:rPr lang="de-CH" dirty="0" err="1" smtClean="0"/>
              <a:t>réalité</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13</a:t>
            </a:fld>
            <a:endParaRPr lang="de-CH" dirty="0"/>
          </a:p>
        </p:txBody>
      </p:sp>
      <p:sp>
        <p:nvSpPr>
          <p:cNvPr id="4" name="Inhaltsplatzhalter 3"/>
          <p:cNvSpPr>
            <a:spLocks noGrp="1"/>
          </p:cNvSpPr>
          <p:nvPr>
            <p:ph sz="quarter" idx="11"/>
          </p:nvPr>
        </p:nvSpPr>
        <p:spPr>
          <a:xfrm>
            <a:off x="366713" y="908720"/>
            <a:ext cx="8418512" cy="2304256"/>
          </a:xfrm>
        </p:spPr>
        <p:txBody>
          <a:bodyPr/>
          <a:lstStyle/>
          <a:p>
            <a:endParaRPr lang="de-CH" dirty="0" smtClean="0">
              <a:hlinkClick r:id="rId3"/>
            </a:endParaRPr>
          </a:p>
          <a:p>
            <a:endParaRPr lang="de-CH" dirty="0">
              <a:hlinkClick r:id="rId3"/>
            </a:endParaRPr>
          </a:p>
          <a:p>
            <a:r>
              <a:rPr lang="de-CH" dirty="0">
                <a:hlinkClick r:id="rId4"/>
              </a:rPr>
              <a:t>Film</a:t>
            </a:r>
            <a:r>
              <a:rPr lang="de-CH" dirty="0"/>
              <a:t> 1 </a:t>
            </a:r>
          </a:p>
          <a:p>
            <a:endParaRPr lang="de-CH" dirty="0" smtClean="0">
              <a:hlinkClick r:id="rId3"/>
            </a:endParaRPr>
          </a:p>
          <a:p>
            <a:r>
              <a:rPr lang="de-CH" dirty="0" smtClean="0">
                <a:hlinkClick r:id="rId3"/>
              </a:rPr>
              <a:t>Film</a:t>
            </a:r>
            <a:r>
              <a:rPr lang="de-CH" dirty="0" smtClean="0"/>
              <a:t>  2 </a:t>
            </a:r>
          </a:p>
          <a:p>
            <a:endParaRPr lang="de-CH" dirty="0"/>
          </a:p>
          <a:p>
            <a:endParaRPr lang="en-US" dirty="0"/>
          </a:p>
          <a:p>
            <a:endParaRPr lang="de-CH" dirty="0"/>
          </a:p>
        </p:txBody>
      </p:sp>
      <p:sp>
        <p:nvSpPr>
          <p:cNvPr id="5" name="Textplatzhalter 4"/>
          <p:cNvSpPr>
            <a:spLocks noGrp="1"/>
          </p:cNvSpPr>
          <p:nvPr>
            <p:ph type="body" sz="quarter" idx="12"/>
          </p:nvPr>
        </p:nvSpPr>
        <p:spPr/>
        <p:txBody>
          <a:bodyPr/>
          <a:lstStyle/>
          <a:p>
            <a:r>
              <a:rPr lang="de-CH" dirty="0" smtClean="0">
                <a:hlinkClick r:id="rId5"/>
              </a:rPr>
              <a:t>Simons D, Chabris C, 1999 et 2010 :  http</a:t>
            </a:r>
            <a:r>
              <a:rPr lang="de-CH" dirty="0">
                <a:hlinkClick r:id="rId5"/>
              </a:rPr>
              <a:t>://www.theinvisiblegorilla.com</a:t>
            </a:r>
            <a:r>
              <a:rPr lang="de-CH" dirty="0" smtClean="0">
                <a:hlinkClick r:id="rId5"/>
              </a:rPr>
              <a:t>/</a:t>
            </a:r>
            <a:r>
              <a:rPr lang="de-CH" dirty="0" smtClean="0"/>
              <a:t>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
        <p:nvSpPr>
          <p:cNvPr id="7" name="Textfeld 6"/>
          <p:cNvSpPr txBox="1"/>
          <p:nvPr/>
        </p:nvSpPr>
        <p:spPr>
          <a:xfrm>
            <a:off x="899592" y="3717032"/>
            <a:ext cx="7451271" cy="1843518"/>
          </a:xfrm>
          <a:prstGeom prst="rect">
            <a:avLst/>
          </a:prstGeom>
          <a:solidFill>
            <a:srgbClr val="FFC000"/>
          </a:solidFill>
        </p:spPr>
        <p:txBody>
          <a:bodyPr wrap="none" rtlCol="0">
            <a:spAutoFit/>
          </a:bodyPr>
          <a:lstStyle/>
          <a:p>
            <a:pPr>
              <a:lnSpc>
                <a:spcPct val="200000"/>
              </a:lnSpc>
            </a:pPr>
            <a:r>
              <a:rPr lang="en-US" sz="2000" b="1" dirty="0"/>
              <a:t>Our minds don't work the way we think they do. </a:t>
            </a:r>
            <a:endParaRPr lang="en-US" sz="2000" b="1" dirty="0" smtClean="0"/>
          </a:p>
          <a:p>
            <a:pPr>
              <a:lnSpc>
                <a:spcPct val="200000"/>
              </a:lnSpc>
            </a:pPr>
            <a:r>
              <a:rPr lang="en-US" sz="2000" b="1" dirty="0" smtClean="0"/>
              <a:t>We </a:t>
            </a:r>
            <a:r>
              <a:rPr lang="en-US" sz="2000" b="1" dirty="0"/>
              <a:t>think we see ourselves and the world as they really are, </a:t>
            </a:r>
            <a:endParaRPr lang="en-US" sz="2000" b="1" dirty="0" smtClean="0"/>
          </a:p>
          <a:p>
            <a:pPr>
              <a:lnSpc>
                <a:spcPct val="200000"/>
              </a:lnSpc>
            </a:pPr>
            <a:r>
              <a:rPr lang="en-US" sz="2000" b="1" dirty="0" smtClean="0"/>
              <a:t>but </a:t>
            </a:r>
            <a:r>
              <a:rPr lang="en-US" sz="2000" b="1" dirty="0"/>
              <a:t>we're actually missing a whole lot</a:t>
            </a:r>
            <a:r>
              <a:rPr lang="en-US" sz="2000" b="1" dirty="0" smtClean="0"/>
              <a:t>.</a:t>
            </a:r>
            <a:endParaRPr lang="en-US" sz="2000" b="1" dirty="0"/>
          </a:p>
        </p:txBody>
      </p:sp>
    </p:spTree>
    <p:extLst>
      <p:ext uri="{BB962C8B-B14F-4D97-AF65-F5344CB8AC3E}">
        <p14:creationId xmlns:p14="http://schemas.microsoft.com/office/powerpoint/2010/main" val="3938767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Speaking</a:t>
            </a:r>
            <a:r>
              <a:rPr lang="de-CH" dirty="0" smtClean="0"/>
              <a:t> </a:t>
            </a:r>
            <a:r>
              <a:rPr lang="de-CH" dirty="0" err="1" smtClean="0"/>
              <a:t>up</a:t>
            </a:r>
            <a:endParaRPr lang="de-CH"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pPr/>
              <a:t>14</a:t>
            </a:fld>
            <a:endParaRPr lang="de-CH" dirty="0"/>
          </a:p>
        </p:txBody>
      </p:sp>
      <p:sp>
        <p:nvSpPr>
          <p:cNvPr id="5" name="Inhaltsplatzhalter 4"/>
          <p:cNvSpPr>
            <a:spLocks noGrp="1"/>
          </p:cNvSpPr>
          <p:nvPr>
            <p:ph sz="quarter" idx="11"/>
          </p:nvPr>
        </p:nvSpPr>
        <p:spPr/>
        <p:txBody>
          <a:bodyPr/>
          <a:lstStyle/>
          <a:p>
            <a:pPr marL="0" indent="0">
              <a:buNone/>
            </a:pPr>
            <a:endParaRPr lang="de-CH" dirty="0" smtClean="0"/>
          </a:p>
          <a:p>
            <a:pPr marL="0" indent="0">
              <a:buNone/>
            </a:pPr>
            <a:r>
              <a:rPr lang="fr-FR" dirty="0" smtClean="0"/>
              <a:t>Quand le silence est dangereux : </a:t>
            </a:r>
          </a:p>
          <a:p>
            <a:endParaRPr lang="fr-FR" dirty="0" smtClean="0"/>
          </a:p>
          <a:p>
            <a:pPr marL="0" indent="0">
              <a:buNone/>
            </a:pPr>
            <a:r>
              <a:rPr lang="fr-FR" dirty="0" smtClean="0"/>
              <a:t>communication des incertitudes concernant la sécurité</a:t>
            </a:r>
          </a:p>
          <a:p>
            <a:pPr marL="0" indent="0">
              <a:buNone/>
            </a:pPr>
            <a:endParaRPr lang="fr-FR" dirty="0" smtClean="0"/>
          </a:p>
          <a:p>
            <a:pPr marL="0" indent="0">
              <a:buNone/>
            </a:pPr>
            <a:endParaRPr lang="fr-FR" dirty="0" smtClean="0"/>
          </a:p>
          <a:p>
            <a:pPr marL="0" indent="0" algn="ctr">
              <a:buNone/>
            </a:pPr>
            <a:r>
              <a:rPr lang="fr-FR" dirty="0" err="1" smtClean="0">
                <a:solidFill>
                  <a:srgbClr val="C00000"/>
                </a:solidFill>
              </a:rPr>
              <a:t>Speaking</a:t>
            </a:r>
            <a:r>
              <a:rPr lang="fr-FR" dirty="0" smtClean="0">
                <a:solidFill>
                  <a:srgbClr val="C00000"/>
                </a:solidFill>
              </a:rPr>
              <a:t> up</a:t>
            </a:r>
            <a:endParaRPr lang="fr-FR" dirty="0">
              <a:solidFill>
                <a:srgbClr val="C00000"/>
              </a:solidFill>
            </a:endParaRPr>
          </a:p>
        </p:txBody>
      </p:sp>
      <p:sp>
        <p:nvSpPr>
          <p:cNvPr id="6" name="Textplatzhalter 5"/>
          <p:cNvSpPr>
            <a:spLocks noGrp="1"/>
          </p:cNvSpPr>
          <p:nvPr>
            <p:ph type="body" sz="quarter" idx="12"/>
          </p:nvPr>
        </p:nvSpPr>
        <p:spPr/>
        <p:txBody>
          <a:bodyPr/>
          <a:lstStyle/>
          <a:p>
            <a:r>
              <a:rPr lang="de-CH" dirty="0" smtClean="0"/>
              <a:t>D. Schwappach, 2013.</a:t>
            </a:r>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2979887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Speaking</a:t>
            </a:r>
            <a:r>
              <a:rPr lang="de-CH" dirty="0" smtClean="0"/>
              <a:t> </a:t>
            </a:r>
            <a:r>
              <a:rPr lang="de-CH" dirty="0" err="1" smtClean="0"/>
              <a:t>up</a:t>
            </a:r>
            <a:r>
              <a:rPr lang="de-CH" dirty="0" smtClean="0"/>
              <a:t> – Communication</a:t>
            </a:r>
          </a:p>
          <a:p>
            <a:r>
              <a:rPr lang="de-CH" dirty="0" smtClean="0"/>
              <a:t>des </a:t>
            </a:r>
            <a:r>
              <a:rPr lang="de-CH" dirty="0" err="1" smtClean="0"/>
              <a:t>incertitudes</a:t>
            </a:r>
            <a:r>
              <a:rPr lang="de-CH" dirty="0" smtClean="0"/>
              <a:t> </a:t>
            </a:r>
            <a:r>
              <a:rPr lang="de-CH" dirty="0" err="1" smtClean="0"/>
              <a:t>concernant</a:t>
            </a:r>
            <a:r>
              <a:rPr lang="de-CH" dirty="0" smtClean="0"/>
              <a:t> la </a:t>
            </a:r>
            <a:r>
              <a:rPr lang="de-CH" dirty="0" err="1" smtClean="0"/>
              <a:t>sécurité</a:t>
            </a:r>
            <a:endParaRPr lang="de-CH" dirty="0"/>
          </a:p>
        </p:txBody>
      </p:sp>
      <p:sp>
        <p:nvSpPr>
          <p:cNvPr id="3" name="Foliennummernplatzhalter 2"/>
          <p:cNvSpPr>
            <a:spLocks noGrp="1"/>
          </p:cNvSpPr>
          <p:nvPr>
            <p:ph type="sldNum" sz="quarter" idx="4"/>
          </p:nvPr>
        </p:nvSpPr>
        <p:spPr/>
        <p:txBody>
          <a:bodyPr/>
          <a:lstStyle/>
          <a:p>
            <a:pPr>
              <a:defRPr/>
            </a:pPr>
            <a:fld id="{F9E1905D-F7FA-458E-9391-142153112CE6}" type="slidenum">
              <a:rPr lang="de-DE" smtClean="0"/>
              <a:pPr>
                <a:defRPr/>
              </a:pPr>
              <a:t>15</a:t>
            </a:fld>
            <a:endParaRPr lang="de-DE" dirty="0"/>
          </a:p>
        </p:txBody>
      </p:sp>
      <p:sp>
        <p:nvSpPr>
          <p:cNvPr id="4" name="Inhaltsplatzhalter 3"/>
          <p:cNvSpPr>
            <a:spLocks noGrp="1"/>
          </p:cNvSpPr>
          <p:nvPr>
            <p:ph sz="quarter" idx="11"/>
          </p:nvPr>
        </p:nvSpPr>
        <p:spPr/>
        <p:txBody>
          <a:bodyPr/>
          <a:lstStyle/>
          <a:p>
            <a:pPr marL="0" lvl="0" indent="0">
              <a:spcBef>
                <a:spcPts val="0"/>
              </a:spcBef>
              <a:buClrTx/>
              <a:buSzTx/>
              <a:buNone/>
              <a:defRPr/>
            </a:pPr>
            <a:r>
              <a:rPr lang="fr-FR" sz="1800" dirty="0" smtClean="0">
                <a:solidFill>
                  <a:srgbClr val="C00000"/>
                </a:solidFill>
              </a:rPr>
              <a:t>Résultats de l’étude « Silence </a:t>
            </a:r>
            <a:r>
              <a:rPr lang="fr-FR" sz="1800" dirty="0" err="1" smtClean="0">
                <a:solidFill>
                  <a:srgbClr val="C00000"/>
                </a:solidFill>
              </a:rPr>
              <a:t>Kills</a:t>
            </a:r>
            <a:r>
              <a:rPr lang="fr-FR" sz="1800" dirty="0" smtClean="0">
                <a:solidFill>
                  <a:srgbClr val="C00000"/>
                </a:solidFill>
              </a:rPr>
              <a:t> » (USA, 2010)</a:t>
            </a:r>
          </a:p>
          <a:p>
            <a:pPr marL="0" lvl="0" indent="0">
              <a:spcBef>
                <a:spcPts val="0"/>
              </a:spcBef>
              <a:buClrTx/>
              <a:buSzTx/>
              <a:buNone/>
              <a:defRPr/>
            </a:pPr>
            <a:endParaRPr lang="fr-FR" sz="1800" b="0" dirty="0" smtClean="0">
              <a:solidFill>
                <a:srgbClr val="000000"/>
              </a:solidFill>
            </a:endParaRPr>
          </a:p>
          <a:p>
            <a:pPr marL="0" lvl="0" indent="0">
              <a:spcBef>
                <a:spcPts val="0"/>
              </a:spcBef>
              <a:buClrTx/>
              <a:buSzTx/>
              <a:buNone/>
              <a:defRPr/>
            </a:pPr>
            <a:r>
              <a:rPr lang="fr-FR" sz="1800" b="0" dirty="0" smtClean="0">
                <a:solidFill>
                  <a:srgbClr val="000000"/>
                </a:solidFill>
              </a:rPr>
              <a:t>Sur les 6500 professionnels des soins infirmiers interrogés…</a:t>
            </a:r>
          </a:p>
          <a:p>
            <a:pPr marL="0" lvl="0" indent="0">
              <a:spcBef>
                <a:spcPts val="0"/>
              </a:spcBef>
              <a:buClrTx/>
              <a:buSzTx/>
              <a:buNone/>
              <a:defRPr/>
            </a:pPr>
            <a:endParaRPr lang="fr-FR" sz="1800" b="0" dirty="0" smtClean="0">
              <a:solidFill>
                <a:srgbClr val="000000"/>
              </a:solidFill>
            </a:endParaRPr>
          </a:p>
          <a:p>
            <a:pPr marL="285750" lvl="0" indent="-285750">
              <a:spcBef>
                <a:spcPts val="0"/>
              </a:spcBef>
              <a:buClrTx/>
              <a:buSzTx/>
              <a:buFontTx/>
              <a:buChar char="-"/>
              <a:defRPr/>
            </a:pPr>
            <a:r>
              <a:rPr lang="fr-FR" sz="1800" b="0" dirty="0" smtClean="0">
                <a:solidFill>
                  <a:srgbClr val="000000"/>
                </a:solidFill>
              </a:rPr>
              <a:t>84 % ont des collègues qui font des « raccourcis » dangereux ou ne respectent pas des règles (</a:t>
            </a:r>
            <a:r>
              <a:rPr lang="fr-FR" sz="1800" b="0" dirty="0">
                <a:solidFill>
                  <a:srgbClr val="000000"/>
                </a:solidFill>
              </a:rPr>
              <a:t>p</a:t>
            </a:r>
            <a:r>
              <a:rPr lang="fr-FR" sz="1800" b="0" dirty="0" smtClean="0">
                <a:solidFill>
                  <a:srgbClr val="000000"/>
                </a:solidFill>
              </a:rPr>
              <a:t>. ex. ne pas effectuer un double contrôle, ne pas mettre de gants)</a:t>
            </a:r>
          </a:p>
          <a:p>
            <a:pPr marL="285750" lvl="0" indent="-285750">
              <a:spcBef>
                <a:spcPts val="0"/>
              </a:spcBef>
              <a:buClrTx/>
              <a:buSzTx/>
              <a:buFontTx/>
              <a:buChar char="-"/>
              <a:defRPr/>
            </a:pPr>
            <a:endParaRPr lang="fr-FR" sz="1800" b="0" dirty="0" smtClean="0">
              <a:solidFill>
                <a:srgbClr val="000000"/>
              </a:solidFill>
            </a:endParaRPr>
          </a:p>
          <a:p>
            <a:pPr marL="285750" lvl="0" indent="-285750">
              <a:spcBef>
                <a:spcPts val="0"/>
              </a:spcBef>
              <a:buClrTx/>
              <a:buSzTx/>
              <a:buFontTx/>
              <a:buChar char="-"/>
              <a:defRPr/>
            </a:pPr>
            <a:r>
              <a:rPr lang="fr-FR" sz="1800" b="0" dirty="0" smtClean="0">
                <a:solidFill>
                  <a:srgbClr val="000000"/>
                </a:solidFill>
              </a:rPr>
              <a:t>26 % ont fait l’expérience de voir de tels raccourcis occasionner un préjudice au patient</a:t>
            </a:r>
          </a:p>
          <a:p>
            <a:pPr marL="285750" lvl="0" indent="-285750">
              <a:spcBef>
                <a:spcPts val="0"/>
              </a:spcBef>
              <a:buClrTx/>
              <a:buSzTx/>
              <a:buFontTx/>
              <a:buChar char="-"/>
              <a:defRPr/>
            </a:pPr>
            <a:endParaRPr lang="fr-FR" sz="1800" b="0" dirty="0" smtClean="0">
              <a:solidFill>
                <a:srgbClr val="000000"/>
              </a:solidFill>
            </a:endParaRPr>
          </a:p>
          <a:p>
            <a:pPr marL="285750" lvl="0" indent="-285750">
              <a:spcBef>
                <a:spcPts val="0"/>
              </a:spcBef>
              <a:buClrTx/>
              <a:buSzTx/>
              <a:buFontTx/>
              <a:buChar char="-"/>
              <a:defRPr/>
            </a:pPr>
            <a:r>
              <a:rPr lang="fr-FR" sz="1800" b="0" dirty="0">
                <a:solidFill>
                  <a:srgbClr val="000000"/>
                </a:solidFill>
              </a:rPr>
              <a:t>m</a:t>
            </a:r>
            <a:r>
              <a:rPr lang="fr-FR" sz="1800" b="0" dirty="0" smtClean="0">
                <a:solidFill>
                  <a:srgbClr val="000000"/>
                </a:solidFill>
              </a:rPr>
              <a:t>ais seulement 17 % ont fait remarquer ces violations des règles</a:t>
            </a:r>
          </a:p>
          <a:p>
            <a:pPr marL="285750" lvl="0" indent="-285750">
              <a:spcBef>
                <a:spcPts val="0"/>
              </a:spcBef>
              <a:buClrTx/>
              <a:buSzTx/>
              <a:buFontTx/>
              <a:buChar char="-"/>
              <a:defRPr/>
            </a:pPr>
            <a:endParaRPr lang="fr-FR" sz="1800" b="0" dirty="0" smtClean="0">
              <a:solidFill>
                <a:srgbClr val="000000"/>
              </a:solidFill>
            </a:endParaRPr>
          </a:p>
          <a:p>
            <a:pPr marL="285750" lvl="0" indent="-285750">
              <a:spcBef>
                <a:spcPts val="0"/>
              </a:spcBef>
              <a:buClrTx/>
              <a:buSzTx/>
              <a:buFontTx/>
              <a:buChar char="-"/>
              <a:defRPr/>
            </a:pPr>
            <a:r>
              <a:rPr lang="fr-FR" sz="1800" b="0" dirty="0" smtClean="0">
                <a:solidFill>
                  <a:srgbClr val="000000"/>
                </a:solidFill>
              </a:rPr>
              <a:t>85 % ont vécu des situations dans lesquelles ils ont pris conscience d’un problème grâce à un outil de sécurité (check-list p. ex.)</a:t>
            </a:r>
          </a:p>
          <a:p>
            <a:pPr marL="285750" lvl="0" indent="-285750">
              <a:spcBef>
                <a:spcPts val="0"/>
              </a:spcBef>
              <a:buClrTx/>
              <a:buSzTx/>
              <a:buFontTx/>
              <a:buChar char="-"/>
              <a:defRPr/>
            </a:pPr>
            <a:endParaRPr lang="fr-FR" sz="1800" b="0" dirty="0" smtClean="0">
              <a:solidFill>
                <a:srgbClr val="000000"/>
              </a:solidFill>
            </a:endParaRPr>
          </a:p>
          <a:p>
            <a:pPr marL="285750" lvl="0" indent="-285750">
              <a:spcBef>
                <a:spcPts val="0"/>
              </a:spcBef>
              <a:buClrTx/>
              <a:buSzTx/>
              <a:buFontTx/>
              <a:buChar char="-"/>
              <a:defRPr/>
            </a:pPr>
            <a:r>
              <a:rPr lang="fr-FR" sz="1800" b="0" dirty="0" smtClean="0">
                <a:solidFill>
                  <a:srgbClr val="000000"/>
                </a:solidFill>
              </a:rPr>
              <a:t>58 % n’ont pas communiqué leur incertitude concernant la sécurité ni attiré l’attention de leurs collègues sur ce point</a:t>
            </a:r>
          </a:p>
          <a:p>
            <a:endParaRPr lang="de-CH" dirty="0"/>
          </a:p>
        </p:txBody>
      </p:sp>
      <p:sp>
        <p:nvSpPr>
          <p:cNvPr id="5" name="Textplatzhalter 4"/>
          <p:cNvSpPr>
            <a:spLocks noGrp="1"/>
          </p:cNvSpPr>
          <p:nvPr>
            <p:ph type="body" sz="quarter" idx="12"/>
          </p:nvPr>
        </p:nvSpPr>
        <p:spPr/>
        <p:txBody>
          <a:bodyPr/>
          <a:lstStyle/>
          <a:p>
            <a:r>
              <a:rPr lang="en-US" dirty="0"/>
              <a:t>AAORN, AACN, VitalSmarts, Silence Kills / The Silent Treatment Study: http://www.silenttreatmentstudy.com/ </a:t>
            </a:r>
          </a:p>
          <a:p>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820928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0" y="0"/>
            <a:ext cx="6516216" cy="724205"/>
          </a:xfrm>
        </p:spPr>
        <p:txBody>
          <a:bodyPr/>
          <a:lstStyle/>
          <a:p>
            <a:r>
              <a:rPr lang="de-CH" dirty="0" err="1" smtClean="0"/>
              <a:t>Speaking</a:t>
            </a:r>
            <a:r>
              <a:rPr lang="de-CH" dirty="0" smtClean="0"/>
              <a:t> </a:t>
            </a:r>
            <a:r>
              <a:rPr lang="de-CH" dirty="0" err="1" smtClean="0"/>
              <a:t>up</a:t>
            </a:r>
            <a:r>
              <a:rPr lang="de-CH" dirty="0" smtClean="0"/>
              <a:t> </a:t>
            </a:r>
            <a:r>
              <a:rPr lang="de-CH" dirty="0"/>
              <a:t>– Communication</a:t>
            </a:r>
          </a:p>
          <a:p>
            <a:r>
              <a:rPr lang="de-CH" dirty="0"/>
              <a:t>des </a:t>
            </a:r>
            <a:r>
              <a:rPr lang="de-CH" dirty="0" err="1" smtClean="0"/>
              <a:t>incertitudes</a:t>
            </a:r>
            <a:r>
              <a:rPr lang="de-CH" dirty="0" smtClean="0"/>
              <a:t> </a:t>
            </a:r>
            <a:r>
              <a:rPr lang="de-CH" dirty="0" err="1" smtClean="0"/>
              <a:t>concernant</a:t>
            </a:r>
            <a:r>
              <a:rPr lang="de-CH" dirty="0" smtClean="0"/>
              <a:t> </a:t>
            </a:r>
            <a:r>
              <a:rPr lang="de-CH" dirty="0"/>
              <a:t>la </a:t>
            </a:r>
            <a:r>
              <a:rPr lang="de-CH" dirty="0" err="1"/>
              <a:t>sécurité</a:t>
            </a:r>
            <a:endParaRPr lang="de-CH" dirty="0"/>
          </a:p>
        </p:txBody>
      </p:sp>
      <p:sp>
        <p:nvSpPr>
          <p:cNvPr id="20484" name="Foliennummernplatzhalter 1"/>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272" tIns="40636" rIns="81272" bIns="40636" numCol="1" anchor="t" anchorCtr="0" compatLnSpc="1">
            <a:prstTxWarp prst="textNoShape">
              <a:avLst/>
            </a:prstTxWarp>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FB258C8F-9AE2-4AFC-92BA-FAF5FABE7587}" type="slidenum">
              <a:rPr lang="de-DE" altLang="de-DE" sz="1400"/>
              <a:pPr eaLnBrk="1" hangingPunct="1"/>
              <a:t>16</a:t>
            </a:fld>
            <a:endParaRPr lang="de-DE" altLang="de-DE" sz="1400" dirty="0"/>
          </a:p>
        </p:txBody>
      </p:sp>
      <p:sp>
        <p:nvSpPr>
          <p:cNvPr id="3" name="Inhaltsplatzhalter 2"/>
          <p:cNvSpPr>
            <a:spLocks noGrp="1"/>
          </p:cNvSpPr>
          <p:nvPr>
            <p:ph sz="quarter" idx="11"/>
          </p:nvPr>
        </p:nvSpPr>
        <p:spPr>
          <a:xfrm>
            <a:off x="401960" y="980728"/>
            <a:ext cx="8418512" cy="5220618"/>
          </a:xfrm>
        </p:spPr>
        <p:txBody>
          <a:bodyPr/>
          <a:lstStyle/>
          <a:p>
            <a:pPr marL="0" lvl="0" indent="0">
              <a:spcBef>
                <a:spcPts val="0"/>
              </a:spcBef>
              <a:buClrTx/>
              <a:buSzTx/>
              <a:buNone/>
            </a:pPr>
            <a:r>
              <a:rPr lang="fr-FR" altLang="de-DE" sz="1800" dirty="0" smtClean="0">
                <a:solidFill>
                  <a:srgbClr val="C00000"/>
                </a:solidFill>
              </a:rPr>
              <a:t>De nombreux collaborateurs et collaboratrices ont connaissance de situations à l’hôpital où… </a:t>
            </a:r>
            <a:endParaRPr lang="fr-FR" altLang="de-DE" sz="1800" b="0" dirty="0" smtClean="0">
              <a:solidFill>
                <a:prstClr val="black"/>
              </a:solidFill>
            </a:endParaRPr>
          </a:p>
          <a:p>
            <a:pPr marL="715963" lvl="1" indent="-180975">
              <a:spcBef>
                <a:spcPts val="0"/>
              </a:spcBef>
              <a:buClrTx/>
              <a:buSzTx/>
              <a:buFontTx/>
              <a:buChar char="-"/>
            </a:pPr>
            <a:r>
              <a:rPr lang="fr-FR" altLang="de-DE" sz="1800" dirty="0">
                <a:solidFill>
                  <a:prstClr val="black"/>
                </a:solidFill>
              </a:rPr>
              <a:t>d</a:t>
            </a:r>
            <a:r>
              <a:rPr lang="fr-FR" altLang="de-DE" sz="1800" dirty="0" smtClean="0">
                <a:solidFill>
                  <a:prstClr val="black"/>
                </a:solidFill>
              </a:rPr>
              <a:t>es vérifications de sécurité sont négligées</a:t>
            </a:r>
          </a:p>
          <a:p>
            <a:pPr marL="715963" lvl="1" indent="-180975">
              <a:spcBef>
                <a:spcPts val="0"/>
              </a:spcBef>
              <a:buClrTx/>
              <a:buSzTx/>
              <a:buFontTx/>
              <a:buChar char="-"/>
            </a:pPr>
            <a:r>
              <a:rPr lang="fr-FR" altLang="de-DE" sz="1800" dirty="0">
                <a:solidFill>
                  <a:prstClr val="black"/>
                </a:solidFill>
              </a:rPr>
              <a:t>d</a:t>
            </a:r>
            <a:r>
              <a:rPr lang="fr-FR" altLang="de-DE" sz="1800" dirty="0" smtClean="0">
                <a:solidFill>
                  <a:prstClr val="black"/>
                </a:solidFill>
              </a:rPr>
              <a:t>es avertissements sont ignorés</a:t>
            </a:r>
          </a:p>
          <a:p>
            <a:pPr marL="715963" lvl="1" indent="-180975">
              <a:spcBef>
                <a:spcPts val="0"/>
              </a:spcBef>
              <a:buClrTx/>
              <a:buSzTx/>
              <a:buFontTx/>
              <a:buChar char="-"/>
            </a:pPr>
            <a:r>
              <a:rPr lang="fr-FR" altLang="de-DE" sz="1800" dirty="0">
                <a:solidFill>
                  <a:prstClr val="black"/>
                </a:solidFill>
              </a:rPr>
              <a:t>d</a:t>
            </a:r>
            <a:r>
              <a:rPr lang="fr-FR" altLang="de-DE" sz="1800" dirty="0" smtClean="0">
                <a:solidFill>
                  <a:prstClr val="black"/>
                </a:solidFill>
              </a:rPr>
              <a:t>es règles importantes pour la sécurité ne sont pas respectées</a:t>
            </a:r>
          </a:p>
          <a:p>
            <a:pPr marL="715963" lvl="1" indent="-180975">
              <a:spcBef>
                <a:spcPts val="0"/>
              </a:spcBef>
              <a:buClrTx/>
              <a:buSzTx/>
              <a:buFontTx/>
              <a:buChar char="-"/>
            </a:pPr>
            <a:endParaRPr lang="fr-FR" altLang="de-DE" sz="1800" b="1" dirty="0" smtClean="0">
              <a:solidFill>
                <a:prstClr val="black"/>
              </a:solidFill>
            </a:endParaRPr>
          </a:p>
          <a:p>
            <a:pPr marL="715963" lvl="1" indent="-180975">
              <a:spcBef>
                <a:spcPts val="0"/>
              </a:spcBef>
              <a:buClrTx/>
              <a:buSzTx/>
              <a:buFontTx/>
              <a:buChar char="-"/>
            </a:pPr>
            <a:r>
              <a:rPr lang="fr-FR" altLang="de-DE" sz="1800" b="1" dirty="0">
                <a:solidFill>
                  <a:srgbClr val="C00000"/>
                </a:solidFill>
              </a:rPr>
              <a:t>d</a:t>
            </a:r>
            <a:r>
              <a:rPr lang="fr-FR" altLang="de-DE" sz="1800" b="1" dirty="0" smtClean="0">
                <a:solidFill>
                  <a:srgbClr val="C00000"/>
                </a:solidFill>
              </a:rPr>
              <a:t>es collègues ont un comportement risqué ou commettent une erreur</a:t>
            </a:r>
          </a:p>
          <a:p>
            <a:pPr marL="457200" lvl="1" indent="0">
              <a:spcBef>
                <a:spcPts val="0"/>
              </a:spcBef>
              <a:buClrTx/>
              <a:buSzTx/>
              <a:buFontTx/>
              <a:buChar char="-"/>
            </a:pPr>
            <a:endParaRPr lang="fr-FR" sz="1800" b="1" dirty="0" smtClean="0">
              <a:solidFill>
                <a:srgbClr val="C00000"/>
              </a:solidFill>
            </a:endParaRPr>
          </a:p>
          <a:p>
            <a:pPr marL="0" lvl="0" indent="0">
              <a:spcBef>
                <a:spcPts val="0"/>
              </a:spcBef>
              <a:buClrTx/>
              <a:buSzTx/>
              <a:buNone/>
              <a:defRPr/>
            </a:pPr>
            <a:r>
              <a:rPr lang="fr-FR" sz="1800" dirty="0" smtClean="0">
                <a:solidFill>
                  <a:srgbClr val="C00000"/>
                </a:solidFill>
              </a:rPr>
              <a:t>… et ne savent pas vraiment … </a:t>
            </a:r>
          </a:p>
          <a:p>
            <a:pPr marL="0" lvl="0" indent="0">
              <a:spcBef>
                <a:spcPts val="0"/>
              </a:spcBef>
              <a:buClrTx/>
              <a:buSzTx/>
              <a:buNone/>
              <a:defRPr/>
            </a:pPr>
            <a:endParaRPr lang="fr-FR" sz="1800" b="0" dirty="0" smtClean="0">
              <a:solidFill>
                <a:prstClr val="black"/>
              </a:solidFill>
            </a:endParaRPr>
          </a:p>
          <a:p>
            <a:pPr marL="719138" lvl="0" indent="-184150">
              <a:spcBef>
                <a:spcPts val="0"/>
              </a:spcBef>
              <a:buClrTx/>
              <a:buSzTx/>
              <a:buFontTx/>
              <a:buChar char="-"/>
              <a:defRPr/>
            </a:pPr>
            <a:r>
              <a:rPr lang="fr-FR" sz="1800" b="0" dirty="0" smtClean="0">
                <a:solidFill>
                  <a:prstClr val="black"/>
                </a:solidFill>
              </a:rPr>
              <a:t> s’il faut réagir et comment</a:t>
            </a:r>
          </a:p>
          <a:p>
            <a:pPr marL="719138" lvl="0" indent="-184150">
              <a:spcBef>
                <a:spcPts val="0"/>
              </a:spcBef>
              <a:buClrTx/>
              <a:buSzTx/>
              <a:buFontTx/>
              <a:buChar char="-"/>
              <a:defRPr/>
            </a:pPr>
            <a:r>
              <a:rPr lang="fr-FR" sz="1800" b="0" dirty="0" smtClean="0">
                <a:solidFill>
                  <a:prstClr val="black"/>
                </a:solidFill>
              </a:rPr>
              <a:t> s’il faut en faire la remarque aux collègues</a:t>
            </a:r>
          </a:p>
          <a:p>
            <a:pPr marL="719138" lvl="0" indent="-184150">
              <a:spcBef>
                <a:spcPts val="0"/>
              </a:spcBef>
              <a:buClrTx/>
              <a:buSzTx/>
              <a:buFontTx/>
              <a:buChar char="-"/>
              <a:defRPr/>
            </a:pPr>
            <a:r>
              <a:rPr lang="fr-FR" sz="1800" b="0" dirty="0" smtClean="0">
                <a:solidFill>
                  <a:prstClr val="black"/>
                </a:solidFill>
              </a:rPr>
              <a:t> quand il est conseillé ou nécessaire d’intervenir</a:t>
            </a:r>
          </a:p>
          <a:p>
            <a:pPr marL="719138" lvl="0" indent="-184150">
              <a:spcBef>
                <a:spcPts val="0"/>
              </a:spcBef>
              <a:buClrTx/>
              <a:buSzTx/>
              <a:buFontTx/>
              <a:buChar char="-"/>
              <a:defRPr/>
            </a:pPr>
            <a:endParaRPr lang="fr-FR" sz="1800" b="0" dirty="0" smtClean="0">
              <a:solidFill>
                <a:prstClr val="black"/>
              </a:solidFill>
            </a:endParaRPr>
          </a:p>
          <a:p>
            <a:pPr marL="719138" lvl="0" indent="-184150">
              <a:spcBef>
                <a:spcPts val="0"/>
              </a:spcBef>
              <a:buClrTx/>
              <a:buSzTx/>
              <a:buFontTx/>
              <a:buChar char="-"/>
              <a:defRPr/>
            </a:pPr>
            <a:r>
              <a:rPr lang="fr-FR" sz="1800" dirty="0">
                <a:solidFill>
                  <a:srgbClr val="C00000"/>
                </a:solidFill>
              </a:rPr>
              <a:t>q</a:t>
            </a:r>
            <a:r>
              <a:rPr lang="fr-FR" sz="1800" dirty="0" smtClean="0">
                <a:solidFill>
                  <a:srgbClr val="C00000"/>
                </a:solidFill>
              </a:rPr>
              <a:t>uand et comment exprimer leurs incertitudes concernant la sécurité</a:t>
            </a:r>
          </a:p>
          <a:p>
            <a:pPr marL="719138" lvl="0" indent="-184150">
              <a:spcBef>
                <a:spcPts val="0"/>
              </a:spcBef>
              <a:buClrTx/>
              <a:buSzTx/>
              <a:buFontTx/>
              <a:buChar char="-"/>
              <a:defRPr/>
            </a:pPr>
            <a:endParaRPr lang="fr-FR" sz="1800" dirty="0" smtClean="0">
              <a:solidFill>
                <a:srgbClr val="C00000"/>
              </a:solidFill>
            </a:endParaRPr>
          </a:p>
          <a:p>
            <a:pPr marL="0" lvl="0" indent="0">
              <a:spcBef>
                <a:spcPts val="0"/>
              </a:spcBef>
              <a:buClrTx/>
              <a:buSzTx/>
              <a:buNone/>
            </a:pPr>
            <a:r>
              <a:rPr lang="fr-FR" altLang="de-DE" sz="1800" dirty="0" smtClean="0">
                <a:solidFill>
                  <a:srgbClr val="C00000"/>
                </a:solidFill>
              </a:rPr>
              <a:t>… si bien qu’ils finissent, après réflexion (inconsciente), par garder le silence  </a:t>
            </a:r>
          </a:p>
          <a:p>
            <a:pPr marL="641992" lvl="0" indent="0">
              <a:spcBef>
                <a:spcPts val="0"/>
              </a:spcBef>
              <a:buClrTx/>
              <a:buSzTx/>
              <a:buFontTx/>
              <a:buChar char="-"/>
              <a:defRPr/>
            </a:pPr>
            <a:endParaRPr lang="de-DE" sz="1800" dirty="0">
              <a:solidFill>
                <a:srgbClr val="C00000"/>
              </a:solidFill>
            </a:endParaRPr>
          </a:p>
          <a:p>
            <a:pPr marL="457200" lvl="1" indent="0">
              <a:spcBef>
                <a:spcPts val="0"/>
              </a:spcBef>
              <a:buClrTx/>
              <a:buSzTx/>
              <a:buFontTx/>
              <a:buChar char="-"/>
            </a:pPr>
            <a:endParaRPr lang="de-CH" dirty="0"/>
          </a:p>
        </p:txBody>
      </p:sp>
      <p:sp>
        <p:nvSpPr>
          <p:cNvPr id="10" name="Textplatzhalter 3"/>
          <p:cNvSpPr>
            <a:spLocks noGrp="1"/>
          </p:cNvSpPr>
          <p:nvPr>
            <p:ph type="body" sz="quarter" idx="12"/>
          </p:nvPr>
        </p:nvSpPr>
        <p:spPr/>
        <p:txBody>
          <a:bodyPr/>
          <a:lstStyle/>
          <a:p>
            <a:r>
              <a:rPr lang="de-CH" dirty="0" smtClean="0"/>
              <a:t>Schwappach et al. , </a:t>
            </a:r>
            <a:r>
              <a:rPr lang="de-CH" dirty="0" smtClean="0"/>
              <a:t>2013.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a:t>
            </a:r>
            <a:r>
              <a:rPr lang="de-CH" dirty="0" err="1"/>
              <a:t>S</a:t>
            </a:r>
            <a:r>
              <a:rPr lang="de-CH" dirty="0" err="1" smtClean="0"/>
              <a:t>écurité</a:t>
            </a:r>
            <a:r>
              <a:rPr lang="de-CH" dirty="0" smtClean="0"/>
              <a:t> des </a:t>
            </a:r>
            <a:r>
              <a:rPr lang="de-CH" dirty="0" err="1" smtClean="0"/>
              <a:t>patients</a:t>
            </a:r>
            <a:r>
              <a:rPr lang="de-CH" dirty="0" smtClean="0"/>
              <a:t> </a:t>
            </a:r>
            <a:r>
              <a:rPr lang="de-CH" dirty="0"/>
              <a:t>S</a:t>
            </a:r>
            <a:r>
              <a:rPr lang="de-CH" dirty="0" smtClean="0"/>
              <a:t>uisse</a:t>
            </a:r>
            <a:endParaRPr lang="de-CH" dirty="0"/>
          </a:p>
        </p:txBody>
      </p:sp>
    </p:spTree>
    <p:extLst>
      <p:ext uri="{BB962C8B-B14F-4D97-AF65-F5344CB8AC3E}">
        <p14:creationId xmlns:p14="http://schemas.microsoft.com/office/powerpoint/2010/main" val="22236696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Speaking</a:t>
            </a:r>
            <a:r>
              <a:rPr lang="de-CH" dirty="0" smtClean="0"/>
              <a:t> </a:t>
            </a:r>
            <a:r>
              <a:rPr lang="de-CH" dirty="0" err="1" smtClean="0"/>
              <a:t>up</a:t>
            </a:r>
            <a:r>
              <a:rPr lang="de-CH" dirty="0" smtClean="0"/>
              <a:t> </a:t>
            </a:r>
            <a:r>
              <a:rPr lang="de-CH" dirty="0"/>
              <a:t>– Communication</a:t>
            </a:r>
          </a:p>
          <a:p>
            <a:r>
              <a:rPr lang="de-CH" dirty="0"/>
              <a:t>d</a:t>
            </a:r>
            <a:r>
              <a:rPr lang="de-CH" dirty="0" smtClean="0"/>
              <a:t>es </a:t>
            </a:r>
            <a:r>
              <a:rPr lang="de-CH" dirty="0" err="1" smtClean="0"/>
              <a:t>incertitudes</a:t>
            </a:r>
            <a:r>
              <a:rPr lang="de-CH" dirty="0" smtClean="0"/>
              <a:t> </a:t>
            </a:r>
            <a:r>
              <a:rPr lang="de-CH" dirty="0" err="1" smtClean="0"/>
              <a:t>concernant</a:t>
            </a:r>
            <a:r>
              <a:rPr lang="de-CH" dirty="0" smtClean="0"/>
              <a:t> </a:t>
            </a:r>
            <a:r>
              <a:rPr lang="de-CH" dirty="0"/>
              <a:t>la </a:t>
            </a:r>
            <a:r>
              <a:rPr lang="de-CH" dirty="0" err="1"/>
              <a:t>sécurité</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17</a:t>
            </a:fld>
            <a:endParaRPr lang="de-CH" dirty="0"/>
          </a:p>
        </p:txBody>
      </p:sp>
      <p:sp>
        <p:nvSpPr>
          <p:cNvPr id="4" name="Inhaltsplatzhalter 3"/>
          <p:cNvSpPr>
            <a:spLocks noGrp="1"/>
          </p:cNvSpPr>
          <p:nvPr>
            <p:ph sz="quarter" idx="11"/>
          </p:nvPr>
        </p:nvSpPr>
        <p:spPr/>
        <p:txBody>
          <a:bodyPr>
            <a:normAutofit/>
          </a:bodyPr>
          <a:lstStyle/>
          <a:p>
            <a:endParaRPr lang="de-CH" sz="1800" dirty="0" smtClean="0">
              <a:solidFill>
                <a:srgbClr val="C00000"/>
              </a:solidFill>
            </a:endParaRPr>
          </a:p>
          <a:p>
            <a:endParaRPr lang="de-CH" sz="1800" dirty="0">
              <a:solidFill>
                <a:srgbClr val="C00000"/>
              </a:solidFill>
            </a:endParaRPr>
          </a:p>
          <a:p>
            <a:r>
              <a:rPr lang="fr-FR" sz="2000" dirty="0" smtClean="0">
                <a:solidFill>
                  <a:srgbClr val="C00000"/>
                </a:solidFill>
              </a:rPr>
              <a:t>Motivation – Eléments favorisant le </a:t>
            </a:r>
            <a:r>
              <a:rPr lang="fr-FR" sz="2000" dirty="0" err="1" smtClean="0">
                <a:solidFill>
                  <a:srgbClr val="C00000"/>
                </a:solidFill>
              </a:rPr>
              <a:t>Speaking</a:t>
            </a:r>
            <a:r>
              <a:rPr lang="fr-FR" sz="2000" dirty="0" smtClean="0">
                <a:solidFill>
                  <a:srgbClr val="C00000"/>
                </a:solidFill>
              </a:rPr>
              <a:t> up</a:t>
            </a:r>
          </a:p>
          <a:p>
            <a:pPr lvl="1"/>
            <a:r>
              <a:rPr lang="fr-FR" sz="1800" dirty="0" smtClean="0"/>
              <a:t>Protéger le patient contre le risque de préjudice</a:t>
            </a:r>
          </a:p>
          <a:p>
            <a:pPr lvl="1"/>
            <a:r>
              <a:rPr lang="fr-FR" sz="1800" dirty="0" smtClean="0"/>
              <a:t>Protéger les collègues des conséquences d’une erreur</a:t>
            </a:r>
          </a:p>
          <a:p>
            <a:pPr lvl="1"/>
            <a:endParaRPr lang="fr-FR" sz="1800" dirty="0" smtClean="0"/>
          </a:p>
          <a:p>
            <a:r>
              <a:rPr lang="fr-FR" sz="2000" dirty="0" smtClean="0">
                <a:solidFill>
                  <a:srgbClr val="C00000"/>
                </a:solidFill>
              </a:rPr>
              <a:t>Raisons pouvant expliquer le silence</a:t>
            </a:r>
          </a:p>
          <a:p>
            <a:pPr lvl="1"/>
            <a:r>
              <a:rPr lang="fr-FR" sz="1800" dirty="0" smtClean="0"/>
              <a:t>« </a:t>
            </a:r>
            <a:r>
              <a:rPr lang="fr-FR" sz="1800" dirty="0"/>
              <a:t>N</a:t>
            </a:r>
            <a:r>
              <a:rPr lang="fr-FR" sz="1800" dirty="0" smtClean="0"/>
              <a:t>e </a:t>
            </a:r>
            <a:r>
              <a:rPr lang="fr-FR" sz="1800" dirty="0"/>
              <a:t>pas être préparé » à faire face à ces </a:t>
            </a:r>
            <a:r>
              <a:rPr lang="fr-FR" sz="1800" dirty="0" smtClean="0"/>
              <a:t>situations où il faut agir vite</a:t>
            </a:r>
          </a:p>
          <a:p>
            <a:pPr lvl="1"/>
            <a:r>
              <a:rPr lang="fr-FR" sz="1800" dirty="0" smtClean="0"/>
              <a:t>Pesée d’intérêts : le risque n’est pas assez important</a:t>
            </a:r>
          </a:p>
          <a:p>
            <a:pPr lvl="1"/>
            <a:r>
              <a:rPr lang="fr-FR" sz="1800" dirty="0" smtClean="0"/>
              <a:t>Volonté d’éviter de mettre un collègue dans l’embarras</a:t>
            </a:r>
          </a:p>
          <a:p>
            <a:pPr lvl="1"/>
            <a:r>
              <a:rPr lang="fr-FR" sz="1800" dirty="0" smtClean="0"/>
              <a:t>Peur d’inquiéter le patient</a:t>
            </a:r>
          </a:p>
          <a:p>
            <a:pPr lvl="1"/>
            <a:r>
              <a:rPr lang="fr-FR" sz="1800" dirty="0" smtClean="0"/>
              <a:t>Réaction imprévisible (spécialistes, rotation des médecins-assistants)</a:t>
            </a:r>
          </a:p>
          <a:p>
            <a:pPr lvl="1"/>
            <a:r>
              <a:rPr lang="fr-FR" sz="1800" dirty="0" smtClean="0"/>
              <a:t>Hiérarchie, normes</a:t>
            </a:r>
          </a:p>
          <a:p>
            <a:pPr lvl="1"/>
            <a:r>
              <a:rPr lang="fr-FR" sz="1800" dirty="0"/>
              <a:t>Peur des conséquences </a:t>
            </a:r>
            <a:r>
              <a:rPr lang="fr-FR" sz="1800" dirty="0" smtClean="0"/>
              <a:t>négatives : </a:t>
            </a:r>
            <a:r>
              <a:rPr lang="fr-FR" sz="1800" dirty="0"/>
              <a:t>pour la relation et sa propre « image »</a:t>
            </a:r>
          </a:p>
          <a:p>
            <a:pPr lvl="1"/>
            <a:r>
              <a:rPr lang="fr-FR" sz="1800" dirty="0" smtClean="0"/>
              <a:t>Résignation / Frustration</a:t>
            </a:r>
          </a:p>
          <a:p>
            <a:pPr lvl="1"/>
            <a:endParaRPr lang="fr-FR" sz="1800" dirty="0" smtClean="0"/>
          </a:p>
          <a:p>
            <a:pPr lvl="1"/>
            <a:endParaRPr lang="fr-FR" sz="1800" dirty="0"/>
          </a:p>
          <a:p>
            <a:pPr lvl="1"/>
            <a:endParaRPr lang="fr-FR" altLang="de-DE" sz="1800" dirty="0" smtClean="0">
              <a:cs typeface="Arial" panose="020B0604020202020204" pitchFamily="34" charset="0"/>
            </a:endParaRPr>
          </a:p>
        </p:txBody>
      </p:sp>
      <p:sp>
        <p:nvSpPr>
          <p:cNvPr id="5" name="Datumsplatzhalter 3"/>
          <p:cNvSpPr>
            <a:spLocks noGrp="1"/>
          </p:cNvSpPr>
          <p:nvPr>
            <p:ph type="dt" sz="half" idx="2"/>
          </p:nvPr>
        </p:nvSpPr>
        <p:spPr>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a:t>
            </a:r>
            <a:r>
              <a:rPr lang="de-CH" dirty="0" err="1"/>
              <a:t>S</a:t>
            </a:r>
            <a:r>
              <a:rPr lang="de-CH" dirty="0" err="1" smtClean="0"/>
              <a:t>écurité</a:t>
            </a:r>
            <a:r>
              <a:rPr lang="de-CH" dirty="0" smtClean="0"/>
              <a:t> des </a:t>
            </a:r>
            <a:r>
              <a:rPr lang="de-CH" dirty="0" err="1" smtClean="0"/>
              <a:t>patients</a:t>
            </a:r>
            <a:r>
              <a:rPr lang="de-CH" dirty="0" smtClean="0"/>
              <a:t> </a:t>
            </a:r>
            <a:r>
              <a:rPr lang="de-CH" dirty="0"/>
              <a:t>S</a:t>
            </a:r>
            <a:r>
              <a:rPr lang="de-CH" dirty="0" smtClean="0"/>
              <a:t>uisse</a:t>
            </a:r>
            <a:endParaRPr lang="de-CH" dirty="0"/>
          </a:p>
        </p:txBody>
      </p:sp>
      <p:sp>
        <p:nvSpPr>
          <p:cNvPr id="6" name="Textplatzhalter 3"/>
          <p:cNvSpPr>
            <a:spLocks noGrp="1"/>
          </p:cNvSpPr>
          <p:nvPr>
            <p:ph type="body" sz="quarter" idx="12"/>
          </p:nvPr>
        </p:nvSpPr>
        <p:spPr>
          <a:xfrm>
            <a:off x="359532" y="6237288"/>
            <a:ext cx="8439150" cy="179387"/>
          </a:xfrm>
        </p:spPr>
        <p:txBody>
          <a:bodyPr/>
          <a:lstStyle/>
          <a:p>
            <a:r>
              <a:rPr lang="de-CH" dirty="0" smtClean="0"/>
              <a:t>Schwappach, Gehring.  2014  </a:t>
            </a:r>
            <a:endParaRPr lang="de-CH" dirty="0"/>
          </a:p>
        </p:txBody>
      </p:sp>
    </p:spTree>
    <p:extLst>
      <p:ext uri="{BB962C8B-B14F-4D97-AF65-F5344CB8AC3E}">
        <p14:creationId xmlns:p14="http://schemas.microsoft.com/office/powerpoint/2010/main" val="30259678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p:txBody>
          <a:bodyPr/>
          <a:lstStyle/>
          <a:p>
            <a:r>
              <a:rPr lang="fr-FR" dirty="0" err="1" smtClean="0"/>
              <a:t>Speaking</a:t>
            </a:r>
            <a:r>
              <a:rPr lang="fr-FR" dirty="0" smtClean="0"/>
              <a:t> up : étude en oncologie (CH)</a:t>
            </a:r>
          </a:p>
        </p:txBody>
      </p:sp>
      <p:sp>
        <p:nvSpPr>
          <p:cNvPr id="2" name="Foliennummernplatzhalter 1"/>
          <p:cNvSpPr>
            <a:spLocks noGrp="1"/>
          </p:cNvSpPr>
          <p:nvPr>
            <p:ph type="sldNum" sz="quarter" idx="4"/>
          </p:nvPr>
        </p:nvSpPr>
        <p:spPr/>
        <p:txBody>
          <a:bodyPr/>
          <a:lstStyle/>
          <a:p>
            <a:fld id="{A6DC35B0-3101-436D-83E8-2A48940380AD}" type="slidenum">
              <a:rPr lang="de-CH" smtClean="0"/>
              <a:pPr/>
              <a:t>18</a:t>
            </a:fld>
            <a:endParaRPr lang="de-CH" dirty="0"/>
          </a:p>
        </p:txBody>
      </p:sp>
      <p:sp>
        <p:nvSpPr>
          <p:cNvPr id="9" name="Textplatzhalter 8"/>
          <p:cNvSpPr>
            <a:spLocks noGrp="1"/>
          </p:cNvSpPr>
          <p:nvPr>
            <p:ph type="body" sz="quarter" idx="12"/>
          </p:nvPr>
        </p:nvSpPr>
        <p:spPr/>
        <p:txBody>
          <a:bodyPr/>
          <a:lstStyle/>
          <a:p>
            <a:r>
              <a:rPr lang="de-CH" sz="800" dirty="0" smtClean="0"/>
              <a:t>Schwappach, Gehring, 2014 </a:t>
            </a:r>
            <a:endParaRPr lang="de-CH" sz="800" dirty="0"/>
          </a:p>
        </p:txBody>
      </p:sp>
      <p:sp>
        <p:nvSpPr>
          <p:cNvPr id="3" name="Textfeld 2"/>
          <p:cNvSpPr txBox="1"/>
          <p:nvPr/>
        </p:nvSpPr>
        <p:spPr>
          <a:xfrm>
            <a:off x="251520" y="1556792"/>
            <a:ext cx="8892480" cy="4237050"/>
          </a:xfrm>
          <a:prstGeom prst="rect">
            <a:avLst/>
          </a:prstGeom>
          <a:noFill/>
        </p:spPr>
        <p:txBody>
          <a:bodyPr wrap="square" lIns="81272" tIns="40636" rIns="81272" bIns="40636">
            <a:spAutoFit/>
          </a:bodyPr>
          <a:lstStyle/>
          <a:p>
            <a:pPr>
              <a:defRPr/>
            </a:pPr>
            <a:r>
              <a:rPr lang="fr-FR" u="sng" dirty="0" smtClean="0">
                <a:solidFill>
                  <a:srgbClr val="000000"/>
                </a:solidFill>
              </a:rPr>
              <a:t>Cas typiques dans lesquels des incertitudes sur la sécurité </a:t>
            </a:r>
            <a:r>
              <a:rPr lang="fr-FR" b="1" u="sng" dirty="0" smtClean="0">
                <a:solidFill>
                  <a:srgbClr val="000000"/>
                </a:solidFill>
              </a:rPr>
              <a:t>ne</a:t>
            </a:r>
            <a:r>
              <a:rPr lang="fr-FR" u="sng" dirty="0" smtClean="0">
                <a:solidFill>
                  <a:srgbClr val="000000"/>
                </a:solidFill>
              </a:rPr>
              <a:t> </a:t>
            </a:r>
            <a:r>
              <a:rPr lang="fr-FR" b="1" u="sng" dirty="0" smtClean="0">
                <a:solidFill>
                  <a:srgbClr val="000000"/>
                </a:solidFill>
              </a:rPr>
              <a:t>sont pas </a:t>
            </a:r>
            <a:r>
              <a:rPr lang="fr-FR" u="sng" dirty="0" smtClean="0">
                <a:solidFill>
                  <a:srgbClr val="000000"/>
                </a:solidFill>
              </a:rPr>
              <a:t>exprimées</a:t>
            </a:r>
          </a:p>
          <a:p>
            <a:pPr marL="285750" indent="-285750">
              <a:buFontTx/>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Violation des règles dans le domaine de l’hygiène / l’isolement</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Plusieurs personnes présentes</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Présence du patient / de sa famille</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Soignant – médecin ou </a:t>
            </a:r>
          </a:p>
          <a:p>
            <a:pPr>
              <a:defRPr/>
            </a:pPr>
            <a:r>
              <a:rPr lang="fr-FR" dirty="0" smtClean="0">
                <a:solidFill>
                  <a:srgbClr val="000000"/>
                </a:solidFill>
              </a:rPr>
              <a:t>     médecin – médecin</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Hiérarchie</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Nécessité de réagir rapidement</a:t>
            </a:r>
          </a:p>
          <a:p>
            <a:pPr>
              <a:defRPr/>
            </a:pPr>
            <a:endParaRPr lang="de-DE" dirty="0" smtClean="0">
              <a:solidFill>
                <a:srgbClr val="000000"/>
              </a:solidFill>
            </a:endParaRPr>
          </a:p>
        </p:txBody>
      </p:sp>
      <p:grpSp>
        <p:nvGrpSpPr>
          <p:cNvPr id="4" name="Gruppieren 3"/>
          <p:cNvGrpSpPr/>
          <p:nvPr/>
        </p:nvGrpSpPr>
        <p:grpSpPr>
          <a:xfrm>
            <a:off x="4652007" y="2675219"/>
            <a:ext cx="4168465" cy="3274061"/>
            <a:chOff x="4642200" y="3035258"/>
            <a:chExt cx="4168465" cy="3274061"/>
          </a:xfrm>
        </p:grpSpPr>
        <p:pic>
          <p:nvPicPr>
            <p:cNvPr id="5" name="Grafik 4"/>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flipH="1">
              <a:off x="4642200" y="3038954"/>
              <a:ext cx="4168465" cy="3126349"/>
            </a:xfrm>
            <a:prstGeom prst="rect">
              <a:avLst/>
            </a:prstGeom>
          </p:spPr>
        </p:pic>
        <p:sp>
          <p:nvSpPr>
            <p:cNvPr id="6" name="Rechteck 5"/>
            <p:cNvSpPr/>
            <p:nvPr/>
          </p:nvSpPr>
          <p:spPr bwMode="auto">
            <a:xfrm>
              <a:off x="4642200" y="3035258"/>
              <a:ext cx="4168465" cy="3274061"/>
            </a:xfrm>
            <a:prstGeom prst="rect">
              <a:avLst/>
            </a:prstGeom>
            <a:solidFill>
              <a:schemeClr val="bg1">
                <a:alpha val="79000"/>
              </a:schemeClr>
            </a:solidFill>
            <a:ln w="9525" cap="flat" cmpd="sng" algn="ctr">
              <a:noFill/>
              <a:prstDash val="solid"/>
              <a:round/>
              <a:headEnd type="none" w="med" len="med"/>
              <a:tailEnd type="none" w="med" len="med"/>
            </a:ln>
            <a:effectLst/>
          </p:spPr>
          <p:txBody>
            <a:bodyPr vert="horz" wrap="square" lIns="104400" tIns="72000" rIns="104400" bIns="72000" numCol="1" rtlCol="0" anchor="t" anchorCtr="0" compatLnSpc="1">
              <a:prstTxWarp prst="textNoShape">
                <a:avLst/>
              </a:prstTxWarp>
            </a:bodyPr>
            <a:lstStyle/>
            <a:p>
              <a:pPr marL="0" marR="0" indent="0" algn="l" defTabSz="1036638"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Arial" charset="0"/>
              </a:endParaRPr>
            </a:p>
          </p:txBody>
        </p:sp>
      </p:grpSp>
      <p:sp>
        <p:nvSpPr>
          <p:cNvPr id="10" name="Textfeld 9"/>
          <p:cNvSpPr txBox="1"/>
          <p:nvPr/>
        </p:nvSpPr>
        <p:spPr>
          <a:xfrm>
            <a:off x="251519" y="910851"/>
            <a:ext cx="6149791" cy="646331"/>
          </a:xfrm>
          <a:prstGeom prst="rect">
            <a:avLst/>
          </a:prstGeom>
          <a:noFill/>
        </p:spPr>
        <p:txBody>
          <a:bodyPr wrap="none" rtlCol="0">
            <a:spAutoFit/>
          </a:bodyPr>
          <a:lstStyle/>
          <a:p>
            <a:r>
              <a:rPr lang="fr-FR" b="1" dirty="0" smtClean="0"/>
              <a:t>Résultats des entretiens qualitatifs avec le personnel</a:t>
            </a:r>
          </a:p>
          <a:p>
            <a:endParaRPr lang="de-CH" b="1" dirty="0"/>
          </a:p>
        </p:txBody>
      </p:sp>
    </p:spTree>
    <p:extLst>
      <p:ext uri="{BB962C8B-B14F-4D97-AF65-F5344CB8AC3E}">
        <p14:creationId xmlns:p14="http://schemas.microsoft.com/office/powerpoint/2010/main" val="4137131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p:cNvSpPr>
          <p:nvPr/>
        </p:nvSpPr>
        <p:spPr bwMode="auto">
          <a:xfrm>
            <a:off x="373370" y="412242"/>
            <a:ext cx="8686185" cy="632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62" tIns="46081" rIns="92162" bIns="46081" anchor="ctr"/>
          <a:lstStyle>
            <a:lvl1pPr defTabSz="1036638" eaLnBrk="0" hangingPunct="0">
              <a:defRPr sz="2000">
                <a:solidFill>
                  <a:schemeClr val="tx1"/>
                </a:solidFill>
                <a:latin typeface="Arial" charset="0"/>
              </a:defRPr>
            </a:lvl1pPr>
            <a:lvl2pPr marL="742950" indent="-285750" defTabSz="1036638" eaLnBrk="0" hangingPunct="0">
              <a:defRPr sz="2000">
                <a:solidFill>
                  <a:schemeClr val="tx1"/>
                </a:solidFill>
                <a:latin typeface="Arial" charset="0"/>
              </a:defRPr>
            </a:lvl2pPr>
            <a:lvl3pPr marL="1143000" indent="-228600" defTabSz="1036638" eaLnBrk="0" hangingPunct="0">
              <a:defRPr sz="2000">
                <a:solidFill>
                  <a:schemeClr val="tx1"/>
                </a:solidFill>
                <a:latin typeface="Arial" charset="0"/>
              </a:defRPr>
            </a:lvl3pPr>
            <a:lvl4pPr marL="1600200" indent="-228600" defTabSz="1036638" eaLnBrk="0" hangingPunct="0">
              <a:defRPr sz="2000">
                <a:solidFill>
                  <a:schemeClr val="tx1"/>
                </a:solidFill>
                <a:latin typeface="Arial" charset="0"/>
              </a:defRPr>
            </a:lvl4pPr>
            <a:lvl5pPr marL="2057400" indent="-228600" defTabSz="1036638" eaLnBrk="0" hangingPunct="0">
              <a:defRPr sz="2000">
                <a:solidFill>
                  <a:schemeClr val="tx1"/>
                </a:solidFill>
                <a:latin typeface="Arial" charset="0"/>
              </a:defRPr>
            </a:lvl5pPr>
            <a:lvl6pPr marL="2514600" indent="-228600" defTabSz="1036638" eaLnBrk="0" fontAlgn="base" hangingPunct="0">
              <a:spcBef>
                <a:spcPct val="0"/>
              </a:spcBef>
              <a:spcAft>
                <a:spcPct val="0"/>
              </a:spcAft>
              <a:defRPr sz="2000">
                <a:solidFill>
                  <a:schemeClr val="tx1"/>
                </a:solidFill>
                <a:latin typeface="Arial" charset="0"/>
              </a:defRPr>
            </a:lvl6pPr>
            <a:lvl7pPr marL="2971800" indent="-228600" defTabSz="1036638" eaLnBrk="0" fontAlgn="base" hangingPunct="0">
              <a:spcBef>
                <a:spcPct val="0"/>
              </a:spcBef>
              <a:spcAft>
                <a:spcPct val="0"/>
              </a:spcAft>
              <a:defRPr sz="2000">
                <a:solidFill>
                  <a:schemeClr val="tx1"/>
                </a:solidFill>
                <a:latin typeface="Arial" charset="0"/>
              </a:defRPr>
            </a:lvl7pPr>
            <a:lvl8pPr marL="3429000" indent="-228600" defTabSz="1036638" eaLnBrk="0" fontAlgn="base" hangingPunct="0">
              <a:spcBef>
                <a:spcPct val="0"/>
              </a:spcBef>
              <a:spcAft>
                <a:spcPct val="0"/>
              </a:spcAft>
              <a:defRPr sz="2000">
                <a:solidFill>
                  <a:schemeClr val="tx1"/>
                </a:solidFill>
                <a:latin typeface="Arial" charset="0"/>
              </a:defRPr>
            </a:lvl8pPr>
            <a:lvl9pPr marL="3886200" indent="-228600" defTabSz="1036638" eaLnBrk="0" fontAlgn="base" hangingPunct="0">
              <a:spcBef>
                <a:spcPct val="0"/>
              </a:spcBef>
              <a:spcAft>
                <a:spcPct val="0"/>
              </a:spcAft>
              <a:defRPr sz="2000">
                <a:solidFill>
                  <a:schemeClr val="tx1"/>
                </a:solidFill>
                <a:latin typeface="Arial" charset="0"/>
              </a:defRPr>
            </a:lvl9pPr>
          </a:lstStyle>
          <a:p>
            <a:pPr eaLnBrk="1" hangingPunct="1"/>
            <a:r>
              <a:rPr lang="fr-FR" altLang="de-DE" sz="1700" dirty="0" err="1" smtClean="0">
                <a:solidFill>
                  <a:srgbClr val="FF0000"/>
                </a:solidFill>
              </a:rPr>
              <a:t>Speaking</a:t>
            </a:r>
            <a:r>
              <a:rPr lang="fr-FR" altLang="de-DE" sz="1700" dirty="0" smtClean="0">
                <a:solidFill>
                  <a:srgbClr val="FF0000"/>
                </a:solidFill>
              </a:rPr>
              <a:t> up : communication des incertitudes concernant la sécurité à l’équipe</a:t>
            </a:r>
            <a:endParaRPr lang="fr-FR" altLang="de-DE" sz="1700" dirty="0">
              <a:solidFill>
                <a:srgbClr val="FF0000"/>
              </a:solidFill>
            </a:endParaRPr>
          </a:p>
        </p:txBody>
      </p:sp>
      <p:sp>
        <p:nvSpPr>
          <p:cNvPr id="24579" name="Foliennummernplatzhalter 1"/>
          <p:cNvSpPr>
            <a:spLocks noGrp="1"/>
          </p:cNvSpPr>
          <p:nvPr>
            <p:ph type="sldNum" sz="quarter" idx="12"/>
          </p:nvPr>
        </p:nvSpPr>
        <p:spPr bwMode="auto">
          <a:xfrm>
            <a:off x="8273097" y="6551476"/>
            <a:ext cx="504056" cy="29750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272" tIns="40636" rIns="81272" bIns="40636" numCol="1" anchor="t" anchorCtr="0" compatLnSpc="1">
            <a:prstTxWarp prst="textNoShape">
              <a:avLst/>
            </a:prstTxWarp>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293D2215-4EBB-42C1-854F-7963A4266728}" type="slidenum">
              <a:rPr lang="de-DE" altLang="de-DE" sz="1400"/>
              <a:pPr eaLnBrk="1" hangingPunct="1"/>
              <a:t>19</a:t>
            </a:fld>
            <a:endParaRPr lang="de-DE" altLang="de-DE" sz="1400"/>
          </a:p>
        </p:txBody>
      </p:sp>
      <p:pic>
        <p:nvPicPr>
          <p:cNvPr id="2458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545" y="1153572"/>
            <a:ext cx="4289794" cy="4350235"/>
          </a:xfrm>
          <a:prstGeom prst="rect">
            <a:avLst/>
          </a:prstGeom>
          <a:noFill/>
          <a:ln>
            <a:noFill/>
          </a:ln>
          <a:effectLst/>
          <a:extLst>
            <a:ext uri="{909E8E84-426E-40DD-AFC4-6F175D3DCCD1}">
              <a14:hiddenFill xmlns:a14="http://schemas.microsoft.com/office/drawing/2010/main">
                <a:gradFill rotWithShape="1">
                  <a:gsLst>
                    <a:gs pos="0">
                      <a:srgbClr val="007774">
                        <a:alpha val="26999"/>
                      </a:srgbClr>
                    </a:gs>
                    <a:gs pos="100000">
                      <a:srgbClr val="DEF0F2"/>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feld 8"/>
          <p:cNvSpPr txBox="1"/>
          <p:nvPr/>
        </p:nvSpPr>
        <p:spPr>
          <a:xfrm>
            <a:off x="5240956" y="1153572"/>
            <a:ext cx="3979574" cy="5050600"/>
          </a:xfrm>
          <a:prstGeom prst="rect">
            <a:avLst/>
          </a:prstGeom>
          <a:noFill/>
        </p:spPr>
        <p:txBody>
          <a:bodyPr lIns="31997" tIns="31997" rIns="31997" bIns="31997">
            <a:spAutoFit/>
          </a:bodyPr>
          <a:lstStyle/>
          <a:p>
            <a:pPr>
              <a:defRPr/>
            </a:pPr>
            <a:r>
              <a:rPr lang="fr-FR" u="sng" dirty="0" smtClean="0"/>
              <a:t>Raisons du silence</a:t>
            </a:r>
            <a:r>
              <a:rPr lang="fr-FR" dirty="0" smtClean="0"/>
              <a:t> :</a:t>
            </a:r>
          </a:p>
          <a:p>
            <a:pPr>
              <a:defRPr/>
            </a:pPr>
            <a:endParaRPr lang="fr-FR" dirty="0" smtClean="0"/>
          </a:p>
          <a:p>
            <a:pPr>
              <a:defRPr/>
            </a:pPr>
            <a:r>
              <a:rPr lang="fr-FR" b="1" dirty="0" smtClean="0"/>
              <a:t>Perplexité</a:t>
            </a:r>
          </a:p>
          <a:p>
            <a:pPr>
              <a:defRPr/>
            </a:pPr>
            <a:r>
              <a:rPr lang="fr-FR" b="1" dirty="0" smtClean="0">
                <a:solidFill>
                  <a:srgbClr val="C00000"/>
                </a:solidFill>
              </a:rPr>
              <a:t>« Ça n’a pas de sens. » </a:t>
            </a:r>
          </a:p>
          <a:p>
            <a:pPr marL="406359" indent="-406359">
              <a:buFont typeface="+mj-lt"/>
              <a:buAutoNum type="arabicPeriod"/>
              <a:defRPr/>
            </a:pPr>
            <a:endParaRPr lang="fr-FR" dirty="0" smtClean="0"/>
          </a:p>
          <a:p>
            <a:pPr>
              <a:defRPr/>
            </a:pPr>
            <a:r>
              <a:rPr lang="fr-FR" b="1" dirty="0" smtClean="0"/>
              <a:t>Autorité</a:t>
            </a:r>
          </a:p>
          <a:p>
            <a:pPr>
              <a:defRPr/>
            </a:pPr>
            <a:r>
              <a:rPr lang="fr-FR" b="1" dirty="0" smtClean="0">
                <a:solidFill>
                  <a:srgbClr val="C00000"/>
                </a:solidFill>
              </a:rPr>
              <a:t>«  Je suis les ordres du chef de clinique, c’est tout. » </a:t>
            </a:r>
          </a:p>
          <a:p>
            <a:pPr>
              <a:defRPr/>
            </a:pPr>
            <a:endParaRPr lang="fr-FR" dirty="0" smtClean="0"/>
          </a:p>
          <a:p>
            <a:pPr>
              <a:defRPr/>
            </a:pPr>
            <a:r>
              <a:rPr lang="fr-FR" b="1" dirty="0" smtClean="0"/>
              <a:t>Confiance aveugle</a:t>
            </a:r>
          </a:p>
          <a:p>
            <a:pPr>
              <a:defRPr/>
            </a:pPr>
            <a:r>
              <a:rPr lang="fr-FR" b="1" dirty="0" smtClean="0">
                <a:solidFill>
                  <a:srgbClr val="C00000"/>
                </a:solidFill>
              </a:rPr>
              <a:t>« Je ne l’avais encore jamais vu faire une erreur. »</a:t>
            </a:r>
          </a:p>
          <a:p>
            <a:pPr>
              <a:defRPr/>
            </a:pPr>
            <a:endParaRPr lang="fr-FR" b="1" dirty="0" smtClean="0">
              <a:solidFill>
                <a:srgbClr val="C00000"/>
              </a:solidFill>
            </a:endParaRPr>
          </a:p>
          <a:p>
            <a:pPr>
              <a:defRPr/>
            </a:pPr>
            <a:r>
              <a:rPr lang="fr-FR" u="sng" dirty="0" smtClean="0">
                <a:solidFill>
                  <a:srgbClr val="000000"/>
                </a:solidFill>
              </a:rPr>
              <a:t>Actions nécessaires</a:t>
            </a:r>
          </a:p>
          <a:p>
            <a:pPr marL="304770" indent="-304770">
              <a:buFontTx/>
              <a:buChar char="-"/>
              <a:defRPr/>
            </a:pPr>
            <a:r>
              <a:rPr lang="fr-FR" dirty="0" smtClean="0">
                <a:solidFill>
                  <a:srgbClr val="000000"/>
                </a:solidFill>
              </a:rPr>
              <a:t>Plaider pour les patients (« </a:t>
            </a:r>
            <a:r>
              <a:rPr lang="fr-FR" dirty="0" err="1" smtClean="0">
                <a:solidFill>
                  <a:srgbClr val="000000"/>
                </a:solidFill>
              </a:rPr>
              <a:t>advocacy</a:t>
            </a:r>
            <a:r>
              <a:rPr lang="fr-FR" dirty="0" smtClean="0">
                <a:solidFill>
                  <a:srgbClr val="000000"/>
                </a:solidFill>
              </a:rPr>
              <a:t> »)</a:t>
            </a:r>
          </a:p>
          <a:p>
            <a:pPr marL="304770" indent="-304770">
              <a:buFontTx/>
              <a:buChar char="-"/>
              <a:defRPr/>
            </a:pPr>
            <a:r>
              <a:rPr lang="fr-FR" dirty="0" smtClean="0">
                <a:solidFill>
                  <a:srgbClr val="000000"/>
                </a:solidFill>
              </a:rPr>
              <a:t>Demander des clarifications</a:t>
            </a:r>
          </a:p>
          <a:p>
            <a:pPr marL="304770" indent="-304770">
              <a:buFontTx/>
              <a:buChar char="-"/>
              <a:defRPr/>
            </a:pPr>
            <a:r>
              <a:rPr lang="fr-FR" dirty="0" smtClean="0">
                <a:solidFill>
                  <a:srgbClr val="000000"/>
                </a:solidFill>
              </a:rPr>
              <a:t>Insister</a:t>
            </a:r>
            <a:endParaRPr lang="fr-FR" dirty="0">
              <a:solidFill>
                <a:srgbClr val="000000"/>
              </a:solidFill>
            </a:endParaRPr>
          </a:p>
        </p:txBody>
      </p:sp>
      <p:sp>
        <p:nvSpPr>
          <p:cNvPr id="24583" name="Text Box 4"/>
          <p:cNvSpPr txBox="1">
            <a:spLocks noChangeArrowheads="1"/>
          </p:cNvSpPr>
          <p:nvPr/>
        </p:nvSpPr>
        <p:spPr bwMode="auto">
          <a:xfrm>
            <a:off x="170827" y="6676555"/>
            <a:ext cx="3918076" cy="23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tabLst>
                <a:tab pos="723900" algn="l"/>
                <a:tab pos="1447800" algn="l"/>
                <a:tab pos="2171700" algn="l"/>
                <a:tab pos="2895600" algn="l"/>
                <a:tab pos="3619500" algn="l"/>
              </a:tabLst>
              <a:defRPr sz="2000">
                <a:solidFill>
                  <a:schemeClr val="tx1"/>
                </a:solidFill>
                <a:latin typeface="Arial" charset="0"/>
              </a:defRPr>
            </a:lvl1pPr>
            <a:lvl2pPr marL="742950" indent="-285750" eaLnBrk="0" hangingPunct="0">
              <a:tabLst>
                <a:tab pos="723900" algn="l"/>
                <a:tab pos="1447800" algn="l"/>
                <a:tab pos="2171700" algn="l"/>
                <a:tab pos="2895600" algn="l"/>
                <a:tab pos="3619500" algn="l"/>
              </a:tabLst>
              <a:defRPr sz="2000">
                <a:solidFill>
                  <a:schemeClr val="tx1"/>
                </a:solidFill>
                <a:latin typeface="Arial" charset="0"/>
              </a:defRPr>
            </a:lvl2pPr>
            <a:lvl3pPr marL="1143000" indent="-228600" eaLnBrk="0" hangingPunct="0">
              <a:tabLst>
                <a:tab pos="723900" algn="l"/>
                <a:tab pos="1447800" algn="l"/>
                <a:tab pos="2171700" algn="l"/>
                <a:tab pos="2895600" algn="l"/>
                <a:tab pos="3619500" algn="l"/>
              </a:tabLst>
              <a:defRPr sz="2000">
                <a:solidFill>
                  <a:schemeClr val="tx1"/>
                </a:solidFill>
                <a:latin typeface="Arial" charset="0"/>
              </a:defRPr>
            </a:lvl3pPr>
            <a:lvl4pPr marL="1600200" indent="-228600" eaLnBrk="0" hangingPunct="0">
              <a:tabLst>
                <a:tab pos="723900" algn="l"/>
                <a:tab pos="1447800" algn="l"/>
                <a:tab pos="2171700" algn="l"/>
                <a:tab pos="2895600" algn="l"/>
                <a:tab pos="3619500" algn="l"/>
              </a:tabLst>
              <a:defRPr sz="2000">
                <a:solidFill>
                  <a:schemeClr val="tx1"/>
                </a:solidFill>
                <a:latin typeface="Arial" charset="0"/>
              </a:defRPr>
            </a:lvl4pPr>
            <a:lvl5pPr marL="2057400" indent="-228600" eaLnBrk="0" hangingPunct="0">
              <a:tabLst>
                <a:tab pos="723900" algn="l"/>
                <a:tab pos="1447800" algn="l"/>
                <a:tab pos="2171700" algn="l"/>
                <a:tab pos="2895600" algn="l"/>
                <a:tab pos="3619500" algn="l"/>
              </a:tabLst>
              <a:defRPr sz="2000">
                <a:solidFill>
                  <a:schemeClr val="tx1"/>
                </a:solidFill>
                <a:latin typeface="Arial" charset="0"/>
              </a:defRPr>
            </a:lvl5pPr>
            <a:lvl6pPr marL="25146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6pPr>
            <a:lvl7pPr marL="29718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7pPr>
            <a:lvl8pPr marL="34290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8pPr>
            <a:lvl9pPr marL="38862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9pPr>
          </a:lstStyle>
          <a:p>
            <a:pPr eaLnBrk="1" hangingPunct="1"/>
            <a:r>
              <a:rPr lang="en-GB" altLang="de-DE" sz="800" dirty="0" err="1">
                <a:solidFill>
                  <a:srgbClr val="000000"/>
                </a:solidFill>
                <a:ea typeface="msgothic" charset="0"/>
                <a:cs typeface="msgothic" charset="0"/>
              </a:rPr>
              <a:t>St.Pierre</a:t>
            </a:r>
            <a:r>
              <a:rPr lang="en-GB" altLang="de-DE" sz="800" dirty="0">
                <a:solidFill>
                  <a:srgbClr val="000000"/>
                </a:solidFill>
                <a:ea typeface="msgothic" charset="0"/>
                <a:cs typeface="msgothic" charset="0"/>
              </a:rPr>
              <a:t> M et al. </a:t>
            </a:r>
            <a:r>
              <a:rPr lang="en-GB" altLang="de-DE" sz="800" dirty="0" err="1">
                <a:solidFill>
                  <a:srgbClr val="000000"/>
                </a:solidFill>
                <a:ea typeface="msgothic" charset="0"/>
                <a:cs typeface="msgothic" charset="0"/>
              </a:rPr>
              <a:t>Anästhesist</a:t>
            </a:r>
            <a:r>
              <a:rPr lang="en-GB" altLang="de-DE" sz="800" dirty="0">
                <a:solidFill>
                  <a:srgbClr val="000000"/>
                </a:solidFill>
                <a:ea typeface="msgothic" charset="0"/>
                <a:cs typeface="msgothic" charset="0"/>
              </a:rPr>
              <a:t>. 2012;61:857-866</a:t>
            </a:r>
          </a:p>
        </p:txBody>
      </p:sp>
      <p:sp>
        <p:nvSpPr>
          <p:cNvPr id="8" name="Textfeld 7"/>
          <p:cNvSpPr txBox="1"/>
          <p:nvPr/>
        </p:nvSpPr>
        <p:spPr>
          <a:xfrm>
            <a:off x="542545" y="5503807"/>
            <a:ext cx="4217786" cy="1138773"/>
          </a:xfrm>
          <a:prstGeom prst="rect">
            <a:avLst/>
          </a:prstGeom>
          <a:noFill/>
          <a:ln>
            <a:solidFill>
              <a:schemeClr val="tx1"/>
            </a:solidFill>
          </a:ln>
        </p:spPr>
        <p:txBody>
          <a:bodyPr wrap="square" rtlCol="0">
            <a:spAutoFit/>
          </a:bodyPr>
          <a:lstStyle/>
          <a:p>
            <a:pPr>
              <a:lnSpc>
                <a:spcPct val="150000"/>
              </a:lnSpc>
            </a:pPr>
            <a:r>
              <a:rPr lang="fr-FR" sz="1050" dirty="0" smtClean="0"/>
              <a:t> Ont remarqué et clairement signalé le problème </a:t>
            </a:r>
            <a:endParaRPr lang="de-CH" sz="1050" dirty="0" smtClean="0"/>
          </a:p>
          <a:p>
            <a:pPr>
              <a:lnSpc>
                <a:spcPct val="150000"/>
              </a:lnSpc>
            </a:pPr>
            <a:r>
              <a:rPr lang="fr-FR" sz="1050" dirty="0" smtClean="0"/>
              <a:t> Ont </a:t>
            </a:r>
            <a:r>
              <a:rPr lang="fr-FR" sz="1050" dirty="0"/>
              <a:t>remarqué et signalé le problème, mais sans </a:t>
            </a:r>
            <a:r>
              <a:rPr lang="fr-FR" sz="1050" dirty="0" smtClean="0"/>
              <a:t>insister</a:t>
            </a:r>
            <a:endParaRPr lang="de-CH" sz="1050" dirty="0" smtClean="0"/>
          </a:p>
          <a:p>
            <a:pPr>
              <a:lnSpc>
                <a:spcPct val="150000"/>
              </a:lnSpc>
            </a:pPr>
            <a:r>
              <a:rPr lang="fr-FR" sz="1050" dirty="0" smtClean="0"/>
              <a:t> Ont remarqué et signalé le problème par allusion uniquement</a:t>
            </a:r>
            <a:endParaRPr lang="de-CH" sz="1050" dirty="0" smtClean="0"/>
          </a:p>
          <a:p>
            <a:pPr>
              <a:lnSpc>
                <a:spcPct val="150000"/>
              </a:lnSpc>
            </a:pPr>
            <a:r>
              <a:rPr lang="fr-FR" sz="1050" dirty="0" smtClean="0"/>
              <a:t> Ont </a:t>
            </a:r>
            <a:r>
              <a:rPr lang="fr-FR" sz="1050" dirty="0"/>
              <a:t>remarqué le problème et n’ont rien </a:t>
            </a:r>
            <a:r>
              <a:rPr lang="fr-FR" sz="1050" dirty="0" smtClean="0"/>
              <a:t>dit</a:t>
            </a:r>
          </a:p>
          <a:p>
            <a:endParaRPr lang="de-CH" sz="500" dirty="0"/>
          </a:p>
        </p:txBody>
      </p:sp>
      <p:sp>
        <p:nvSpPr>
          <p:cNvPr id="2" name="Rechteck 1"/>
          <p:cNvSpPr/>
          <p:nvPr/>
        </p:nvSpPr>
        <p:spPr>
          <a:xfrm>
            <a:off x="578213" y="5631246"/>
            <a:ext cx="69015" cy="7200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Rechteck 9"/>
          <p:cNvSpPr/>
          <p:nvPr/>
        </p:nvSpPr>
        <p:spPr>
          <a:xfrm>
            <a:off x="578212" y="5877272"/>
            <a:ext cx="69015" cy="7200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Rechteck 10"/>
          <p:cNvSpPr/>
          <p:nvPr/>
        </p:nvSpPr>
        <p:spPr>
          <a:xfrm>
            <a:off x="578211" y="6132164"/>
            <a:ext cx="69015" cy="72008"/>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Rechteck 11"/>
          <p:cNvSpPr/>
          <p:nvPr/>
        </p:nvSpPr>
        <p:spPr>
          <a:xfrm>
            <a:off x="578210" y="6356572"/>
            <a:ext cx="69015" cy="72008"/>
          </a:xfrm>
          <a:prstGeom prst="rect">
            <a:avLst/>
          </a:prstGeom>
          <a:solidFill>
            <a:srgbClr val="FF9999"/>
          </a:solid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255502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Remarques</a:t>
            </a:r>
            <a:r>
              <a:rPr lang="de-CH" dirty="0" smtClean="0"/>
              <a:t>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a:t>
            </a:fld>
            <a:endParaRPr lang="de-CH"/>
          </a:p>
        </p:txBody>
      </p:sp>
      <p:sp>
        <p:nvSpPr>
          <p:cNvPr id="4" name="Inhaltsplatzhalter 3"/>
          <p:cNvSpPr>
            <a:spLocks noGrp="1"/>
          </p:cNvSpPr>
          <p:nvPr>
            <p:ph sz="quarter" idx="11"/>
          </p:nvPr>
        </p:nvSpPr>
        <p:spPr/>
        <p:txBody>
          <a:bodyPr>
            <a:normAutofit/>
          </a:bodyPr>
          <a:lstStyle/>
          <a:p>
            <a:pPr marL="0" indent="0">
              <a:buNone/>
            </a:pPr>
            <a:r>
              <a:rPr lang="fr-FR" dirty="0">
                <a:solidFill>
                  <a:schemeClr val="accent1"/>
                </a:solidFill>
              </a:rPr>
              <a:t>Indications concernant la présentation PowerPoint</a:t>
            </a:r>
          </a:p>
          <a:p>
            <a:pPr lvl="0"/>
            <a:r>
              <a:rPr lang="fr-FR" sz="2000" dirty="0">
                <a:solidFill>
                  <a:srgbClr val="000000"/>
                </a:solidFill>
              </a:rPr>
              <a:t>Veuillez prendre note des points suivants :</a:t>
            </a:r>
          </a:p>
          <a:p>
            <a:pPr lvl="0"/>
            <a:r>
              <a:rPr lang="fr-FR" sz="2000" b="0" dirty="0">
                <a:solidFill>
                  <a:srgbClr val="000000"/>
                </a:solidFill>
              </a:rPr>
              <a:t>Cette présentation concerne le dernier des trois modules prévus pour la transmission de savoirs</a:t>
            </a:r>
            <a:r>
              <a:rPr lang="fr-FR" sz="2000" b="0" dirty="0"/>
              <a:t>.  </a:t>
            </a:r>
          </a:p>
          <a:p>
            <a:pPr lvl="0"/>
            <a:r>
              <a:rPr lang="fr-FR" sz="2000" b="0" dirty="0"/>
              <a:t>Sécurité des patients Suisse recommande d’aborder les trois modules dans le cadre de la transmission de savoirs. </a:t>
            </a:r>
            <a:endParaRPr lang="fr-FR" sz="2000" b="0" dirty="0" smtClean="0"/>
          </a:p>
          <a:p>
            <a:r>
              <a:rPr lang="fr-CH" sz="2000" b="0" dirty="0">
                <a:solidFill>
                  <a:srgbClr val="000000"/>
                </a:solidFill>
              </a:rPr>
              <a:t>Les modules se complètent et suivent un ordre logique</a:t>
            </a:r>
            <a:r>
              <a:rPr lang="fr-CH" sz="2000" b="0" dirty="0" smtClean="0">
                <a:solidFill>
                  <a:srgbClr val="000000"/>
                </a:solidFill>
              </a:rPr>
              <a:t>.</a:t>
            </a:r>
          </a:p>
          <a:p>
            <a:r>
              <a:rPr lang="fr-CH" sz="2000" b="0" dirty="0">
                <a:solidFill>
                  <a:srgbClr val="000000"/>
                </a:solidFill>
              </a:rPr>
              <a:t>Ils portent sur les thème suivants </a:t>
            </a:r>
            <a:r>
              <a:rPr lang="fr-CH" sz="2000" b="0" dirty="0" smtClean="0">
                <a:solidFill>
                  <a:srgbClr val="000000"/>
                </a:solidFill>
              </a:rPr>
              <a:t>:</a:t>
            </a:r>
          </a:p>
          <a:p>
            <a:pPr marL="0" indent="0">
              <a:buNone/>
            </a:pPr>
            <a:r>
              <a:rPr lang="fr-CH" sz="2000" b="0" dirty="0" smtClean="0">
                <a:solidFill>
                  <a:srgbClr val="000000"/>
                </a:solidFill>
              </a:rPr>
              <a:t>    1</a:t>
            </a:r>
            <a:r>
              <a:rPr lang="fr-CH" sz="2000" b="0" dirty="0">
                <a:solidFill>
                  <a:srgbClr val="000000"/>
                </a:solidFill>
              </a:rPr>
              <a:t>. La sécurité des patients en chirurgie</a:t>
            </a:r>
          </a:p>
          <a:p>
            <a:pPr marL="0" indent="0">
              <a:buNone/>
            </a:pPr>
            <a:r>
              <a:rPr lang="fr-CH" sz="2000" b="0" dirty="0">
                <a:solidFill>
                  <a:srgbClr val="000000"/>
                </a:solidFill>
              </a:rPr>
              <a:t>    2. Principaux aspects de la check-list chirurgicale : objectifs, efficacité,</a:t>
            </a:r>
          </a:p>
          <a:p>
            <a:pPr marL="0" indent="0">
              <a:buNone/>
            </a:pPr>
            <a:r>
              <a:rPr lang="fr-CH" sz="2000" b="0" dirty="0">
                <a:solidFill>
                  <a:srgbClr val="000000"/>
                </a:solidFill>
              </a:rPr>
              <a:t>        évidence et utilisation</a:t>
            </a:r>
          </a:p>
          <a:p>
            <a:pPr marL="0" indent="0">
              <a:buNone/>
            </a:pPr>
            <a:r>
              <a:rPr lang="fr-CH" sz="2000" b="0" dirty="0">
                <a:solidFill>
                  <a:srgbClr val="000000"/>
                </a:solidFill>
              </a:rPr>
              <a:t>    3. Gestion de la sécurité et communication au sein de </a:t>
            </a:r>
            <a:r>
              <a:rPr lang="fr-CH" sz="2000" b="0" dirty="0" smtClean="0">
                <a:solidFill>
                  <a:srgbClr val="000000"/>
                </a:solidFill>
              </a:rPr>
              <a:t>l’équipe</a:t>
            </a:r>
          </a:p>
          <a:p>
            <a:r>
              <a:rPr lang="fr-CH" sz="2000" b="0" dirty="0">
                <a:solidFill>
                  <a:srgbClr val="000000"/>
                </a:solidFill>
              </a:rPr>
              <a:t>Pour chacun d’eux, il est possible de fixer des priorités individuelles.</a:t>
            </a:r>
            <a:endParaRPr lang="de-CH" sz="2000" b="0" dirty="0"/>
          </a:p>
          <a:p>
            <a:pPr marL="0" indent="0">
              <a:buNone/>
            </a:pPr>
            <a:endParaRPr lang="fr-CH" sz="2000" b="0" dirty="0">
              <a:solidFill>
                <a:srgbClr val="000000"/>
              </a:solidFill>
            </a:endParaRPr>
          </a:p>
          <a:p>
            <a:pPr lvl="0"/>
            <a:endParaRPr lang="fr-FR" sz="2000" b="0" dirty="0"/>
          </a:p>
          <a:p>
            <a:endParaRPr lang="fr-FR" sz="1800" b="0" dirty="0" smtClean="0">
              <a:solidFill>
                <a:srgbClr val="000000"/>
              </a:solidFill>
            </a:endParaRPr>
          </a:p>
          <a:p>
            <a:endParaRPr lang="fr-FR" sz="1800" b="0" dirty="0" smtClean="0">
              <a:solidFill>
                <a:srgbClr val="000000"/>
              </a:solidFill>
            </a:endParaRPr>
          </a:p>
          <a:p>
            <a:endParaRPr lang="fr-FR" dirty="0" smtClean="0">
              <a:solidFill>
                <a:srgbClr val="C00000"/>
              </a:solidFill>
            </a:endParaRPr>
          </a:p>
          <a:p>
            <a:endParaRPr lang="fr-FR" dirty="0"/>
          </a:p>
        </p:txBody>
      </p:sp>
      <p:sp>
        <p:nvSpPr>
          <p:cNvPr id="5" name="Textplatzhalter 4"/>
          <p:cNvSpPr>
            <a:spLocks noGrp="1"/>
          </p:cNvSpPr>
          <p:nvPr>
            <p:ph type="body" sz="quarter" idx="12"/>
          </p:nvPr>
        </p:nvSpPr>
        <p:spPr/>
        <p:txBody>
          <a:bodyPr/>
          <a:lstStyle/>
          <a:p>
            <a:r>
              <a:rPr lang="de-DE" dirty="0" smtClean="0"/>
              <a:t>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2201778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p:txBody>
          <a:bodyPr/>
          <a:lstStyle/>
          <a:p>
            <a:r>
              <a:rPr lang="fr-FR" dirty="0" err="1"/>
              <a:t>Speaking</a:t>
            </a:r>
            <a:r>
              <a:rPr lang="fr-FR" dirty="0"/>
              <a:t> up </a:t>
            </a:r>
            <a:r>
              <a:rPr lang="fr-FR" dirty="0" smtClean="0"/>
              <a:t>: </a:t>
            </a:r>
            <a:r>
              <a:rPr lang="fr-FR" dirty="0"/>
              <a:t>étude en oncologie (CH)</a:t>
            </a:r>
          </a:p>
          <a:p>
            <a:r>
              <a:rPr lang="fr-FR" dirty="0" smtClean="0"/>
              <a:t>Résultats de l’enquête écrite</a:t>
            </a:r>
            <a:endParaRPr lang="fr-FR"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20</a:t>
            </a:fld>
            <a:endParaRPr lang="de-CH" dirty="0"/>
          </a:p>
        </p:txBody>
      </p:sp>
      <p:sp>
        <p:nvSpPr>
          <p:cNvPr id="5" name="Textfeld 4"/>
          <p:cNvSpPr txBox="1"/>
          <p:nvPr/>
        </p:nvSpPr>
        <p:spPr>
          <a:xfrm>
            <a:off x="251520" y="764704"/>
            <a:ext cx="8254558" cy="369332"/>
          </a:xfrm>
          <a:prstGeom prst="rect">
            <a:avLst/>
          </a:prstGeom>
          <a:noFill/>
        </p:spPr>
        <p:txBody>
          <a:bodyPr wrap="none" rtlCol="0">
            <a:spAutoFit/>
          </a:bodyPr>
          <a:lstStyle/>
          <a:p>
            <a:r>
              <a:rPr lang="fr-FR" b="1" u="sng" dirty="0" smtClean="0"/>
              <a:t>Fréquence du silence : « </a:t>
            </a:r>
            <a:r>
              <a:rPr lang="fr-FR" b="1" u="sng" dirty="0" err="1" smtClean="0"/>
              <a:t>employee</a:t>
            </a:r>
            <a:r>
              <a:rPr lang="fr-FR" b="1" u="sng" dirty="0" smtClean="0"/>
              <a:t> silence </a:t>
            </a:r>
            <a:r>
              <a:rPr lang="fr-FR" b="1" u="sng" dirty="0" err="1" smtClean="0"/>
              <a:t>scale</a:t>
            </a:r>
            <a:r>
              <a:rPr lang="fr-FR" b="1" u="sng" dirty="0" smtClean="0"/>
              <a:t> » (jamais – très souvent)</a:t>
            </a:r>
            <a:endParaRPr lang="fr-FR" b="1" u="sng" dirty="0"/>
          </a:p>
        </p:txBody>
      </p:sp>
      <p:sp>
        <p:nvSpPr>
          <p:cNvPr id="11" name="Textfeld 10"/>
          <p:cNvSpPr txBox="1"/>
          <p:nvPr/>
        </p:nvSpPr>
        <p:spPr>
          <a:xfrm>
            <a:off x="7100914" y="6273572"/>
            <a:ext cx="2574871" cy="215444"/>
          </a:xfrm>
          <a:prstGeom prst="rect">
            <a:avLst/>
          </a:prstGeom>
          <a:noFill/>
        </p:spPr>
        <p:txBody>
          <a:bodyPr wrap="square" rtlCol="0">
            <a:spAutoFit/>
          </a:bodyPr>
          <a:lstStyle/>
          <a:p>
            <a:r>
              <a:rPr lang="de-CH" sz="800" dirty="0" smtClean="0"/>
              <a:t>Schwappach, </a:t>
            </a:r>
            <a:r>
              <a:rPr lang="de-CH" sz="800" dirty="0" smtClean="0"/>
              <a:t>Gehring 2015</a:t>
            </a:r>
            <a:endParaRPr lang="de-CH" sz="800" dirty="0"/>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1180097"/>
            <a:ext cx="7894518" cy="5093475"/>
          </a:xfrm>
          <a:prstGeom prst="rect">
            <a:avLst/>
          </a:prstGeom>
        </p:spPr>
      </p:pic>
    </p:spTree>
    <p:extLst>
      <p:ext uri="{BB962C8B-B14F-4D97-AF65-F5344CB8AC3E}">
        <p14:creationId xmlns:p14="http://schemas.microsoft.com/office/powerpoint/2010/main" val="18900613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108520" y="-4582"/>
            <a:ext cx="6516216" cy="724205"/>
          </a:xfrm>
        </p:spPr>
        <p:txBody>
          <a:bodyPr/>
          <a:lstStyle/>
          <a:p>
            <a:r>
              <a:rPr lang="fr-FR" dirty="0" err="1" smtClean="0"/>
              <a:t>Speaking</a:t>
            </a:r>
            <a:r>
              <a:rPr lang="fr-FR" dirty="0" smtClean="0"/>
              <a:t> up : résultats de l’enquête écrite</a:t>
            </a:r>
            <a:endParaRPr lang="fr-FR"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21</a:t>
            </a:fld>
            <a:endParaRPr lang="de-CH"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713" y="730615"/>
            <a:ext cx="7769683" cy="5650679"/>
          </a:xfrm>
          <a:prstGeom prst="rect">
            <a:avLst/>
          </a:prstGeom>
        </p:spPr>
      </p:pic>
      <p:sp>
        <p:nvSpPr>
          <p:cNvPr id="3" name="Textfeld 2"/>
          <p:cNvSpPr txBox="1"/>
          <p:nvPr/>
        </p:nvSpPr>
        <p:spPr>
          <a:xfrm>
            <a:off x="6948264" y="6273572"/>
            <a:ext cx="2376264" cy="215444"/>
          </a:xfrm>
          <a:prstGeom prst="rect">
            <a:avLst/>
          </a:prstGeom>
          <a:noFill/>
        </p:spPr>
        <p:txBody>
          <a:bodyPr wrap="square" rtlCol="0">
            <a:spAutoFit/>
          </a:bodyPr>
          <a:lstStyle/>
          <a:p>
            <a:r>
              <a:rPr lang="de-CH" sz="800" dirty="0" smtClean="0"/>
              <a:t>Schwappach, </a:t>
            </a:r>
            <a:r>
              <a:rPr lang="de-CH" sz="800" dirty="0" smtClean="0"/>
              <a:t>Gehring 2015</a:t>
            </a:r>
            <a:endParaRPr lang="de-CH" sz="800" dirty="0"/>
          </a:p>
        </p:txBody>
      </p:sp>
    </p:spTree>
    <p:extLst>
      <p:ext uri="{BB962C8B-B14F-4D97-AF65-F5344CB8AC3E}">
        <p14:creationId xmlns:p14="http://schemas.microsoft.com/office/powerpoint/2010/main" val="24878430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36512" y="366561"/>
            <a:ext cx="6264696" cy="398143"/>
          </a:xfrm>
        </p:spPr>
        <p:txBody>
          <a:bodyPr/>
          <a:lstStyle/>
          <a:p>
            <a:r>
              <a:rPr lang="fr-FR" dirty="0" err="1" smtClean="0"/>
              <a:t>Speaking</a:t>
            </a:r>
            <a:r>
              <a:rPr lang="fr-FR" dirty="0" smtClean="0"/>
              <a:t> up : résultats des entretiens en oncologie</a:t>
            </a:r>
            <a:endParaRPr lang="fr-FR" dirty="0"/>
          </a:p>
        </p:txBody>
      </p:sp>
      <p:sp>
        <p:nvSpPr>
          <p:cNvPr id="5" name="Textfeld 4"/>
          <p:cNvSpPr txBox="1"/>
          <p:nvPr/>
        </p:nvSpPr>
        <p:spPr>
          <a:xfrm>
            <a:off x="539552" y="1285992"/>
            <a:ext cx="8424936" cy="2575056"/>
          </a:xfrm>
          <a:prstGeom prst="rect">
            <a:avLst/>
          </a:prstGeom>
          <a:noFill/>
        </p:spPr>
        <p:txBody>
          <a:bodyPr wrap="square" lIns="81272" tIns="40636" rIns="81272" bIns="40636">
            <a:spAutoFit/>
          </a:bodyPr>
          <a:lstStyle/>
          <a:p>
            <a:pPr>
              <a:defRPr/>
            </a:pPr>
            <a:r>
              <a:rPr lang="fr-FR" u="sng" dirty="0" smtClean="0">
                <a:solidFill>
                  <a:srgbClr val="000000"/>
                </a:solidFill>
              </a:rPr>
              <a:t>Stratégies typiques</a:t>
            </a:r>
            <a:r>
              <a:rPr lang="fr-FR" dirty="0" smtClean="0">
                <a:solidFill>
                  <a:srgbClr val="000000"/>
                </a:solidFill>
              </a:rPr>
              <a:t> :</a:t>
            </a:r>
          </a:p>
          <a:p>
            <a:pPr marL="285750" indent="-285750">
              <a:buFontTx/>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Utiliser des gestes / indications non verbales</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Faire preuve de diplomatie / mettre les formes</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 Jouer les imbéciles » et poser des questions</a:t>
            </a:r>
          </a:p>
          <a:p>
            <a:pPr marL="285750" indent="-285750">
              <a:buFont typeface="Wingdings" panose="05000000000000000000" pitchFamily="2" charset="2"/>
              <a:buChar char="§"/>
              <a:defRPr/>
            </a:pPr>
            <a:endParaRPr lang="fr-FR" dirty="0" smtClean="0">
              <a:solidFill>
                <a:srgbClr val="000000"/>
              </a:solidFill>
            </a:endParaRPr>
          </a:p>
          <a:p>
            <a:pPr marL="285750" indent="-285750">
              <a:buFont typeface="Wingdings" panose="05000000000000000000" pitchFamily="2" charset="2"/>
              <a:buChar char="§"/>
              <a:defRPr/>
            </a:pPr>
            <a:r>
              <a:rPr lang="fr-FR" dirty="0" smtClean="0">
                <a:solidFill>
                  <a:srgbClr val="000000"/>
                </a:solidFill>
              </a:rPr>
              <a:t>Ne rien dire, corriger « en douce » </a:t>
            </a:r>
            <a:endParaRPr lang="fr-FR" dirty="0">
              <a:solidFill>
                <a:srgbClr val="000000"/>
              </a:solidFill>
            </a:endParaRPr>
          </a:p>
        </p:txBody>
      </p:sp>
      <p:grpSp>
        <p:nvGrpSpPr>
          <p:cNvPr id="6" name="Gruppieren 5"/>
          <p:cNvGrpSpPr/>
          <p:nvPr/>
        </p:nvGrpSpPr>
        <p:grpSpPr>
          <a:xfrm>
            <a:off x="5868144" y="1988840"/>
            <a:ext cx="2702744" cy="4485884"/>
            <a:chOff x="5560888" y="1988840"/>
            <a:chExt cx="2702744" cy="4485884"/>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988840"/>
              <a:ext cx="2683520" cy="4485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hteck 8"/>
            <p:cNvSpPr/>
            <p:nvPr/>
          </p:nvSpPr>
          <p:spPr bwMode="auto">
            <a:xfrm>
              <a:off x="5560888" y="1988840"/>
              <a:ext cx="2702744" cy="4485884"/>
            </a:xfrm>
            <a:prstGeom prst="rect">
              <a:avLst/>
            </a:prstGeom>
            <a:solidFill>
              <a:schemeClr val="bg1">
                <a:alpha val="68000"/>
              </a:schemeClr>
            </a:solidFill>
            <a:ln w="9525" cap="flat" cmpd="sng" algn="ctr">
              <a:noFill/>
              <a:prstDash val="solid"/>
              <a:round/>
              <a:headEnd type="none" w="med" len="med"/>
              <a:tailEnd type="none" w="med" len="med"/>
            </a:ln>
            <a:effectLst/>
          </p:spPr>
          <p:txBody>
            <a:bodyPr vert="horz" wrap="square" lIns="104400" tIns="72000" rIns="104400" bIns="72000" numCol="1" rtlCol="0" anchor="t" anchorCtr="0" compatLnSpc="1">
              <a:prstTxWarp prst="textNoShape">
                <a:avLst/>
              </a:prstTxWarp>
            </a:bodyPr>
            <a:lstStyle/>
            <a:p>
              <a:pPr marL="0" marR="0" indent="0" algn="l" defTabSz="1036638"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Arial" charset="0"/>
              </a:endParaRPr>
            </a:p>
          </p:txBody>
        </p:sp>
      </p:grpSp>
      <p:sp>
        <p:nvSpPr>
          <p:cNvPr id="2" name="Foliennummernplatzhalter 1"/>
          <p:cNvSpPr>
            <a:spLocks noGrp="1"/>
          </p:cNvSpPr>
          <p:nvPr>
            <p:ph type="sldNum" sz="quarter" idx="4"/>
          </p:nvPr>
        </p:nvSpPr>
        <p:spPr/>
        <p:txBody>
          <a:bodyPr/>
          <a:lstStyle/>
          <a:p>
            <a:fld id="{A6DC35B0-3101-436D-83E8-2A48940380AD}" type="slidenum">
              <a:rPr lang="de-CH" smtClean="0"/>
              <a:pPr/>
              <a:t>22</a:t>
            </a:fld>
            <a:endParaRPr lang="de-CH" dirty="0"/>
          </a:p>
        </p:txBody>
      </p:sp>
      <p:sp>
        <p:nvSpPr>
          <p:cNvPr id="3" name="Textfeld 2"/>
          <p:cNvSpPr txBox="1"/>
          <p:nvPr/>
        </p:nvSpPr>
        <p:spPr>
          <a:xfrm>
            <a:off x="395288" y="6259280"/>
            <a:ext cx="4752528" cy="215444"/>
          </a:xfrm>
          <a:prstGeom prst="rect">
            <a:avLst/>
          </a:prstGeom>
          <a:noFill/>
        </p:spPr>
        <p:txBody>
          <a:bodyPr wrap="square" rtlCol="0">
            <a:spAutoFit/>
          </a:bodyPr>
          <a:lstStyle/>
          <a:p>
            <a:r>
              <a:rPr lang="de-CH" sz="800" dirty="0" smtClean="0"/>
              <a:t>Schwappach, Gehring, 2014</a:t>
            </a:r>
            <a:endParaRPr lang="de-CH" sz="800" dirty="0"/>
          </a:p>
        </p:txBody>
      </p:sp>
    </p:spTree>
    <p:extLst>
      <p:ext uri="{BB962C8B-B14F-4D97-AF65-F5344CB8AC3E}">
        <p14:creationId xmlns:p14="http://schemas.microsoft.com/office/powerpoint/2010/main" val="29506823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p:txBody>
          <a:bodyPr/>
          <a:lstStyle/>
          <a:p>
            <a:r>
              <a:rPr lang="fr-FR" dirty="0" err="1" smtClean="0"/>
              <a:t>Speaking</a:t>
            </a:r>
            <a:r>
              <a:rPr lang="fr-FR" dirty="0" smtClean="0"/>
              <a:t> up : étude en oncologie (CH)</a:t>
            </a:r>
            <a:endParaRPr lang="fr-FR"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23</a:t>
            </a:fld>
            <a:endParaRPr lang="de-CH" dirty="0"/>
          </a:p>
        </p:txBody>
      </p:sp>
      <p:sp>
        <p:nvSpPr>
          <p:cNvPr id="6" name="Inhaltsplatzhalter 6"/>
          <p:cNvSpPr>
            <a:spLocks noGrp="1"/>
          </p:cNvSpPr>
          <p:nvPr>
            <p:ph sz="quarter" idx="11"/>
          </p:nvPr>
        </p:nvSpPr>
        <p:spPr>
          <a:xfrm>
            <a:off x="366713" y="908720"/>
            <a:ext cx="8418512" cy="5184576"/>
          </a:xfrm>
        </p:spPr>
        <p:txBody>
          <a:bodyPr>
            <a:normAutofit fontScale="92500" lnSpcReduction="10000"/>
          </a:bodyPr>
          <a:lstStyle/>
          <a:p>
            <a:pPr marL="0" indent="0">
              <a:buNone/>
            </a:pPr>
            <a:r>
              <a:rPr lang="fr-FR" sz="1700" dirty="0" smtClean="0">
                <a:solidFill>
                  <a:srgbClr val="C00000"/>
                </a:solidFill>
              </a:rPr>
              <a:t>Conclusion</a:t>
            </a:r>
          </a:p>
          <a:p>
            <a:r>
              <a:rPr lang="fr-FR" sz="1700" b="0" dirty="0" smtClean="0"/>
              <a:t>Les incertitudes concernant la sécurité sont fréquentes</a:t>
            </a:r>
          </a:p>
          <a:p>
            <a:r>
              <a:rPr lang="fr-FR" sz="1700" b="0" dirty="0" smtClean="0"/>
              <a:t>La plupart des collaborateurs et collaboratrices ont déjà eu l’occasion de « se taire »</a:t>
            </a:r>
          </a:p>
          <a:p>
            <a:pPr marL="0" indent="0">
              <a:buNone/>
            </a:pPr>
            <a:r>
              <a:rPr lang="fr-FR" sz="1700" dirty="0" smtClean="0">
                <a:solidFill>
                  <a:srgbClr val="FF0000"/>
                </a:solidFill>
                <a:sym typeface="Wingdings" panose="05000000000000000000" pitchFamily="2" charset="2"/>
              </a:rPr>
              <a:t>	</a:t>
            </a:r>
            <a:r>
              <a:rPr lang="fr-FR" sz="1700" dirty="0" smtClean="0">
                <a:solidFill>
                  <a:srgbClr val="C00000"/>
                </a:solidFill>
                <a:sym typeface="Wingdings" panose="05000000000000000000" pitchFamily="2" charset="2"/>
              </a:rPr>
              <a:t> potentiel de sécurité latent </a:t>
            </a:r>
            <a:r>
              <a:rPr lang="fr-FR" sz="1700" dirty="0" smtClean="0">
                <a:solidFill>
                  <a:srgbClr val="C00000"/>
                </a:solidFill>
              </a:rPr>
              <a:t>!</a:t>
            </a:r>
          </a:p>
          <a:p>
            <a:endParaRPr lang="fr-FR" sz="1700" b="0" dirty="0" smtClean="0"/>
          </a:p>
          <a:p>
            <a:r>
              <a:rPr lang="fr-FR" sz="1700" b="0" dirty="0"/>
              <a:t>C</a:t>
            </a:r>
            <a:r>
              <a:rPr lang="fr-FR" sz="1700" b="0" dirty="0" smtClean="0"/>
              <a:t>e silence peut s’expliquer par</a:t>
            </a:r>
          </a:p>
          <a:p>
            <a:pPr lvl="1">
              <a:buFont typeface="Symbol" panose="05050102010706020507" pitchFamily="18" charset="2"/>
              <a:buChar char="-"/>
            </a:pPr>
            <a:r>
              <a:rPr lang="fr-FR" sz="1700" dirty="0"/>
              <a:t>d</a:t>
            </a:r>
            <a:r>
              <a:rPr lang="fr-FR" sz="1700" b="0" dirty="0" smtClean="0"/>
              <a:t>es facteurs individuels (âge, fonction, personnalité)</a:t>
            </a:r>
          </a:p>
          <a:p>
            <a:pPr lvl="1">
              <a:buFont typeface="Symbol" panose="05050102010706020507" pitchFamily="18" charset="2"/>
              <a:buChar char="-"/>
            </a:pPr>
            <a:r>
              <a:rPr lang="fr-FR" sz="1700" dirty="0"/>
              <a:t>d</a:t>
            </a:r>
            <a:r>
              <a:rPr lang="fr-FR" sz="1700" dirty="0" smtClean="0"/>
              <a:t>es facteurs organisationnels (sécurité psychologique, hiérarchie)</a:t>
            </a:r>
          </a:p>
          <a:p>
            <a:pPr lvl="1">
              <a:buFont typeface="Symbol" panose="05050102010706020507" pitchFamily="18" charset="2"/>
              <a:buChar char="-"/>
            </a:pPr>
            <a:r>
              <a:rPr lang="fr-FR" sz="1700" dirty="0"/>
              <a:t>d</a:t>
            </a:r>
            <a:r>
              <a:rPr lang="fr-FR" sz="1700" dirty="0" smtClean="0"/>
              <a:t>es facteurs liés au contexte et à la situation </a:t>
            </a:r>
            <a:r>
              <a:rPr lang="fr-FR" sz="1700" b="0" dirty="0" smtClean="0"/>
              <a:t>(thème, participants, patient, évaluation des risques)</a:t>
            </a:r>
          </a:p>
          <a:p>
            <a:endParaRPr lang="fr-FR" sz="1700" b="0" dirty="0" smtClean="0"/>
          </a:p>
          <a:p>
            <a:r>
              <a:rPr lang="fr-FR" sz="1700" b="0" dirty="0" smtClean="0"/>
              <a:t>Les entraînements offrent un moyen efficace, car</a:t>
            </a:r>
          </a:p>
          <a:p>
            <a:pPr lvl="1">
              <a:buFont typeface="Symbol" panose="05050102010706020507" pitchFamily="18" charset="2"/>
              <a:buChar char="-"/>
            </a:pPr>
            <a:r>
              <a:rPr lang="fr-FR" sz="1700" dirty="0"/>
              <a:t>n</a:t>
            </a:r>
            <a:r>
              <a:rPr lang="fr-FR" sz="1700" dirty="0" smtClean="0"/>
              <a:t>ous connaissons les situations et les cas typiques</a:t>
            </a:r>
          </a:p>
          <a:p>
            <a:pPr lvl="1">
              <a:buFont typeface="Symbol" panose="05050102010706020507" pitchFamily="18" charset="2"/>
              <a:buChar char="-"/>
            </a:pPr>
            <a:r>
              <a:rPr lang="fr-FR" sz="1700" dirty="0"/>
              <a:t>l</a:t>
            </a:r>
            <a:r>
              <a:rPr lang="fr-FR" sz="1700" dirty="0" smtClean="0"/>
              <a:t>e personnel a l’expérience des deux  « camps » : parler et se taire</a:t>
            </a:r>
          </a:p>
          <a:p>
            <a:pPr lvl="1">
              <a:buFont typeface="Symbol" panose="05050102010706020507" pitchFamily="18" charset="2"/>
              <a:buChar char="-"/>
            </a:pPr>
            <a:r>
              <a:rPr lang="fr-FR" sz="1700" dirty="0"/>
              <a:t>l</a:t>
            </a:r>
            <a:r>
              <a:rPr lang="fr-FR" sz="1700" dirty="0" smtClean="0"/>
              <a:t>’identification des compétences nécessaires est un prédicteur important</a:t>
            </a:r>
          </a:p>
          <a:p>
            <a:pPr lvl="1">
              <a:buFont typeface="Symbol" panose="05050102010706020507" pitchFamily="18" charset="2"/>
              <a:buChar char="-"/>
            </a:pPr>
            <a:r>
              <a:rPr lang="fr-FR" sz="1700" dirty="0"/>
              <a:t>l</a:t>
            </a:r>
            <a:r>
              <a:rPr lang="fr-FR" sz="1700" dirty="0" smtClean="0"/>
              <a:t>e fait d’exercer des conventions verbales et non verbales acceptées réduit les hésitations individuelles</a:t>
            </a:r>
          </a:p>
          <a:p>
            <a:pPr lvl="1">
              <a:buFont typeface="Symbol" panose="05050102010706020507" pitchFamily="18" charset="2"/>
              <a:buChar char="-"/>
            </a:pPr>
            <a:r>
              <a:rPr lang="fr-FR" sz="1700" dirty="0"/>
              <a:t>i</a:t>
            </a:r>
            <a:r>
              <a:rPr lang="fr-FR" sz="1700" dirty="0" smtClean="0"/>
              <a:t>l est démontré que les entraînements au </a:t>
            </a:r>
            <a:r>
              <a:rPr lang="fr-FR" sz="1700" dirty="0" err="1" smtClean="0"/>
              <a:t>Speaking</a:t>
            </a:r>
            <a:r>
              <a:rPr lang="fr-FR" sz="1700" dirty="0" smtClean="0"/>
              <a:t> up ont des effets positifs mesurables sur la performance de l’équipe</a:t>
            </a:r>
          </a:p>
          <a:p>
            <a:pPr lvl="1">
              <a:buFont typeface="Symbol" panose="05050102010706020507" pitchFamily="18" charset="2"/>
              <a:buChar char="-"/>
            </a:pPr>
            <a:endParaRPr lang="de-DE" sz="1700" dirty="0" smtClean="0"/>
          </a:p>
          <a:p>
            <a:pPr marL="269875" lvl="1" indent="0">
              <a:buNone/>
            </a:pPr>
            <a:endParaRPr lang="de-DE" sz="1700" b="0" dirty="0" smtClean="0"/>
          </a:p>
        </p:txBody>
      </p:sp>
    </p:spTree>
    <p:extLst>
      <p:ext uri="{BB962C8B-B14F-4D97-AF65-F5344CB8AC3E}">
        <p14:creationId xmlns:p14="http://schemas.microsoft.com/office/powerpoint/2010/main" val="2110443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Communication au sein de l’équipe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24</a:t>
            </a:fld>
            <a:endParaRPr lang="de-CH" dirty="0"/>
          </a:p>
        </p:txBody>
      </p:sp>
      <p:sp>
        <p:nvSpPr>
          <p:cNvPr id="4" name="Inhaltsplatzhalter 3"/>
          <p:cNvSpPr>
            <a:spLocks noGrp="1"/>
          </p:cNvSpPr>
          <p:nvPr>
            <p:ph sz="quarter" idx="11"/>
          </p:nvPr>
        </p:nvSpPr>
        <p:spPr/>
        <p:txBody>
          <a:bodyPr/>
          <a:lstStyle/>
          <a:p>
            <a:r>
              <a:rPr lang="fr-FR" sz="2000" dirty="0" smtClean="0">
                <a:solidFill>
                  <a:srgbClr val="C00000"/>
                </a:solidFill>
              </a:rPr>
              <a:t>Communication bilatérale</a:t>
            </a:r>
          </a:p>
          <a:p>
            <a:endParaRPr lang="fr-FR" dirty="0" smtClean="0"/>
          </a:p>
          <a:p>
            <a:endParaRPr lang="fr-FR" dirty="0" smtClean="0"/>
          </a:p>
          <a:p>
            <a:endParaRPr lang="fr-FR" dirty="0" smtClean="0"/>
          </a:p>
          <a:p>
            <a:r>
              <a:rPr lang="fr-FR" sz="2000" dirty="0" smtClean="0">
                <a:solidFill>
                  <a:srgbClr val="C00000"/>
                </a:solidFill>
              </a:rPr>
              <a:t>Communication structurée, en boucle fermée                               </a:t>
            </a:r>
            <a:r>
              <a:rPr lang="fr-FR" sz="1800" b="0" dirty="0" smtClean="0"/>
              <a:t>(p. ex. Team time </a:t>
            </a:r>
            <a:r>
              <a:rPr lang="fr-FR" sz="1800" b="0" dirty="0"/>
              <a:t>o</a:t>
            </a:r>
            <a:r>
              <a:rPr lang="fr-FR" sz="1800" b="0" dirty="0" smtClean="0"/>
              <a:t>ut) </a:t>
            </a:r>
          </a:p>
          <a:p>
            <a:endParaRPr lang="fr-FR" sz="1800" b="0" dirty="0" smtClean="0"/>
          </a:p>
          <a:p>
            <a:endParaRPr lang="fr-FR" dirty="0" smtClean="0"/>
          </a:p>
          <a:p>
            <a:endParaRPr lang="fr-FR" dirty="0" smtClean="0"/>
          </a:p>
        </p:txBody>
      </p:sp>
      <p:sp>
        <p:nvSpPr>
          <p:cNvPr id="6" name="Ellipse 5"/>
          <p:cNvSpPr/>
          <p:nvPr/>
        </p:nvSpPr>
        <p:spPr>
          <a:xfrm>
            <a:off x="3851920" y="1556792"/>
            <a:ext cx="360040" cy="3240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cxnSp>
        <p:nvCxnSpPr>
          <p:cNvPr id="8" name="Gerade Verbindung mit Pfeil 7"/>
          <p:cNvCxnSpPr/>
          <p:nvPr/>
        </p:nvCxnSpPr>
        <p:spPr>
          <a:xfrm flipH="1">
            <a:off x="2479928" y="1700808"/>
            <a:ext cx="1227976" cy="1619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4427538" y="1736614"/>
            <a:ext cx="1692634" cy="3166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Ellipse 11"/>
          <p:cNvSpPr/>
          <p:nvPr/>
        </p:nvSpPr>
        <p:spPr>
          <a:xfrm>
            <a:off x="5940152" y="3356992"/>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cxnSp>
        <p:nvCxnSpPr>
          <p:cNvPr id="16" name="Gerade Verbindung mit Pfeil 15"/>
          <p:cNvCxnSpPr/>
          <p:nvPr/>
        </p:nvCxnSpPr>
        <p:spPr>
          <a:xfrm flipH="1" flipV="1">
            <a:off x="4427538" y="1844824"/>
            <a:ext cx="1512614" cy="288032"/>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sp>
        <p:nvSpPr>
          <p:cNvPr id="20" name="Gleichschenkliges Dreieck 19"/>
          <p:cNvSpPr/>
          <p:nvPr/>
        </p:nvSpPr>
        <p:spPr>
          <a:xfrm rot="10800000">
            <a:off x="3707904" y="3241689"/>
            <a:ext cx="4824536" cy="3024336"/>
          </a:xfrm>
          <a:prstGeom prst="triangle">
            <a:avLst>
              <a:gd name="adj" fmla="val 4907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cxnSp>
        <p:nvCxnSpPr>
          <p:cNvPr id="27" name="Gerade Verbindung mit Pfeil 26"/>
          <p:cNvCxnSpPr/>
          <p:nvPr/>
        </p:nvCxnSpPr>
        <p:spPr>
          <a:xfrm flipH="1" flipV="1">
            <a:off x="4392778" y="3645024"/>
            <a:ext cx="1651018" cy="20596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Rechteck 35"/>
          <p:cNvSpPr/>
          <p:nvPr/>
        </p:nvSpPr>
        <p:spPr>
          <a:xfrm>
            <a:off x="377553" y="3325628"/>
            <a:ext cx="4572000" cy="3631764"/>
          </a:xfrm>
          <a:prstGeom prst="rect">
            <a:avLst/>
          </a:prstGeom>
        </p:spPr>
        <p:txBody>
          <a:bodyPr>
            <a:spAutoFit/>
          </a:bodyPr>
          <a:lstStyle/>
          <a:p>
            <a:pPr>
              <a:spcAft>
                <a:spcPts val="1200"/>
              </a:spcAft>
            </a:pPr>
            <a:r>
              <a:rPr lang="fr-FR" altLang="de-DE" b="1" dirty="0" smtClean="0">
                <a:ea typeface="ＭＳ Ｐゴシック" pitchFamily="34" charset="-128"/>
              </a:rPr>
              <a:t>Tous les membres de l’équipe</a:t>
            </a:r>
          </a:p>
          <a:p>
            <a:pPr>
              <a:spcAft>
                <a:spcPts val="1200"/>
              </a:spcAft>
            </a:pPr>
            <a:r>
              <a:rPr lang="fr-FR" altLang="de-DE" dirty="0" smtClean="0">
                <a:ea typeface="ＭＳ Ｐゴシック" pitchFamily="34" charset="-128"/>
              </a:rPr>
              <a:t> … écoutent</a:t>
            </a:r>
          </a:p>
          <a:p>
            <a:pPr>
              <a:spcAft>
                <a:spcPts val="1200"/>
              </a:spcAft>
            </a:pPr>
            <a:r>
              <a:rPr lang="fr-FR" altLang="de-DE" dirty="0" smtClean="0">
                <a:ea typeface="ＭＳ Ｐゴシック" pitchFamily="34" charset="-128"/>
              </a:rPr>
              <a:t> … participent aux échanges</a:t>
            </a:r>
            <a:br>
              <a:rPr lang="fr-FR" altLang="de-DE" dirty="0" smtClean="0">
                <a:ea typeface="ＭＳ Ｐゴシック" pitchFamily="34" charset="-128"/>
              </a:rPr>
            </a:br>
            <a:r>
              <a:rPr lang="fr-FR" altLang="de-DE" dirty="0" smtClean="0">
                <a:ea typeface="ＭＳ Ｐゴシック" pitchFamily="34" charset="-128"/>
              </a:rPr>
              <a:t>selon les fonctions/rôles définis dans le déroulement structuré</a:t>
            </a:r>
          </a:p>
          <a:p>
            <a:pPr>
              <a:spcAft>
                <a:spcPts val="1200"/>
              </a:spcAft>
            </a:pPr>
            <a:r>
              <a:rPr lang="fr-FR" altLang="de-DE" dirty="0" smtClean="0">
                <a:ea typeface="ＭＳ Ｐゴシック" pitchFamily="34" charset="-128"/>
              </a:rPr>
              <a:t> … osent s’exprimer</a:t>
            </a:r>
            <a:br>
              <a:rPr lang="fr-FR" altLang="de-DE" dirty="0" smtClean="0">
                <a:ea typeface="ＭＳ Ｐゴシック" pitchFamily="34" charset="-128"/>
              </a:rPr>
            </a:br>
            <a:r>
              <a:rPr lang="fr-FR" altLang="de-DE" dirty="0" smtClean="0">
                <a:ea typeface="ＭＳ Ｐゴシック" pitchFamily="34" charset="-128"/>
              </a:rPr>
              <a:t>(</a:t>
            </a:r>
            <a:r>
              <a:rPr lang="fr-FR" altLang="de-DE" dirty="0" err="1" smtClean="0">
                <a:ea typeface="ＭＳ Ｐゴシック" pitchFamily="34" charset="-128"/>
              </a:rPr>
              <a:t>Speaking</a:t>
            </a:r>
            <a:r>
              <a:rPr lang="fr-FR" altLang="de-DE" dirty="0" smtClean="0">
                <a:ea typeface="ＭＳ Ｐゴシック" pitchFamily="34" charset="-128"/>
              </a:rPr>
              <a:t> up)</a:t>
            </a:r>
          </a:p>
          <a:p>
            <a:pPr>
              <a:spcAft>
                <a:spcPts val="1200"/>
              </a:spcAft>
            </a:pPr>
            <a:r>
              <a:rPr lang="fr-FR" altLang="de-DE" dirty="0" smtClean="0">
                <a:ea typeface="ＭＳ Ｐゴシック" pitchFamily="34" charset="-128"/>
              </a:rPr>
              <a:t>Les informations sont répétées et validées (</a:t>
            </a:r>
            <a:r>
              <a:rPr lang="fr-FR" altLang="de-DE" dirty="0" err="1">
                <a:ea typeface="ＭＳ Ｐゴシック" pitchFamily="34" charset="-128"/>
              </a:rPr>
              <a:t>c</a:t>
            </a:r>
            <a:r>
              <a:rPr lang="fr-FR" altLang="de-DE" dirty="0" err="1" smtClean="0">
                <a:ea typeface="ＭＳ Ｐゴシック" pitchFamily="34" charset="-128"/>
              </a:rPr>
              <a:t>losed</a:t>
            </a:r>
            <a:r>
              <a:rPr lang="fr-FR" altLang="de-DE" dirty="0" smtClean="0">
                <a:ea typeface="ＭＳ Ｐゴシック" pitchFamily="34" charset="-128"/>
              </a:rPr>
              <a:t> </a:t>
            </a:r>
            <a:r>
              <a:rPr lang="fr-FR" altLang="de-DE" dirty="0" err="1">
                <a:ea typeface="ＭＳ Ｐゴシック" pitchFamily="34" charset="-128"/>
              </a:rPr>
              <a:t>l</a:t>
            </a:r>
            <a:r>
              <a:rPr lang="fr-FR" altLang="de-DE" dirty="0" err="1" smtClean="0">
                <a:ea typeface="ＭＳ Ｐゴシック" pitchFamily="34" charset="-128"/>
              </a:rPr>
              <a:t>oop</a:t>
            </a:r>
            <a:r>
              <a:rPr lang="fr-FR" altLang="de-DE" dirty="0" smtClean="0">
                <a:ea typeface="ＭＳ Ｐゴシック" pitchFamily="34" charset="-128"/>
              </a:rPr>
              <a:t> </a:t>
            </a:r>
            <a:r>
              <a:rPr lang="fr-FR" altLang="de-DE" dirty="0">
                <a:ea typeface="ＭＳ Ｐゴシック" pitchFamily="34" charset="-128"/>
              </a:rPr>
              <a:t>c</a:t>
            </a:r>
            <a:r>
              <a:rPr lang="fr-FR" altLang="de-DE" dirty="0" smtClean="0">
                <a:ea typeface="ＭＳ Ｐゴシック" pitchFamily="34" charset="-128"/>
              </a:rPr>
              <a:t>ommunication)</a:t>
            </a:r>
          </a:p>
          <a:p>
            <a:pPr marL="285750" indent="-285750">
              <a:spcAft>
                <a:spcPts val="1200"/>
              </a:spcAft>
              <a:buFont typeface="Arial" panose="020B0604020202020204" pitchFamily="34" charset="0"/>
              <a:buChar char="•"/>
            </a:pPr>
            <a:endParaRPr lang="en-US" altLang="de-DE" dirty="0">
              <a:ea typeface="ＭＳ Ｐゴシック" pitchFamily="34" charset="-128"/>
            </a:endParaRPr>
          </a:p>
        </p:txBody>
      </p:sp>
      <p:sp>
        <p:nvSpPr>
          <p:cNvPr id="41" name="Ellipse 40"/>
          <p:cNvSpPr/>
          <p:nvPr/>
        </p:nvSpPr>
        <p:spPr>
          <a:xfrm>
            <a:off x="7991933" y="3356992"/>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 name="Ellipse 41"/>
          <p:cNvSpPr/>
          <p:nvPr/>
        </p:nvSpPr>
        <p:spPr>
          <a:xfrm>
            <a:off x="4176754" y="3359154"/>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3" name="Ellipse 42"/>
          <p:cNvSpPr/>
          <p:nvPr/>
        </p:nvSpPr>
        <p:spPr>
          <a:xfrm>
            <a:off x="6012160" y="5744940"/>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4" name="Ellipse 43"/>
          <p:cNvSpPr/>
          <p:nvPr/>
        </p:nvSpPr>
        <p:spPr>
          <a:xfrm>
            <a:off x="6206300" y="2132311"/>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5" name="Ellipse 44"/>
          <p:cNvSpPr/>
          <p:nvPr/>
        </p:nvSpPr>
        <p:spPr>
          <a:xfrm>
            <a:off x="2247041" y="1836813"/>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8" name="Gerade Verbindung mit Pfeil 47"/>
          <p:cNvCxnSpPr>
            <a:endCxn id="49" idx="2"/>
          </p:cNvCxnSpPr>
          <p:nvPr/>
        </p:nvCxnSpPr>
        <p:spPr>
          <a:xfrm flipV="1">
            <a:off x="6444208" y="1844824"/>
            <a:ext cx="1439713"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Ellipse 48"/>
          <p:cNvSpPr/>
          <p:nvPr/>
        </p:nvSpPr>
        <p:spPr>
          <a:xfrm>
            <a:off x="7883921" y="1736614"/>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3" name="Gerade Verbindung mit Pfeil 52"/>
          <p:cNvCxnSpPr>
            <a:stCxn id="12" idx="4"/>
            <a:endCxn id="43" idx="0"/>
          </p:cNvCxnSpPr>
          <p:nvPr/>
        </p:nvCxnSpPr>
        <p:spPr>
          <a:xfrm>
            <a:off x="6048164" y="3573412"/>
            <a:ext cx="72008" cy="21715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Gerade Verbindung mit Pfeil 63"/>
          <p:cNvCxnSpPr>
            <a:stCxn id="43" idx="7"/>
            <a:endCxn id="41" idx="3"/>
          </p:cNvCxnSpPr>
          <p:nvPr/>
        </p:nvCxnSpPr>
        <p:spPr>
          <a:xfrm flipV="1">
            <a:off x="6196548" y="3541718"/>
            <a:ext cx="1827021" cy="223491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7" name="Gerade Verbindung mit Pfeil 66"/>
          <p:cNvCxnSpPr/>
          <p:nvPr/>
        </p:nvCxnSpPr>
        <p:spPr>
          <a:xfrm flipV="1">
            <a:off x="4211960" y="908720"/>
            <a:ext cx="111634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 name="Ellipse 68"/>
          <p:cNvSpPr/>
          <p:nvPr/>
        </p:nvSpPr>
        <p:spPr>
          <a:xfrm>
            <a:off x="5428814" y="800510"/>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cxnSp>
        <p:nvCxnSpPr>
          <p:cNvPr id="10" name="Gerade Verbindung mit Pfeil 9"/>
          <p:cNvCxnSpPr/>
          <p:nvPr/>
        </p:nvCxnSpPr>
        <p:spPr>
          <a:xfrm>
            <a:off x="4572000" y="3465202"/>
            <a:ext cx="1296144" cy="216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a:stCxn id="41" idx="2"/>
          </p:cNvCxnSpPr>
          <p:nvPr/>
        </p:nvCxnSpPr>
        <p:spPr>
          <a:xfrm flipH="1">
            <a:off x="6196548" y="3465202"/>
            <a:ext cx="1795385" cy="21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0064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Communication en </a:t>
            </a:r>
            <a:r>
              <a:rPr lang="de-CH" dirty="0" err="1" smtClean="0"/>
              <a:t>boucle</a:t>
            </a:r>
            <a:r>
              <a:rPr lang="de-CH" dirty="0" smtClean="0"/>
              <a:t> </a:t>
            </a:r>
            <a:r>
              <a:rPr lang="de-CH" dirty="0" err="1" smtClean="0"/>
              <a:t>fermée</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25</a:t>
            </a:fld>
            <a:endParaRPr lang="de-CH"/>
          </a:p>
        </p:txBody>
      </p:sp>
      <p:sp>
        <p:nvSpPr>
          <p:cNvPr id="4" name="Inhaltsplatzhalter 3"/>
          <p:cNvSpPr>
            <a:spLocks noGrp="1"/>
          </p:cNvSpPr>
          <p:nvPr>
            <p:ph sz="quarter" idx="11"/>
          </p:nvPr>
        </p:nvSpPr>
        <p:spPr/>
        <p:txBody>
          <a:bodyPr>
            <a:normAutofit/>
          </a:bodyPr>
          <a:lstStyle/>
          <a:p>
            <a:pPr marL="0" indent="0">
              <a:buNone/>
            </a:pPr>
            <a:r>
              <a:rPr lang="fr-FR" sz="2000" dirty="0" smtClean="0">
                <a:solidFill>
                  <a:srgbClr val="C00000"/>
                </a:solidFill>
              </a:rPr>
              <a:t>Caractéristiques de la communication en boucle fermée – </a:t>
            </a:r>
            <a:r>
              <a:rPr lang="fr-FR" sz="2000" dirty="0" err="1">
                <a:solidFill>
                  <a:srgbClr val="C00000"/>
                </a:solidFill>
              </a:rPr>
              <a:t>c</a:t>
            </a:r>
            <a:r>
              <a:rPr lang="fr-FR" sz="2000" dirty="0" err="1" smtClean="0">
                <a:solidFill>
                  <a:srgbClr val="C00000"/>
                </a:solidFill>
              </a:rPr>
              <a:t>losed</a:t>
            </a:r>
            <a:r>
              <a:rPr lang="fr-FR" sz="2000" dirty="0">
                <a:solidFill>
                  <a:srgbClr val="C00000"/>
                </a:solidFill>
              </a:rPr>
              <a:t> </a:t>
            </a:r>
            <a:r>
              <a:rPr lang="fr-FR" sz="2000" dirty="0" err="1">
                <a:solidFill>
                  <a:srgbClr val="C00000"/>
                </a:solidFill>
              </a:rPr>
              <a:t>l</a:t>
            </a:r>
            <a:r>
              <a:rPr lang="fr-FR" sz="2000" dirty="0" err="1" smtClean="0">
                <a:solidFill>
                  <a:srgbClr val="C00000"/>
                </a:solidFill>
              </a:rPr>
              <a:t>oop</a:t>
            </a:r>
            <a:r>
              <a:rPr lang="fr-FR" sz="2000" dirty="0" smtClean="0">
                <a:solidFill>
                  <a:srgbClr val="C00000"/>
                </a:solidFill>
              </a:rPr>
              <a:t> </a:t>
            </a:r>
            <a:r>
              <a:rPr lang="fr-FR" sz="2000" dirty="0">
                <a:solidFill>
                  <a:srgbClr val="C00000"/>
                </a:solidFill>
              </a:rPr>
              <a:t>c</a:t>
            </a:r>
            <a:r>
              <a:rPr lang="fr-FR" sz="2000" dirty="0" smtClean="0">
                <a:solidFill>
                  <a:srgbClr val="C00000"/>
                </a:solidFill>
              </a:rPr>
              <a:t>ommunication</a:t>
            </a:r>
          </a:p>
          <a:p>
            <a:pPr marL="514350" indent="-514350">
              <a:spcBef>
                <a:spcPts val="1800"/>
              </a:spcBef>
              <a:buFont typeface="Calibri" pitchFamily="34" charset="0"/>
              <a:buAutoNum type="arabicPeriod"/>
            </a:pPr>
            <a:r>
              <a:rPr lang="fr-FR" altLang="de-DE" sz="1800" b="0" dirty="0" smtClean="0">
                <a:ea typeface="ＭＳ Ｐゴシック" pitchFamily="34" charset="-128"/>
              </a:rPr>
              <a:t>L’émetteur envoie un message.</a:t>
            </a:r>
          </a:p>
          <a:p>
            <a:pPr marL="514350" indent="-514350">
              <a:spcBef>
                <a:spcPts val="1800"/>
              </a:spcBef>
              <a:buFont typeface="Calibri" pitchFamily="34" charset="0"/>
              <a:buAutoNum type="arabicPeriod"/>
            </a:pPr>
            <a:r>
              <a:rPr lang="fr-FR" altLang="de-DE" sz="1800" b="0" dirty="0" smtClean="0">
                <a:ea typeface="ＭＳ Ｐゴシック" pitchFamily="34" charset="-128"/>
              </a:rPr>
              <a:t>Le destinataire reçoit le message, l’interprète et répète ce qu’il a entendu.</a:t>
            </a:r>
          </a:p>
          <a:p>
            <a:pPr marL="514350" indent="-514350">
              <a:spcBef>
                <a:spcPts val="1800"/>
              </a:spcBef>
              <a:buFont typeface="Calibri" pitchFamily="34" charset="0"/>
              <a:buAutoNum type="arabicPeriod"/>
            </a:pPr>
            <a:r>
              <a:rPr lang="fr-FR" altLang="de-DE" sz="1800" b="0" dirty="0" smtClean="0">
                <a:ea typeface="ＭＳ Ｐゴシック" pitchFamily="34" charset="-128"/>
              </a:rPr>
              <a:t>L’émetteur vérifie que l’information communiquée a bien été comprise par le destinataire.</a:t>
            </a:r>
          </a:p>
          <a:p>
            <a:pPr marL="0" indent="0">
              <a:buNone/>
            </a:pPr>
            <a:endParaRPr lang="de-CH" sz="2000" dirty="0" smtClean="0">
              <a:solidFill>
                <a:srgbClr val="C00000"/>
              </a:solidFill>
            </a:endParaRPr>
          </a:p>
          <a:p>
            <a:pPr>
              <a:buFont typeface="Wingdings"/>
              <a:buChar char="à"/>
            </a:pPr>
            <a:r>
              <a:rPr lang="fr-FR" sz="2000" dirty="0" smtClean="0">
                <a:solidFill>
                  <a:srgbClr val="C00000"/>
                </a:solidFill>
                <a:sym typeface="Wingdings" panose="05000000000000000000" pitchFamily="2" charset="2"/>
              </a:rPr>
              <a:t>L’information échangée est reconfirmée, ce qui permet d’éviter des malentendus suite à une interprétation erronée du message.</a:t>
            </a:r>
          </a:p>
          <a:p>
            <a:pPr>
              <a:buFont typeface="Wingdings"/>
              <a:buChar char="à"/>
            </a:pPr>
            <a:r>
              <a:rPr lang="fr-FR" sz="2000" dirty="0" smtClean="0">
                <a:solidFill>
                  <a:srgbClr val="C00000"/>
                </a:solidFill>
                <a:sym typeface="Wingdings" panose="05000000000000000000" pitchFamily="2" charset="2"/>
              </a:rPr>
              <a:t>Les modèles mentaux sont accordés et mis en convergence.</a:t>
            </a:r>
            <a:endParaRPr lang="fr-FR" sz="2000" dirty="0">
              <a:solidFill>
                <a:srgbClr val="C00000"/>
              </a:solidFill>
            </a:endParaRPr>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5364086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Formules</a:t>
            </a:r>
            <a:endParaRPr lang="de-CH" dirty="0" smtClean="0"/>
          </a:p>
        </p:txBody>
      </p:sp>
      <p:sp>
        <p:nvSpPr>
          <p:cNvPr id="3" name="Foliennummernplatzhalter 2"/>
          <p:cNvSpPr>
            <a:spLocks noGrp="1"/>
          </p:cNvSpPr>
          <p:nvPr>
            <p:ph type="sldNum" sz="quarter" idx="4"/>
          </p:nvPr>
        </p:nvSpPr>
        <p:spPr/>
        <p:txBody>
          <a:bodyPr/>
          <a:lstStyle/>
          <a:p>
            <a:fld id="{A6DC35B0-3101-436D-83E8-2A48940380AD}" type="slidenum">
              <a:rPr lang="de-CH" smtClean="0"/>
              <a:pPr/>
              <a:t>26</a:t>
            </a:fld>
            <a:endParaRPr lang="de-CH" dirty="0"/>
          </a:p>
        </p:txBody>
      </p:sp>
      <p:sp>
        <p:nvSpPr>
          <p:cNvPr id="4" name="Inhaltsplatzhalter 3"/>
          <p:cNvSpPr>
            <a:spLocks noGrp="1"/>
          </p:cNvSpPr>
          <p:nvPr>
            <p:ph sz="quarter" idx="11"/>
          </p:nvPr>
        </p:nvSpPr>
        <p:spPr>
          <a:xfrm>
            <a:off x="366713" y="908720"/>
            <a:ext cx="8418512" cy="5257130"/>
          </a:xfrm>
        </p:spPr>
        <p:txBody>
          <a:bodyPr>
            <a:normAutofit fontScale="77500" lnSpcReduction="20000"/>
          </a:bodyPr>
          <a:lstStyle/>
          <a:p>
            <a:pPr marL="0" indent="0">
              <a:buNone/>
            </a:pPr>
            <a:r>
              <a:rPr lang="fr-FR" sz="2400" dirty="0" smtClean="0">
                <a:solidFill>
                  <a:srgbClr val="C00000"/>
                </a:solidFill>
              </a:rPr>
              <a:t>La définition de formules standard – « </a:t>
            </a:r>
            <a:r>
              <a:rPr lang="fr-FR" sz="2400" dirty="0" err="1" smtClean="0">
                <a:solidFill>
                  <a:srgbClr val="C00000"/>
                </a:solidFill>
              </a:rPr>
              <a:t>critical</a:t>
            </a:r>
            <a:r>
              <a:rPr lang="fr-FR" sz="2400" dirty="0" smtClean="0">
                <a:solidFill>
                  <a:srgbClr val="C00000"/>
                </a:solidFill>
              </a:rPr>
              <a:t> </a:t>
            </a:r>
            <a:r>
              <a:rPr lang="fr-FR" sz="2400" dirty="0" err="1" smtClean="0">
                <a:solidFill>
                  <a:srgbClr val="C00000"/>
                </a:solidFill>
              </a:rPr>
              <a:t>language</a:t>
            </a:r>
            <a:r>
              <a:rPr lang="fr-FR" sz="2400" dirty="0" smtClean="0">
                <a:solidFill>
                  <a:srgbClr val="C00000"/>
                </a:solidFill>
              </a:rPr>
              <a:t> »  – est importante</a:t>
            </a:r>
          </a:p>
          <a:p>
            <a:pPr marL="0" indent="0">
              <a:buNone/>
            </a:pPr>
            <a:r>
              <a:rPr lang="fr-FR" sz="2100" b="0" dirty="0" smtClean="0"/>
              <a:t>… pour structurer la communication et l’organiser de façon objective : </a:t>
            </a:r>
          </a:p>
          <a:p>
            <a:pPr marL="0" indent="0">
              <a:buNone/>
            </a:pPr>
            <a:r>
              <a:rPr lang="fr-FR" sz="2100" dirty="0" smtClean="0"/>
              <a:t>     neutre, claire, précise, complète et concise</a:t>
            </a:r>
          </a:p>
          <a:p>
            <a:pPr marL="0" indent="0">
              <a:buNone/>
            </a:pPr>
            <a:r>
              <a:rPr lang="fr-FR" sz="2100" b="0" dirty="0" smtClean="0"/>
              <a:t>… pour attirer l’attention sur un danger spécifique (</a:t>
            </a:r>
            <a:r>
              <a:rPr lang="fr-FR" sz="2100" b="0" dirty="0" err="1" smtClean="0"/>
              <a:t>Speaking</a:t>
            </a:r>
            <a:r>
              <a:rPr lang="fr-FR" sz="2100" b="0" dirty="0" smtClean="0"/>
              <a:t> up) </a:t>
            </a:r>
          </a:p>
          <a:p>
            <a:pPr marL="0" indent="0">
              <a:buNone/>
            </a:pPr>
            <a:endParaRPr lang="fr-FR" sz="1900" b="0" dirty="0" smtClean="0"/>
          </a:p>
          <a:p>
            <a:pPr marL="0" indent="0">
              <a:buNone/>
            </a:pPr>
            <a:r>
              <a:rPr lang="fr-FR" sz="1900" dirty="0" smtClean="0"/>
              <a:t>Exemples</a:t>
            </a:r>
          </a:p>
          <a:p>
            <a:pPr marL="0" indent="0">
              <a:buNone/>
            </a:pPr>
            <a:r>
              <a:rPr lang="fr-FR" sz="1900" b="0" u="sng" dirty="0" smtClean="0"/>
              <a:t>Prophylaxie antibiotique</a:t>
            </a:r>
          </a:p>
          <a:p>
            <a:pPr marL="0" indent="0">
              <a:buNone/>
            </a:pPr>
            <a:r>
              <a:rPr lang="fr-FR" sz="1900" b="0" dirty="0" smtClean="0"/>
              <a:t>Personne passant en revue la check-list : « Prophylaxie antibiotique administrée dans les temps ? »</a:t>
            </a:r>
          </a:p>
          <a:p>
            <a:pPr marL="0" indent="0">
              <a:buNone/>
            </a:pPr>
            <a:r>
              <a:rPr lang="fr-FR" sz="1900" b="0" dirty="0" smtClean="0"/>
              <a:t>Anesthésiste : « [nom de l’antibiotique] administré(e) dans les temps »</a:t>
            </a:r>
          </a:p>
          <a:p>
            <a:pPr marL="0" indent="0">
              <a:buNone/>
            </a:pPr>
            <a:r>
              <a:rPr lang="fr-FR" sz="1900" b="0" dirty="0" smtClean="0"/>
              <a:t>Chirurgien : « Correct » ;  si besoin est </a:t>
            </a:r>
            <a:r>
              <a:rPr lang="fr-FR" sz="1900" b="0" dirty="0"/>
              <a:t>: </a:t>
            </a:r>
            <a:r>
              <a:rPr lang="fr-FR" sz="1900" b="0" dirty="0" smtClean="0"/>
              <a:t>« Antibiotique prêt pour une nouvelle administration peropératoire ? »</a:t>
            </a:r>
          </a:p>
          <a:p>
            <a:pPr marL="0" indent="0">
              <a:buNone/>
            </a:pPr>
            <a:r>
              <a:rPr lang="fr-FR" sz="1900" b="0" dirty="0" smtClean="0"/>
              <a:t>Anesthésiste : « Prêt »</a:t>
            </a:r>
          </a:p>
          <a:p>
            <a:pPr marL="0" indent="0">
              <a:buNone/>
            </a:pPr>
            <a:endParaRPr lang="fr-FR" sz="1900" b="0" dirty="0" smtClean="0"/>
          </a:p>
          <a:p>
            <a:pPr marL="0" indent="0">
              <a:buNone/>
            </a:pPr>
            <a:r>
              <a:rPr lang="fr-FR" sz="1900" b="0" u="sng" dirty="0" smtClean="0"/>
              <a:t>Pour exprimer un doute ou poser une question – </a:t>
            </a:r>
            <a:r>
              <a:rPr lang="fr-FR" sz="1900" b="0" u="sng" dirty="0"/>
              <a:t>P</a:t>
            </a:r>
            <a:r>
              <a:rPr lang="fr-FR" sz="1900" b="0" u="sng" dirty="0" smtClean="0"/>
              <a:t>our dire « stop »</a:t>
            </a:r>
          </a:p>
          <a:p>
            <a:pPr marL="0" indent="0">
              <a:buNone/>
            </a:pPr>
            <a:r>
              <a:rPr lang="fr-FR" sz="1900" b="0" dirty="0" smtClean="0"/>
              <a:t>Formules pouvant être utilisées au sein de l’équipe lorsqu’une personne doit communiquer une remarque importante à une autre</a:t>
            </a:r>
            <a:r>
              <a:rPr lang="fr-FR" sz="1900" b="0" dirty="0"/>
              <a:t> </a:t>
            </a:r>
            <a:r>
              <a:rPr lang="fr-FR" sz="1900" b="0" dirty="0" smtClean="0"/>
              <a:t>: </a:t>
            </a:r>
          </a:p>
          <a:p>
            <a:r>
              <a:rPr lang="fr-FR" sz="1900" b="0" dirty="0" smtClean="0"/>
              <a:t>« </a:t>
            </a:r>
            <a:r>
              <a:rPr lang="fr-FR" sz="1900" b="0" dirty="0" err="1" smtClean="0"/>
              <a:t>Captain</a:t>
            </a:r>
            <a:r>
              <a:rPr lang="fr-FR" sz="1900" b="0" dirty="0" smtClean="0"/>
              <a:t> </a:t>
            </a:r>
            <a:r>
              <a:rPr lang="fr-FR" sz="1900" b="0" dirty="0" err="1" smtClean="0"/>
              <a:t>listen</a:t>
            </a:r>
            <a:r>
              <a:rPr lang="fr-FR" sz="1900" b="0" dirty="0" smtClean="0"/>
              <a:t> ! »  (pour les supérieurs)</a:t>
            </a:r>
          </a:p>
          <a:p>
            <a:r>
              <a:rPr lang="fr-FR" sz="1900" b="0" dirty="0" smtClean="0"/>
              <a:t>« Stand by » …. « Go </a:t>
            </a:r>
            <a:r>
              <a:rPr lang="fr-FR" sz="1900" b="0" dirty="0" err="1" smtClean="0"/>
              <a:t>ahead</a:t>
            </a:r>
            <a:r>
              <a:rPr lang="fr-FR" sz="1900" b="0" dirty="0" smtClean="0"/>
              <a:t> »</a:t>
            </a:r>
          </a:p>
          <a:p>
            <a:r>
              <a:rPr lang="fr-FR" sz="1900" b="0" dirty="0" smtClean="0"/>
              <a:t>« Une minute » ou « Stop – j’ai encore une question » … « Bien, poursuivons »</a:t>
            </a:r>
          </a:p>
          <a:p>
            <a:r>
              <a:rPr lang="fr-FR" sz="1900" b="0" dirty="0" smtClean="0"/>
              <a:t>« Stop, nous avons un problème, veuillez écouter</a:t>
            </a:r>
            <a:r>
              <a:rPr lang="fr-FR" sz="1900" b="0" dirty="0"/>
              <a:t> </a:t>
            </a:r>
            <a:r>
              <a:rPr lang="fr-FR" sz="1900" b="0" dirty="0" smtClean="0"/>
              <a:t>»</a:t>
            </a:r>
          </a:p>
          <a:p>
            <a:endParaRPr lang="de-CH" sz="1900" b="0" dirty="0" smtClean="0"/>
          </a:p>
          <a:p>
            <a:endParaRPr lang="de-CH" sz="1900" b="0" dirty="0"/>
          </a:p>
        </p:txBody>
      </p:sp>
      <p:sp>
        <p:nvSpPr>
          <p:cNvPr id="5" name="Textplatzhalter 4"/>
          <p:cNvSpPr>
            <a:spLocks noGrp="1"/>
          </p:cNvSpPr>
          <p:nvPr>
            <p:ph type="body" sz="quarter" idx="12"/>
          </p:nvPr>
        </p:nvSpPr>
        <p:spPr/>
        <p:txBody>
          <a:bodyPr/>
          <a:lstStyle/>
          <a:p>
            <a:r>
              <a:rPr lang="de-CH" dirty="0" smtClean="0"/>
              <a:t>Leonard, 2004.</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2788557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5" end="1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6" end="1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Communication au sein de l’équipe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27</a:t>
            </a:fld>
            <a:endParaRPr lang="de-CH" dirty="0"/>
          </a:p>
        </p:txBody>
      </p:sp>
      <p:sp>
        <p:nvSpPr>
          <p:cNvPr id="4" name="Inhaltsplatzhalter 3"/>
          <p:cNvSpPr>
            <a:spLocks noGrp="1"/>
          </p:cNvSpPr>
          <p:nvPr>
            <p:ph sz="quarter" idx="11"/>
          </p:nvPr>
        </p:nvSpPr>
        <p:spPr/>
        <p:txBody>
          <a:bodyPr/>
          <a:lstStyle/>
          <a:p>
            <a:pPr marL="0" indent="0">
              <a:buNone/>
            </a:pPr>
            <a:r>
              <a:rPr lang="fr-FR" sz="2000" dirty="0" smtClean="0">
                <a:solidFill>
                  <a:srgbClr val="C00000"/>
                </a:solidFill>
              </a:rPr>
              <a:t>Amélioration de la communication au sein de l’équipe</a:t>
            </a:r>
          </a:p>
          <a:p>
            <a:pPr marL="0" indent="0">
              <a:buNone/>
            </a:pPr>
            <a:endParaRPr lang="fr-FR" sz="2000" dirty="0" smtClean="0">
              <a:solidFill>
                <a:srgbClr val="C00000"/>
              </a:solidFill>
            </a:endParaRPr>
          </a:p>
          <a:p>
            <a:pPr>
              <a:spcBef>
                <a:spcPts val="1800"/>
              </a:spcBef>
            </a:pPr>
            <a:r>
              <a:rPr lang="fr-FR" sz="1800" b="0" dirty="0" smtClean="0"/>
              <a:t>Communication standardisée et structurée, afin de garantir l’échange verbal des informations</a:t>
            </a:r>
          </a:p>
          <a:p>
            <a:pPr lvl="1">
              <a:spcBef>
                <a:spcPts val="1800"/>
              </a:spcBef>
            </a:pPr>
            <a:r>
              <a:rPr lang="fr-FR" sz="1800" dirty="0" smtClean="0"/>
              <a:t>Déroulement (qui dit quoi et quand)</a:t>
            </a:r>
          </a:p>
          <a:p>
            <a:pPr lvl="1">
              <a:spcBef>
                <a:spcPts val="1800"/>
              </a:spcBef>
            </a:pPr>
            <a:r>
              <a:rPr lang="fr-FR" sz="1800" b="0" dirty="0" smtClean="0"/>
              <a:t>Formules (comment)</a:t>
            </a:r>
          </a:p>
          <a:p>
            <a:pPr>
              <a:spcBef>
                <a:spcPts val="1800"/>
              </a:spcBef>
            </a:pPr>
            <a:r>
              <a:rPr lang="fr-FR" sz="1800" b="0" dirty="0" smtClean="0"/>
              <a:t>Communication axée sur les faits : </a:t>
            </a:r>
          </a:p>
          <a:p>
            <a:pPr lvl="1">
              <a:spcBef>
                <a:spcPts val="1800"/>
              </a:spcBef>
            </a:pPr>
            <a:r>
              <a:rPr lang="fr-FR" sz="1800" dirty="0" smtClean="0"/>
              <a:t>neutre, claire, complète et concise</a:t>
            </a:r>
            <a:endParaRPr lang="fr-FR" sz="1800" b="0" dirty="0" smtClean="0"/>
          </a:p>
          <a:p>
            <a:pPr>
              <a:spcBef>
                <a:spcPts val="1800"/>
              </a:spcBef>
            </a:pPr>
            <a:r>
              <a:rPr lang="fr-FR" sz="1800" b="0" dirty="0" smtClean="0"/>
              <a:t> Respect et estime</a:t>
            </a:r>
            <a:endParaRPr lang="fr-FR" sz="1800" b="0"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10269554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p:txBody>
          <a:bodyPr/>
          <a:lstStyle/>
          <a:p>
            <a:fld id="{A6DC35B0-3101-436D-83E8-2A48940380AD}" type="slidenum">
              <a:rPr lang="de-CH" smtClean="0"/>
              <a:pPr/>
              <a:t>28</a:t>
            </a:fld>
            <a:endParaRPr lang="de-CH" dirty="0"/>
          </a:p>
        </p:txBody>
      </p:sp>
      <p:sp>
        <p:nvSpPr>
          <p:cNvPr id="8" name="Textplatzhalter 1"/>
          <p:cNvSpPr>
            <a:spLocks noGrp="1"/>
          </p:cNvSpPr>
          <p:nvPr>
            <p:ph type="body" sz="quarter" idx="10"/>
          </p:nvPr>
        </p:nvSpPr>
        <p:spPr/>
        <p:txBody>
          <a:bodyPr/>
          <a:lstStyle/>
          <a:p>
            <a:r>
              <a:rPr lang="fr-FR" dirty="0" smtClean="0"/>
              <a:t>Communication – Check-list</a:t>
            </a:r>
            <a:endParaRPr lang="fr-FR" dirty="0"/>
          </a:p>
        </p:txBody>
      </p:sp>
      <p:sp>
        <p:nvSpPr>
          <p:cNvPr id="11" name="Textfeld 10"/>
          <p:cNvSpPr txBox="1"/>
          <p:nvPr/>
        </p:nvSpPr>
        <p:spPr>
          <a:xfrm>
            <a:off x="107504" y="2276474"/>
            <a:ext cx="2865926" cy="923330"/>
          </a:xfrm>
          <a:prstGeom prst="rect">
            <a:avLst/>
          </a:prstGeom>
          <a:noFill/>
        </p:spPr>
        <p:txBody>
          <a:bodyPr wrap="none" rtlCol="0">
            <a:spAutoFit/>
          </a:bodyPr>
          <a:lstStyle/>
          <a:p>
            <a:r>
              <a:rPr lang="fr-FR" b="1" dirty="0" smtClean="0">
                <a:solidFill>
                  <a:srgbClr val="339933"/>
                </a:solidFill>
              </a:rPr>
              <a:t>Vérifications de sécurité</a:t>
            </a:r>
          </a:p>
          <a:p>
            <a:r>
              <a:rPr lang="fr-FR" b="1" dirty="0">
                <a:solidFill>
                  <a:srgbClr val="339933"/>
                </a:solidFill>
              </a:rPr>
              <a:t>a</a:t>
            </a:r>
            <a:r>
              <a:rPr lang="fr-FR" b="1" dirty="0" smtClean="0">
                <a:solidFill>
                  <a:srgbClr val="339933"/>
                </a:solidFill>
              </a:rPr>
              <a:t>vec communication</a:t>
            </a:r>
          </a:p>
          <a:p>
            <a:r>
              <a:rPr lang="fr-FR" b="1" dirty="0" smtClean="0">
                <a:solidFill>
                  <a:srgbClr val="339933"/>
                </a:solidFill>
              </a:rPr>
              <a:t>en boucle fermée</a:t>
            </a:r>
            <a:endParaRPr lang="fr-FR" b="1" dirty="0">
              <a:solidFill>
                <a:srgbClr val="339933"/>
              </a:solidFill>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6246" y="1772816"/>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1594" y="2780927"/>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2544" y="5643809"/>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
        <p:nvSpPr>
          <p:cNvPr id="18" name="Pfeil nach rechts 17"/>
          <p:cNvSpPr/>
          <p:nvPr/>
        </p:nvSpPr>
        <p:spPr>
          <a:xfrm>
            <a:off x="2182529" y="3532982"/>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 name="Rechteck 5"/>
          <p:cNvSpPr/>
          <p:nvPr/>
        </p:nvSpPr>
        <p:spPr>
          <a:xfrm>
            <a:off x="224335" y="3861048"/>
            <a:ext cx="2521760" cy="1477328"/>
          </a:xfrm>
          <a:prstGeom prst="rect">
            <a:avLst/>
          </a:prstGeom>
          <a:solidFill>
            <a:srgbClr val="FFC000"/>
          </a:solidFill>
        </p:spPr>
        <p:txBody>
          <a:bodyPr wrap="square">
            <a:spAutoFit/>
          </a:bodyPr>
          <a:lstStyle/>
          <a:p>
            <a:r>
              <a:rPr lang="de-CH" b="1" dirty="0" smtClean="0"/>
              <a:t>2. Communication, </a:t>
            </a:r>
            <a:endParaRPr lang="de-CH" b="1" dirty="0"/>
          </a:p>
          <a:p>
            <a:r>
              <a:rPr lang="de-CH" b="1" dirty="0" err="1"/>
              <a:t>b</a:t>
            </a:r>
            <a:r>
              <a:rPr lang="de-CH" b="1" dirty="0" err="1" smtClean="0"/>
              <a:t>riefing</a:t>
            </a:r>
            <a:endParaRPr lang="de-CH" b="1" dirty="0" smtClean="0"/>
          </a:p>
          <a:p>
            <a:pPr marL="285750" indent="-285750">
              <a:buFont typeface="Arial" panose="020B0604020202020204" pitchFamily="34" charset="0"/>
              <a:buChar char="•"/>
            </a:pPr>
            <a:r>
              <a:rPr lang="de-CH" b="1" dirty="0" smtClean="0"/>
              <a:t>Communication </a:t>
            </a:r>
            <a:r>
              <a:rPr lang="de-CH" b="1" dirty="0" err="1" smtClean="0"/>
              <a:t>ouverte</a:t>
            </a:r>
            <a:endParaRPr lang="de-CH" b="1" dirty="0" smtClean="0"/>
          </a:p>
          <a:p>
            <a:pPr marL="285750" indent="-285750">
              <a:buFont typeface="Arial" panose="020B0604020202020204" pitchFamily="34" charset="0"/>
              <a:buChar char="•"/>
            </a:pPr>
            <a:r>
              <a:rPr lang="de-CH" b="1" dirty="0" smtClean="0"/>
              <a:t>« </a:t>
            </a:r>
            <a:r>
              <a:rPr lang="de-CH" b="1" dirty="0" err="1" smtClean="0"/>
              <a:t>Speaking</a:t>
            </a:r>
            <a:r>
              <a:rPr lang="de-CH" b="1" dirty="0" smtClean="0"/>
              <a:t> </a:t>
            </a:r>
            <a:r>
              <a:rPr lang="de-CH" b="1" dirty="0" err="1" smtClean="0"/>
              <a:t>up</a:t>
            </a:r>
            <a:r>
              <a:rPr lang="de-CH" b="1" dirty="0" smtClean="0"/>
              <a:t> »</a:t>
            </a:r>
            <a:endParaRPr lang="de-CH" b="1" dirty="0"/>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9408" y="6268384"/>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Pfeil nach rechts 21"/>
          <p:cNvSpPr/>
          <p:nvPr/>
        </p:nvSpPr>
        <p:spPr>
          <a:xfrm>
            <a:off x="2170308" y="1196752"/>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 name="Textfeld 2"/>
          <p:cNvSpPr txBox="1"/>
          <p:nvPr/>
        </p:nvSpPr>
        <p:spPr>
          <a:xfrm>
            <a:off x="1103871" y="827420"/>
            <a:ext cx="1851789" cy="646331"/>
          </a:xfrm>
          <a:prstGeom prst="rect">
            <a:avLst/>
          </a:prstGeom>
          <a:solidFill>
            <a:srgbClr val="FFC000"/>
          </a:solidFill>
        </p:spPr>
        <p:txBody>
          <a:bodyPr wrap="square">
            <a:spAutoFit/>
          </a:bodyPr>
          <a:lstStyle>
            <a:defPPr>
              <a:defRPr lang="de-DE"/>
            </a:defPPr>
            <a:lvl1pPr>
              <a:defRPr b="1"/>
            </a:lvl1pPr>
          </a:lstStyle>
          <a:p>
            <a:r>
              <a:rPr lang="de-CH" dirty="0" smtClean="0"/>
              <a:t>1</a:t>
            </a:r>
            <a:r>
              <a:rPr lang="fr-FR" dirty="0" smtClean="0"/>
              <a:t>. Rituel d’entrée de jeu</a:t>
            </a:r>
            <a:endParaRPr lang="fr-FR"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1996" y="0"/>
            <a:ext cx="3699295" cy="6898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Ellipse 22"/>
          <p:cNvSpPr/>
          <p:nvPr/>
        </p:nvSpPr>
        <p:spPr>
          <a:xfrm>
            <a:off x="4716463" y="519973"/>
            <a:ext cx="3671888" cy="235456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Communication axée sur les faits</a:t>
            </a:r>
          </a:p>
          <a:p>
            <a:pPr algn="ctr"/>
            <a:endParaRPr lang="fr-FR" dirty="0" smtClean="0">
              <a:solidFill>
                <a:schemeClr val="tx1"/>
              </a:solidFill>
            </a:endParaRPr>
          </a:p>
          <a:p>
            <a:pPr algn="ctr"/>
            <a:r>
              <a:rPr lang="fr-FR" b="1" dirty="0" smtClean="0">
                <a:solidFill>
                  <a:schemeClr val="tx1"/>
                </a:solidFill>
              </a:rPr>
              <a:t>Respect et estime</a:t>
            </a:r>
            <a:endParaRPr lang="fr-FR" b="1" dirty="0">
              <a:solidFill>
                <a:schemeClr val="tx1"/>
              </a:solidFill>
            </a:endParaRPr>
          </a:p>
        </p:txBody>
      </p:sp>
      <p:sp>
        <p:nvSpPr>
          <p:cNvPr id="2" name="Textfeld 1"/>
          <p:cNvSpPr txBox="1"/>
          <p:nvPr/>
        </p:nvSpPr>
        <p:spPr>
          <a:xfrm>
            <a:off x="4572001" y="3821014"/>
            <a:ext cx="4415702" cy="2308324"/>
          </a:xfrm>
          <a:prstGeom prst="rect">
            <a:avLst/>
          </a:prstGeom>
          <a:solidFill>
            <a:srgbClr val="FFC000"/>
          </a:solidFill>
        </p:spPr>
        <p:txBody>
          <a:bodyPr wrap="square" rtlCol="0">
            <a:spAutoFit/>
          </a:bodyPr>
          <a:lstStyle/>
          <a:p>
            <a:r>
              <a:rPr lang="de-CH" b="1" dirty="0" smtClean="0"/>
              <a:t>3. </a:t>
            </a:r>
            <a:r>
              <a:rPr lang="fr-FR" dirty="0" smtClean="0"/>
              <a:t>Dernier point pouvant être ajouté à la liste pour promouvoir le « </a:t>
            </a:r>
            <a:r>
              <a:rPr lang="fr-FR" dirty="0" err="1" smtClean="0"/>
              <a:t>Speaking</a:t>
            </a:r>
            <a:r>
              <a:rPr lang="fr-FR" dirty="0" smtClean="0"/>
              <a:t> up » : « </a:t>
            </a:r>
            <a:r>
              <a:rPr lang="fr-FR" b="1" dirty="0" smtClean="0"/>
              <a:t>Y a-t-il/Avez-vous des doutes ou des questions ? »</a:t>
            </a:r>
          </a:p>
          <a:p>
            <a:r>
              <a:rPr lang="fr-FR" dirty="0" smtClean="0"/>
              <a:t>Remarque du chirurgien : </a:t>
            </a:r>
          </a:p>
          <a:p>
            <a:r>
              <a:rPr lang="fr-FR" b="1" dirty="0" smtClean="0"/>
              <a:t>« Si vous avez le moindre doute sur le bon déroulement de l’intervention, je vous invite à nous le faire savoir. »</a:t>
            </a:r>
          </a:p>
        </p:txBody>
      </p:sp>
      <p:sp>
        <p:nvSpPr>
          <p:cNvPr id="24" name="Pfeil nach rechts 23"/>
          <p:cNvSpPr/>
          <p:nvPr/>
        </p:nvSpPr>
        <p:spPr>
          <a:xfrm>
            <a:off x="2118445" y="72244"/>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5" name="Textfeld 18"/>
          <p:cNvSpPr txBox="1"/>
          <p:nvPr/>
        </p:nvSpPr>
        <p:spPr>
          <a:xfrm>
            <a:off x="546585" y="31594"/>
            <a:ext cx="2409075" cy="369332"/>
          </a:xfrm>
          <a:prstGeom prst="rect">
            <a:avLst/>
          </a:prstGeom>
          <a:solidFill>
            <a:srgbClr val="FFC000"/>
          </a:solidFill>
        </p:spPr>
        <p:txBody>
          <a:bodyPr wrap="square">
            <a:spAutoFit/>
          </a:bodyPr>
          <a:lstStyle>
            <a:defPPr>
              <a:defRPr lang="de-DE"/>
            </a:defPPr>
            <a:lvl1pPr>
              <a:defRPr b="1"/>
            </a:lvl1pPr>
          </a:lstStyle>
          <a:p>
            <a:r>
              <a:rPr lang="fr-FR" dirty="0" smtClean="0"/>
              <a:t>Lancement du TTO</a:t>
            </a:r>
            <a:endParaRPr lang="fr-FR" dirty="0"/>
          </a:p>
        </p:txBody>
      </p:sp>
    </p:spTree>
    <p:extLst>
      <p:ext uri="{BB962C8B-B14F-4D97-AF65-F5344CB8AC3E}">
        <p14:creationId xmlns:p14="http://schemas.microsoft.com/office/powerpoint/2010/main" val="384923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Collaboration au sein de l’équipe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29</a:t>
            </a:fld>
            <a:endParaRPr lang="de-CH" dirty="0"/>
          </a:p>
        </p:txBody>
      </p:sp>
      <p:sp>
        <p:nvSpPr>
          <p:cNvPr id="4" name="Inhaltsplatzhalter 3"/>
          <p:cNvSpPr>
            <a:spLocks noGrp="1"/>
          </p:cNvSpPr>
          <p:nvPr>
            <p:ph sz="quarter" idx="11"/>
          </p:nvPr>
        </p:nvSpPr>
        <p:spPr/>
        <p:txBody>
          <a:bodyPr>
            <a:normAutofit/>
          </a:bodyPr>
          <a:lstStyle/>
          <a:p>
            <a:pPr marL="0" indent="0">
              <a:buNone/>
            </a:pPr>
            <a:r>
              <a:rPr lang="fr-FR" sz="2000" dirty="0" smtClean="0">
                <a:solidFill>
                  <a:srgbClr val="C00000"/>
                </a:solidFill>
              </a:rPr>
              <a:t>Entraînement au sein de l’équipe et taux de mortalité</a:t>
            </a:r>
          </a:p>
          <a:p>
            <a:r>
              <a:rPr lang="fr-FR" sz="1800" dirty="0" smtClean="0"/>
              <a:t>Après prise en compte des différences de départ entre les deux groupes :</a:t>
            </a:r>
          </a:p>
          <a:p>
            <a:pPr lvl="1"/>
            <a:r>
              <a:rPr lang="fr-FR" sz="1800" dirty="0" smtClean="0"/>
              <a:t>Groupe avec entraînement : baisse du taux de mortalité de 18 % (RR, 0,82 ; 95 % CI, 0,76-0,91 ; p=.01)</a:t>
            </a:r>
          </a:p>
          <a:p>
            <a:pPr lvl="1"/>
            <a:r>
              <a:rPr lang="fr-FR" sz="1800" dirty="0" smtClean="0"/>
              <a:t>Groupe de contrôle :</a:t>
            </a:r>
            <a:r>
              <a:rPr lang="fr-FR" sz="1800" dirty="0"/>
              <a:t> </a:t>
            </a:r>
            <a:r>
              <a:rPr lang="fr-FR" sz="1800" dirty="0" smtClean="0"/>
              <a:t>baisse du taux de mortalité de 7 % seulement (RR, 0,93 ; 95% CI, 0,80-1,0 6; p=.59)</a:t>
            </a:r>
          </a:p>
          <a:p>
            <a:endParaRPr lang="de-CH" sz="1800" dirty="0"/>
          </a:p>
        </p:txBody>
      </p:sp>
      <p:sp>
        <p:nvSpPr>
          <p:cNvPr id="5" name="Textplatzhalter 4"/>
          <p:cNvSpPr>
            <a:spLocks noGrp="1"/>
          </p:cNvSpPr>
          <p:nvPr>
            <p:ph type="body" sz="quarter" idx="12"/>
          </p:nvPr>
        </p:nvSpPr>
        <p:spPr/>
        <p:txBody>
          <a:bodyPr/>
          <a:lstStyle/>
          <a:p>
            <a:r>
              <a:rPr lang="en-US" sz="1000" dirty="0" err="1"/>
              <a:t>Neily</a:t>
            </a:r>
            <a:r>
              <a:rPr lang="en-US" sz="1000" dirty="0"/>
              <a:t> </a:t>
            </a:r>
            <a:r>
              <a:rPr lang="en-US" sz="1000" dirty="0" smtClean="0"/>
              <a:t>J, 2010. </a:t>
            </a:r>
            <a:endParaRPr lang="en-US" sz="1000" dirty="0"/>
          </a:p>
          <a:p>
            <a:endParaRPr lang="de-C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53948"/>
            <a:ext cx="4104456" cy="3419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1407073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Hintergund-PP.pdf"/>
          <p:cNvPicPr>
            <a:picLocks noChangeAspect="1"/>
          </p:cNvPicPr>
          <p:nvPr/>
        </p:nvPicPr>
        <p:blipFill>
          <a:blip r:embed="rId3"/>
          <a:stretch>
            <a:fillRect/>
          </a:stretch>
        </p:blipFill>
        <p:spPr>
          <a:xfrm>
            <a:off x="0" y="0"/>
            <a:ext cx="9144000" cy="6858000"/>
          </a:xfrm>
          <a:prstGeom prst="rect">
            <a:avLst/>
          </a:prstGeom>
        </p:spPr>
      </p:pic>
      <p:sp>
        <p:nvSpPr>
          <p:cNvPr id="3" name="Untertitel 2"/>
          <p:cNvSpPr>
            <a:spLocks noGrp="1"/>
          </p:cNvSpPr>
          <p:nvPr>
            <p:ph type="subTitle" idx="1"/>
          </p:nvPr>
        </p:nvSpPr>
        <p:spPr>
          <a:xfrm>
            <a:off x="338132" y="5698334"/>
            <a:ext cx="3455546" cy="1030813"/>
          </a:xfrm>
        </p:spPr>
        <p:txBody>
          <a:bodyPr>
            <a:normAutofit/>
          </a:bodyPr>
          <a:lstStyle/>
          <a:p>
            <a:pPr algn="l"/>
            <a:r>
              <a:rPr lang="fr-FR" sz="2000" b="1" dirty="0" smtClean="0">
                <a:solidFill>
                  <a:srgbClr val="FF0000"/>
                </a:solidFill>
              </a:rPr>
              <a:t>Nom de l’hôpital</a:t>
            </a:r>
          </a:p>
          <a:p>
            <a:pPr algn="l"/>
            <a:r>
              <a:rPr lang="fr-FR" sz="2000" b="0" dirty="0" smtClean="0">
                <a:solidFill>
                  <a:srgbClr val="FF0000"/>
                </a:solidFill>
              </a:rPr>
              <a:t>Nom de l’intervenant/e</a:t>
            </a:r>
          </a:p>
        </p:txBody>
      </p:sp>
      <p:sp>
        <p:nvSpPr>
          <p:cNvPr id="7" name="Titel 1"/>
          <p:cNvSpPr txBox="1">
            <a:spLocks/>
          </p:cNvSpPr>
          <p:nvPr/>
        </p:nvSpPr>
        <p:spPr>
          <a:xfrm>
            <a:off x="338132" y="771754"/>
            <a:ext cx="3455546" cy="4453112"/>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1800" dirty="0">
                <a:solidFill>
                  <a:schemeClr val="bg1"/>
                </a:solidFill>
              </a:rPr>
              <a:t>Formation continue</a:t>
            </a:r>
          </a:p>
          <a:p>
            <a:pPr algn="l"/>
            <a:r>
              <a:rPr lang="de-DE" sz="1800" dirty="0">
                <a:solidFill>
                  <a:schemeClr val="bg1"/>
                </a:solidFill>
              </a:rPr>
              <a:t>interne aux établissements </a:t>
            </a:r>
            <a:br>
              <a:rPr lang="de-DE" sz="1800" dirty="0">
                <a:solidFill>
                  <a:schemeClr val="bg1"/>
                </a:solidFill>
              </a:rPr>
            </a:br>
            <a:r>
              <a:rPr lang="de-DE" sz="1400" dirty="0">
                <a:solidFill>
                  <a:schemeClr val="bg1"/>
                </a:solidFill>
              </a:rPr>
              <a:t/>
            </a:r>
            <a:br>
              <a:rPr lang="de-DE" sz="1400" dirty="0">
                <a:solidFill>
                  <a:schemeClr val="bg1"/>
                </a:solidFill>
              </a:rPr>
            </a:br>
            <a:r>
              <a:rPr lang="de-DE" sz="1400" dirty="0">
                <a:solidFill>
                  <a:schemeClr val="bg1"/>
                </a:solidFill>
              </a:rPr>
              <a:t/>
            </a:r>
            <a:br>
              <a:rPr lang="de-DE" sz="1400" dirty="0">
                <a:solidFill>
                  <a:schemeClr val="bg1"/>
                </a:solidFill>
              </a:rPr>
            </a:br>
            <a:r>
              <a:rPr lang="de-DE" sz="3000" i="1" dirty="0">
                <a:solidFill>
                  <a:schemeClr val="bg1"/>
                </a:solidFill>
              </a:rPr>
              <a:t>Module 3</a:t>
            </a:r>
            <a:br>
              <a:rPr lang="de-DE" sz="3000" i="1" dirty="0">
                <a:solidFill>
                  <a:schemeClr val="bg1"/>
                </a:solidFill>
              </a:rPr>
            </a:br>
            <a:r>
              <a:rPr lang="fr-FR" sz="3000" dirty="0" smtClean="0">
                <a:solidFill>
                  <a:schemeClr val="bg1"/>
                </a:solidFill>
              </a:rPr>
              <a:t>Gestion de la sécurité et communication  au sein de l’équipe</a:t>
            </a:r>
            <a:endParaRPr lang="fr-FR" sz="1800" dirty="0" smtClean="0">
              <a:solidFill>
                <a:schemeClr val="bg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4371" y="1772817"/>
            <a:ext cx="5129629" cy="366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4800" y="573141"/>
            <a:ext cx="5129199" cy="1199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97373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lstStyle/>
          <a:p>
            <a:r>
              <a:rPr lang="de-CH" dirty="0" smtClean="0"/>
              <a:t>Culture de la </a:t>
            </a:r>
            <a:r>
              <a:rPr lang="de-CH" dirty="0" err="1" smtClean="0"/>
              <a:t>sécurité</a:t>
            </a:r>
            <a:r>
              <a:rPr lang="de-CH" dirty="0" smtClean="0"/>
              <a:t> - Communication</a:t>
            </a:r>
            <a:endParaRPr lang="de-CH" dirty="0"/>
          </a:p>
        </p:txBody>
      </p:sp>
      <p:sp>
        <p:nvSpPr>
          <p:cNvPr id="2" name="Foliennummernplatzhalter 1"/>
          <p:cNvSpPr>
            <a:spLocks noGrp="1"/>
          </p:cNvSpPr>
          <p:nvPr>
            <p:ph type="sldNum" sz="quarter" idx="4"/>
          </p:nvPr>
        </p:nvSpPr>
        <p:spPr/>
        <p:txBody>
          <a:bodyPr/>
          <a:lstStyle/>
          <a:p>
            <a:pPr>
              <a:defRPr/>
            </a:pPr>
            <a:fld id="{71136487-543D-4405-AAB5-8727D8E899E1}" type="slidenum">
              <a:rPr lang="de-DE" smtClean="0"/>
              <a:pPr>
                <a:defRPr/>
              </a:pPr>
              <a:t>30</a:t>
            </a:fld>
            <a:endParaRPr lang="de-DE" dirty="0"/>
          </a:p>
        </p:txBody>
      </p:sp>
      <p:sp>
        <p:nvSpPr>
          <p:cNvPr id="4" name="Inhaltsplatzhalter 3"/>
          <p:cNvSpPr>
            <a:spLocks noGrp="1"/>
          </p:cNvSpPr>
          <p:nvPr>
            <p:ph sz="quarter" idx="11"/>
          </p:nvPr>
        </p:nvSpPr>
        <p:spPr/>
        <p:txBody>
          <a:bodyPr>
            <a:normAutofit/>
          </a:bodyPr>
          <a:lstStyle/>
          <a:p>
            <a:pPr marL="0" indent="0" algn="ctr">
              <a:buNone/>
            </a:pPr>
            <a:r>
              <a:rPr lang="de-CH" sz="2000" dirty="0">
                <a:solidFill>
                  <a:srgbClr val="C00000"/>
                </a:solidFill>
              </a:rPr>
              <a:t> </a:t>
            </a:r>
            <a:r>
              <a:rPr lang="fr-FR" sz="2000" dirty="0" smtClean="0">
                <a:solidFill>
                  <a:srgbClr val="C00000"/>
                </a:solidFill>
              </a:rPr>
              <a:t>L’amélioration de la culture de la sécurité et de la communication au sein de l’équipe</a:t>
            </a:r>
          </a:p>
          <a:p>
            <a:pPr marL="0" indent="0" algn="ctr">
              <a:buNone/>
            </a:pPr>
            <a:r>
              <a:rPr lang="fr-FR" sz="2000" b="0" dirty="0" smtClean="0">
                <a:solidFill>
                  <a:srgbClr val="C00000"/>
                </a:solidFill>
              </a:rPr>
              <a:t>		accroît la sécurité des patients</a:t>
            </a:r>
          </a:p>
          <a:p>
            <a:pPr marL="0" indent="0">
              <a:buNone/>
            </a:pPr>
            <a:endParaRPr lang="fr-FR" sz="2000" b="0" dirty="0" smtClean="0">
              <a:solidFill>
                <a:srgbClr val="C00000"/>
              </a:solidFill>
            </a:endParaRPr>
          </a:p>
          <a:p>
            <a:pPr marL="0" indent="0">
              <a:buNone/>
            </a:pPr>
            <a:r>
              <a:rPr lang="fr-FR" sz="2000" b="0" dirty="0" smtClean="0">
                <a:solidFill>
                  <a:srgbClr val="C00000"/>
                </a:solidFill>
              </a:rPr>
              <a:t>Conditions :</a:t>
            </a:r>
          </a:p>
          <a:p>
            <a:pPr marL="0" indent="0">
              <a:buNone/>
            </a:pPr>
            <a:endParaRPr lang="fr-FR" sz="1800" b="0" dirty="0" smtClean="0"/>
          </a:p>
          <a:p>
            <a:r>
              <a:rPr lang="fr-FR" sz="1800" dirty="0" smtClean="0"/>
              <a:t>Leadership :</a:t>
            </a:r>
            <a:endParaRPr lang="fr-FR" sz="1800" b="0" dirty="0" smtClean="0"/>
          </a:p>
          <a:p>
            <a:pPr lvl="1"/>
            <a:r>
              <a:rPr lang="fr-FR" sz="1800" dirty="0" smtClean="0"/>
              <a:t>a</a:t>
            </a:r>
            <a:r>
              <a:rPr lang="fr-FR" sz="1800" b="0" dirty="0" smtClean="0"/>
              <a:t>ttitude des supérieurs et de la direction soutenant la culture de la sécurité</a:t>
            </a:r>
          </a:p>
          <a:p>
            <a:pPr lvl="1"/>
            <a:r>
              <a:rPr lang="fr-FR" sz="1800" dirty="0"/>
              <a:t>a</a:t>
            </a:r>
            <a:r>
              <a:rPr lang="fr-FR" sz="1800" dirty="0" smtClean="0"/>
              <a:t>ppui aux mesures favorisant un bon climat de sécurité</a:t>
            </a:r>
          </a:p>
          <a:p>
            <a:pPr lvl="1"/>
            <a:r>
              <a:rPr lang="fr-FR" sz="1800" dirty="0"/>
              <a:t>a</a:t>
            </a:r>
            <a:r>
              <a:rPr lang="fr-FR" sz="1800" dirty="0" smtClean="0"/>
              <a:t>pproche non punitive (de la part des supérieurs)</a:t>
            </a:r>
          </a:p>
          <a:p>
            <a:pPr>
              <a:spcBef>
                <a:spcPts val="1800"/>
              </a:spcBef>
            </a:pPr>
            <a:r>
              <a:rPr lang="fr-FR" sz="1800" dirty="0" smtClean="0"/>
              <a:t>Relations empreintes de respect, de confiance et d’estime </a:t>
            </a:r>
            <a:r>
              <a:rPr lang="fr-FR" sz="1800" b="0" dirty="0" smtClean="0"/>
              <a:t>dans l’établissement </a:t>
            </a:r>
          </a:p>
          <a:p>
            <a:pPr>
              <a:spcBef>
                <a:spcPts val="1800"/>
              </a:spcBef>
            </a:pPr>
            <a:r>
              <a:rPr lang="fr-FR" sz="1800" dirty="0" smtClean="0"/>
              <a:t>Socialisation du personnel à la vigilance : s’attendre à l’inattendu, surveiller activement et savoir reconnaître les changements</a:t>
            </a:r>
          </a:p>
          <a:p>
            <a:endParaRPr lang="de-CH" sz="1800" b="0" dirty="0" smtClean="0"/>
          </a:p>
          <a:p>
            <a:endParaRPr lang="de-CH" dirty="0"/>
          </a:p>
        </p:txBody>
      </p:sp>
      <p:sp>
        <p:nvSpPr>
          <p:cNvPr id="5" name="Textplatzhalter 4"/>
          <p:cNvSpPr>
            <a:spLocks noGrp="1"/>
          </p:cNvSpPr>
          <p:nvPr>
            <p:ph type="body" sz="quarter" idx="12"/>
          </p:nvPr>
        </p:nvSpPr>
        <p:spPr/>
        <p:txBody>
          <a:bodyPr/>
          <a:lstStyle/>
          <a:p>
            <a:endParaRPr lang="de-CH"/>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3093174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Conclusion</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31</a:t>
            </a:fld>
            <a:endParaRPr lang="de-CH"/>
          </a:p>
        </p:txBody>
      </p:sp>
      <p:sp>
        <p:nvSpPr>
          <p:cNvPr id="4" name="Inhaltsplatzhalter 3"/>
          <p:cNvSpPr>
            <a:spLocks noGrp="1"/>
          </p:cNvSpPr>
          <p:nvPr>
            <p:ph sz="quarter" idx="11"/>
          </p:nvPr>
        </p:nvSpPr>
        <p:spPr/>
        <p:txBody>
          <a:bodyPr/>
          <a:lstStyle/>
          <a:p>
            <a:pPr marL="0" indent="0">
              <a:buNone/>
            </a:pPr>
            <a:r>
              <a:rPr lang="fr-FR" sz="2000" dirty="0" smtClean="0">
                <a:solidFill>
                  <a:srgbClr val="C00000"/>
                </a:solidFill>
              </a:rPr>
              <a:t>Check-list « Sécurité chirurgicale » – Check-list de l’OMS</a:t>
            </a:r>
          </a:p>
          <a:p>
            <a:pPr marL="0" indent="0">
              <a:buNone/>
            </a:pPr>
            <a:r>
              <a:rPr lang="fr-FR" sz="2800" dirty="0" smtClean="0">
                <a:solidFill>
                  <a:srgbClr val="C00000"/>
                </a:solidFill>
              </a:rPr>
              <a:t>Culture </a:t>
            </a:r>
            <a:r>
              <a:rPr lang="fr-FR" sz="2800" smtClean="0">
                <a:solidFill>
                  <a:srgbClr val="C00000"/>
                </a:solidFill>
              </a:rPr>
              <a:t>– équipe – instrument</a:t>
            </a:r>
            <a:endParaRPr lang="fr-FR" sz="2800" dirty="0" smtClean="0">
              <a:solidFill>
                <a:srgbClr val="C00000"/>
              </a:solidFill>
            </a:endParaRPr>
          </a:p>
          <a:p>
            <a:endParaRPr lang="de-CH" dirty="0"/>
          </a:p>
        </p:txBody>
      </p:sp>
      <p:sp>
        <p:nvSpPr>
          <p:cNvPr id="8" name="Textfeld 7"/>
          <p:cNvSpPr txBox="1"/>
          <p:nvPr/>
        </p:nvSpPr>
        <p:spPr>
          <a:xfrm>
            <a:off x="6665493" y="4866739"/>
            <a:ext cx="2010963" cy="261610"/>
          </a:xfrm>
          <a:prstGeom prst="rect">
            <a:avLst/>
          </a:prstGeom>
          <a:noFill/>
        </p:spPr>
        <p:txBody>
          <a:bodyPr wrap="square" rtlCol="0">
            <a:spAutoFit/>
          </a:bodyPr>
          <a:lstStyle/>
          <a:p>
            <a:pPr algn="r"/>
            <a:r>
              <a:rPr lang="de-CH" sz="1100" dirty="0" smtClean="0"/>
              <a:t>www.patientensicherheit.ch</a:t>
            </a:r>
            <a:endParaRPr lang="de-CH" sz="11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712" y="1916832"/>
            <a:ext cx="3333750"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331640" y="5365665"/>
            <a:ext cx="5244895" cy="1015663"/>
          </a:xfrm>
          <a:prstGeom prst="rect">
            <a:avLst/>
          </a:prstGeom>
          <a:solidFill>
            <a:schemeClr val="bg1"/>
          </a:solidFill>
        </p:spPr>
        <p:txBody>
          <a:bodyPr wrap="none" rtlCol="0">
            <a:spAutoFit/>
          </a:bodyPr>
          <a:lstStyle/>
          <a:p>
            <a:r>
              <a:rPr lang="fr-FR" sz="2000" b="1" dirty="0" smtClean="0"/>
              <a:t>La sécurité d’un système n’est pas innée.</a:t>
            </a:r>
          </a:p>
          <a:p>
            <a:endParaRPr lang="fr-FR" sz="2000" b="1" dirty="0" smtClean="0"/>
          </a:p>
          <a:p>
            <a:r>
              <a:rPr lang="fr-FR" sz="2000" b="1" dirty="0" smtClean="0"/>
              <a:t>C’est une qualité qu’il acquiert.</a:t>
            </a:r>
            <a:endParaRPr lang="fr-FR" sz="2000" b="1"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5277" y="1972087"/>
            <a:ext cx="4111179" cy="2897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21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Bibliographie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32</a:t>
            </a:fld>
            <a:endParaRPr lang="de-CH" dirty="0"/>
          </a:p>
        </p:txBody>
      </p:sp>
      <p:sp>
        <p:nvSpPr>
          <p:cNvPr id="4" name="Inhaltsplatzhalter 3"/>
          <p:cNvSpPr>
            <a:spLocks noGrp="1"/>
          </p:cNvSpPr>
          <p:nvPr>
            <p:ph sz="quarter" idx="11"/>
          </p:nvPr>
        </p:nvSpPr>
        <p:spPr>
          <a:xfrm>
            <a:off x="402249" y="729246"/>
            <a:ext cx="8418512" cy="5436604"/>
          </a:xfrm>
        </p:spPr>
        <p:txBody>
          <a:bodyPr>
            <a:normAutofit fontScale="47500" lnSpcReduction="20000"/>
          </a:bodyPr>
          <a:lstStyle/>
          <a:p>
            <a:pPr marL="0" indent="0">
              <a:lnSpc>
                <a:spcPct val="170000"/>
              </a:lnSpc>
              <a:spcBef>
                <a:spcPts val="0"/>
              </a:spcBef>
              <a:buNone/>
            </a:pPr>
            <a:r>
              <a:rPr lang="en-US" sz="1500" b="0" dirty="0"/>
              <a:t>AAORN, AACN, </a:t>
            </a:r>
            <a:r>
              <a:rPr lang="en-US" sz="1500" b="0" dirty="0" err="1"/>
              <a:t>VitalSmarts</a:t>
            </a:r>
            <a:r>
              <a:rPr lang="en-US" sz="1500" b="0" dirty="0"/>
              <a:t>, Silence Kills / The Silent Treatment Study: http://www.silenttreatmentstudy.com/</a:t>
            </a:r>
          </a:p>
          <a:p>
            <a:pPr marL="0" indent="0">
              <a:lnSpc>
                <a:spcPct val="170000"/>
              </a:lnSpc>
              <a:spcBef>
                <a:spcPts val="0"/>
              </a:spcBef>
              <a:buNone/>
            </a:pPr>
            <a:r>
              <a:rPr lang="de-CH" sz="1500" b="0" dirty="0" err="1"/>
              <a:t>Alhola</a:t>
            </a:r>
            <a:r>
              <a:rPr lang="de-CH" sz="1500" b="0" dirty="0"/>
              <a:t> P, Polo-</a:t>
            </a:r>
            <a:r>
              <a:rPr lang="de-CH" sz="1500" b="0" dirty="0" err="1"/>
              <a:t>Kantola</a:t>
            </a:r>
            <a:r>
              <a:rPr lang="de-CH" sz="1500" b="0" dirty="0"/>
              <a:t> P. </a:t>
            </a:r>
            <a:r>
              <a:rPr lang="de-CH" sz="1500" b="0" dirty="0" err="1"/>
              <a:t>Sleep</a:t>
            </a:r>
            <a:r>
              <a:rPr lang="de-CH" sz="1500" b="0" dirty="0"/>
              <a:t> </a:t>
            </a:r>
            <a:r>
              <a:rPr lang="de-CH" sz="1500" b="0" dirty="0" err="1"/>
              <a:t>deprivation</a:t>
            </a:r>
            <a:r>
              <a:rPr lang="de-CH" sz="1500" b="0" dirty="0"/>
              <a:t>: Impact on </a:t>
            </a:r>
            <a:r>
              <a:rPr lang="de-CH" sz="1500" b="0" dirty="0" err="1"/>
              <a:t>cognitive</a:t>
            </a:r>
            <a:r>
              <a:rPr lang="de-CH" sz="1500" b="0" dirty="0"/>
              <a:t> </a:t>
            </a:r>
            <a:r>
              <a:rPr lang="de-CH" sz="1500" b="0" dirty="0" err="1"/>
              <a:t>performance</a:t>
            </a:r>
            <a:r>
              <a:rPr lang="de-CH" sz="1500" b="0" dirty="0"/>
              <a:t>. </a:t>
            </a:r>
            <a:r>
              <a:rPr lang="de-CH" sz="1500" b="0" dirty="0" err="1"/>
              <a:t>Neuropsychiatric</a:t>
            </a:r>
            <a:r>
              <a:rPr lang="de-CH" sz="1500" b="0" dirty="0"/>
              <a:t> </a:t>
            </a:r>
            <a:r>
              <a:rPr lang="de-CH" sz="1500" b="0" dirty="0" err="1"/>
              <a:t>Disease</a:t>
            </a:r>
            <a:r>
              <a:rPr lang="de-CH" sz="1500" b="0" dirty="0"/>
              <a:t> </a:t>
            </a:r>
            <a:r>
              <a:rPr lang="de-CH" sz="1500" b="0" dirty="0" err="1"/>
              <a:t>and</a:t>
            </a:r>
            <a:r>
              <a:rPr lang="de-CH" sz="1500" b="0" dirty="0"/>
              <a:t> Treatment 2007;3(5):553-67.</a:t>
            </a:r>
          </a:p>
          <a:p>
            <a:pPr marL="0" indent="0">
              <a:lnSpc>
                <a:spcPct val="170000"/>
              </a:lnSpc>
              <a:spcBef>
                <a:spcPts val="0"/>
              </a:spcBef>
              <a:buNone/>
            </a:pPr>
            <a:r>
              <a:rPr lang="de-CH" sz="1500" b="0" dirty="0"/>
              <a:t>Bezzola P, Hochreutener MA, Schwappach DLB. Operation Sichere Chirurgie. Die chirurgische Checkliste und ihre Implementierung: Kultur-Team-Tools. Zürich: Stiftung für Patientensicherheit; 2012.</a:t>
            </a:r>
            <a:endParaRPr lang="de-DE" sz="1500" b="0" dirty="0"/>
          </a:p>
          <a:p>
            <a:pPr marL="0" indent="0">
              <a:lnSpc>
                <a:spcPct val="170000"/>
              </a:lnSpc>
              <a:spcBef>
                <a:spcPts val="0"/>
              </a:spcBef>
              <a:buNone/>
            </a:pPr>
            <a:r>
              <a:rPr lang="de-DE" sz="1500" b="0" dirty="0" err="1"/>
              <a:t>Blegen</a:t>
            </a:r>
            <a:r>
              <a:rPr lang="de-DE" sz="1500" b="0" dirty="0"/>
              <a:t> MA, Pepper GA, Rosse J. </a:t>
            </a:r>
            <a:r>
              <a:rPr lang="de-DE" sz="1500" b="0" dirty="0" err="1"/>
              <a:t>Safety</a:t>
            </a:r>
            <a:r>
              <a:rPr lang="de-DE" sz="1500" b="0" dirty="0"/>
              <a:t> </a:t>
            </a:r>
            <a:r>
              <a:rPr lang="de-DE" sz="1500" b="0" dirty="0" err="1"/>
              <a:t>Climate</a:t>
            </a:r>
            <a:r>
              <a:rPr lang="de-DE" sz="1500" b="0" dirty="0"/>
              <a:t> on Hospital Units: A New </a:t>
            </a:r>
            <a:r>
              <a:rPr lang="de-DE" sz="1500" b="0" dirty="0" err="1"/>
              <a:t>Measure</a:t>
            </a:r>
            <a:r>
              <a:rPr lang="de-DE" sz="1500" b="0" dirty="0"/>
              <a:t>. In: </a:t>
            </a:r>
            <a:r>
              <a:rPr lang="de-DE" sz="1500" b="0" dirty="0" err="1"/>
              <a:t>Henriksen</a:t>
            </a:r>
            <a:r>
              <a:rPr lang="de-DE" sz="1500" b="0" dirty="0"/>
              <a:t> K </a:t>
            </a:r>
            <a:r>
              <a:rPr lang="de-DE" sz="1500" b="0" dirty="0" err="1"/>
              <a:t>Battles</a:t>
            </a:r>
            <a:r>
              <a:rPr lang="de-DE" sz="1500" b="0" dirty="0"/>
              <a:t> JB MELD, </a:t>
            </a:r>
            <a:r>
              <a:rPr lang="de-DE" sz="1500" b="0" dirty="0" err="1"/>
              <a:t>editor</a:t>
            </a:r>
            <a:r>
              <a:rPr lang="de-DE" sz="1500" b="0" dirty="0"/>
              <a:t>. </a:t>
            </a:r>
            <a:r>
              <a:rPr lang="de-DE" sz="1500" b="0" dirty="0" err="1"/>
              <a:t>Advances</a:t>
            </a:r>
            <a:r>
              <a:rPr lang="de-DE" sz="1500" b="0" dirty="0"/>
              <a:t> in Patient </a:t>
            </a:r>
            <a:r>
              <a:rPr lang="de-DE" sz="1500" b="0" dirty="0" err="1"/>
              <a:t>Safety</a:t>
            </a:r>
            <a:r>
              <a:rPr lang="de-DE" sz="1500" b="0" dirty="0"/>
              <a:t>: </a:t>
            </a:r>
            <a:r>
              <a:rPr lang="de-DE" sz="1500" b="0" dirty="0" err="1"/>
              <a:t>From</a:t>
            </a:r>
            <a:r>
              <a:rPr lang="de-DE" sz="1500" b="0" dirty="0"/>
              <a:t> Research </a:t>
            </a:r>
            <a:r>
              <a:rPr lang="de-DE" sz="1500" b="0" dirty="0" err="1"/>
              <a:t>to</a:t>
            </a:r>
            <a:r>
              <a:rPr lang="de-DE" sz="1500" b="0" dirty="0"/>
              <a:t> Implementation (Volume 4: </a:t>
            </a:r>
            <a:r>
              <a:rPr lang="de-DE" sz="1500" b="0" dirty="0" err="1"/>
              <a:t>Programs</a:t>
            </a:r>
            <a:r>
              <a:rPr lang="de-DE" sz="1500" b="0" dirty="0"/>
              <a:t>,   Tools, </a:t>
            </a:r>
            <a:r>
              <a:rPr lang="de-DE" sz="1500" b="0" dirty="0" err="1"/>
              <a:t>and</a:t>
            </a:r>
            <a:r>
              <a:rPr lang="de-DE" sz="1500" b="0" dirty="0"/>
              <a:t> Products).  </a:t>
            </a:r>
            <a:r>
              <a:rPr lang="de-DE" sz="1500" b="0" dirty="0" err="1"/>
              <a:t>Battles</a:t>
            </a:r>
            <a:r>
              <a:rPr lang="de-DE" sz="1500" b="0" dirty="0"/>
              <a:t> JB </a:t>
            </a:r>
            <a:r>
              <a:rPr lang="de-DE" sz="1500" b="0" dirty="0" err="1"/>
              <a:t>ed</a:t>
            </a:r>
            <a:r>
              <a:rPr lang="de-DE" sz="1500" b="0" dirty="0"/>
              <a:t>. </a:t>
            </a:r>
            <a:r>
              <a:rPr lang="de-DE" sz="1500" b="0" dirty="0" err="1"/>
              <a:t>Rockville</a:t>
            </a:r>
            <a:r>
              <a:rPr lang="de-DE" sz="1500" b="0" dirty="0"/>
              <a:t> (MD): Agency </a:t>
            </a:r>
            <a:r>
              <a:rPr lang="de-DE" sz="1500" b="0" dirty="0" err="1"/>
              <a:t>for</a:t>
            </a:r>
            <a:r>
              <a:rPr lang="de-DE" sz="1500" b="0" dirty="0"/>
              <a:t> </a:t>
            </a:r>
            <a:r>
              <a:rPr lang="de-DE" sz="1500" b="0" dirty="0" err="1"/>
              <a:t>Healthcare</a:t>
            </a:r>
            <a:r>
              <a:rPr lang="de-DE" sz="1500" b="0" dirty="0"/>
              <a:t> Research </a:t>
            </a:r>
            <a:r>
              <a:rPr lang="de-DE" sz="1500" b="0" dirty="0" err="1"/>
              <a:t>and</a:t>
            </a:r>
            <a:r>
              <a:rPr lang="de-DE" sz="1500" b="0" dirty="0"/>
              <a:t> Quality ; 2005.</a:t>
            </a:r>
          </a:p>
          <a:p>
            <a:pPr marL="0" indent="0">
              <a:lnSpc>
                <a:spcPct val="170000"/>
              </a:lnSpc>
              <a:spcBef>
                <a:spcPts val="0"/>
              </a:spcBef>
              <a:buNone/>
            </a:pPr>
            <a:r>
              <a:rPr lang="de-DE" sz="1500" b="0" dirty="0" err="1"/>
              <a:t>Flin</a:t>
            </a:r>
            <a:r>
              <a:rPr lang="de-DE" sz="1500" b="0" dirty="0"/>
              <a:t> R, </a:t>
            </a:r>
            <a:r>
              <a:rPr lang="de-DE" sz="1500" b="0" dirty="0" err="1"/>
              <a:t>Mearns</a:t>
            </a:r>
            <a:r>
              <a:rPr lang="de-DE" sz="1500" b="0" dirty="0"/>
              <a:t> K, O'Connor P, </a:t>
            </a:r>
            <a:r>
              <a:rPr lang="de-DE" sz="1500" b="0" dirty="0" err="1"/>
              <a:t>Bryden</a:t>
            </a:r>
            <a:r>
              <a:rPr lang="de-DE" sz="1500" b="0" dirty="0"/>
              <a:t> R. </a:t>
            </a:r>
            <a:r>
              <a:rPr lang="de-DE" sz="1500" b="0" dirty="0" err="1"/>
              <a:t>Measuring</a:t>
            </a:r>
            <a:r>
              <a:rPr lang="de-DE" sz="1500" b="0" dirty="0"/>
              <a:t> </a:t>
            </a:r>
            <a:r>
              <a:rPr lang="de-DE" sz="1500" b="0" dirty="0" err="1"/>
              <a:t>safety</a:t>
            </a:r>
            <a:r>
              <a:rPr lang="de-DE" sz="1500" b="0" dirty="0"/>
              <a:t> </a:t>
            </a:r>
            <a:r>
              <a:rPr lang="de-DE" sz="1500" b="0" dirty="0" err="1"/>
              <a:t>climate</a:t>
            </a:r>
            <a:r>
              <a:rPr lang="de-DE" sz="1500" b="0" dirty="0"/>
              <a:t>: </a:t>
            </a:r>
            <a:r>
              <a:rPr lang="de-DE" sz="1500" b="0" dirty="0" err="1"/>
              <a:t>identifying</a:t>
            </a:r>
            <a:r>
              <a:rPr lang="de-DE" sz="1500" b="0" dirty="0"/>
              <a:t> </a:t>
            </a:r>
            <a:r>
              <a:rPr lang="de-DE" sz="1500" b="0" dirty="0" err="1"/>
              <a:t>the</a:t>
            </a:r>
            <a:r>
              <a:rPr lang="de-DE" sz="1500" b="0" dirty="0"/>
              <a:t> </a:t>
            </a:r>
            <a:r>
              <a:rPr lang="de-DE" sz="1500" b="0" dirty="0" err="1"/>
              <a:t>common</a:t>
            </a:r>
            <a:r>
              <a:rPr lang="de-DE" sz="1500" b="0" dirty="0"/>
              <a:t> </a:t>
            </a:r>
            <a:r>
              <a:rPr lang="de-DE" sz="1500" b="0" dirty="0" err="1"/>
              <a:t>features</a:t>
            </a:r>
            <a:r>
              <a:rPr lang="de-DE" sz="1500" b="0" dirty="0"/>
              <a:t>. </a:t>
            </a:r>
            <a:r>
              <a:rPr lang="de-DE" sz="1500" b="0" dirty="0" err="1"/>
              <a:t>Safety</a:t>
            </a:r>
            <a:r>
              <a:rPr lang="de-DE" sz="1500" b="0" dirty="0"/>
              <a:t> Science 2000 Feb;34:177-92.</a:t>
            </a:r>
          </a:p>
          <a:p>
            <a:pPr marL="0" indent="0">
              <a:lnSpc>
                <a:spcPct val="170000"/>
              </a:lnSpc>
              <a:spcBef>
                <a:spcPts val="0"/>
              </a:spcBef>
              <a:buNone/>
            </a:pPr>
            <a:r>
              <a:rPr lang="de-DE" sz="1500" b="0" dirty="0" err="1"/>
              <a:t>Guldenmund</a:t>
            </a:r>
            <a:r>
              <a:rPr lang="de-DE" sz="1500" b="0" dirty="0"/>
              <a:t> FW. The </a:t>
            </a:r>
            <a:r>
              <a:rPr lang="de-DE" sz="1500" b="0" dirty="0" err="1"/>
              <a:t>nature</a:t>
            </a:r>
            <a:r>
              <a:rPr lang="de-DE" sz="1500" b="0" dirty="0"/>
              <a:t> </a:t>
            </a:r>
            <a:r>
              <a:rPr lang="de-DE" sz="1500" b="0" dirty="0" err="1"/>
              <a:t>of</a:t>
            </a:r>
            <a:r>
              <a:rPr lang="de-DE" sz="1500" b="0" dirty="0"/>
              <a:t> </a:t>
            </a:r>
            <a:r>
              <a:rPr lang="de-DE" sz="1500" b="0" dirty="0" err="1"/>
              <a:t>safety</a:t>
            </a:r>
            <a:r>
              <a:rPr lang="de-DE" sz="1500" b="0" dirty="0"/>
              <a:t> </a:t>
            </a:r>
            <a:r>
              <a:rPr lang="de-DE" sz="1500" b="0" dirty="0" err="1"/>
              <a:t>culture</a:t>
            </a:r>
            <a:r>
              <a:rPr lang="de-DE" sz="1500" b="0" dirty="0"/>
              <a:t>: a </a:t>
            </a:r>
            <a:r>
              <a:rPr lang="de-DE" sz="1500" b="0" dirty="0" err="1"/>
              <a:t>review</a:t>
            </a:r>
            <a:r>
              <a:rPr lang="de-DE" sz="1500" b="0" dirty="0"/>
              <a:t> </a:t>
            </a:r>
            <a:r>
              <a:rPr lang="de-DE" sz="1500" b="0" dirty="0" err="1"/>
              <a:t>of</a:t>
            </a:r>
            <a:r>
              <a:rPr lang="de-DE" sz="1500" b="0" dirty="0"/>
              <a:t> </a:t>
            </a:r>
            <a:r>
              <a:rPr lang="de-DE" sz="1500" b="0" dirty="0" err="1"/>
              <a:t>theory</a:t>
            </a:r>
            <a:r>
              <a:rPr lang="de-DE" sz="1500" b="0" dirty="0"/>
              <a:t> </a:t>
            </a:r>
            <a:r>
              <a:rPr lang="de-DE" sz="1500" b="0" dirty="0" err="1"/>
              <a:t>and</a:t>
            </a:r>
            <a:r>
              <a:rPr lang="de-DE" sz="1500" b="0" dirty="0"/>
              <a:t> </a:t>
            </a:r>
            <a:r>
              <a:rPr lang="de-DE" sz="1500" b="0" dirty="0" err="1"/>
              <a:t>research</a:t>
            </a:r>
            <a:r>
              <a:rPr lang="de-DE" sz="1500" b="0" dirty="0"/>
              <a:t>. </a:t>
            </a:r>
            <a:r>
              <a:rPr lang="de-DE" sz="1500" b="0" dirty="0" err="1"/>
              <a:t>Safety</a:t>
            </a:r>
            <a:r>
              <a:rPr lang="de-DE" sz="1500" b="0" dirty="0"/>
              <a:t> Science 2000 Feb;34:215-57.</a:t>
            </a:r>
            <a:endParaRPr lang="de-CH" sz="1500" b="0" dirty="0"/>
          </a:p>
          <a:p>
            <a:pPr marL="0" indent="0">
              <a:lnSpc>
                <a:spcPct val="170000"/>
              </a:lnSpc>
              <a:spcBef>
                <a:spcPts val="0"/>
              </a:spcBef>
              <a:buNone/>
            </a:pPr>
            <a:r>
              <a:rPr lang="de-DE" sz="1500" b="0" dirty="0" err="1"/>
              <a:t>Halligan</a:t>
            </a:r>
            <a:r>
              <a:rPr lang="de-DE" sz="1500" b="0" dirty="0"/>
              <a:t> M, </a:t>
            </a:r>
            <a:r>
              <a:rPr lang="de-DE" sz="1500" b="0" dirty="0" err="1"/>
              <a:t>Zecevic</a:t>
            </a:r>
            <a:r>
              <a:rPr lang="de-DE" sz="1500" b="0" dirty="0"/>
              <a:t> A. </a:t>
            </a:r>
            <a:r>
              <a:rPr lang="de-DE" sz="1500" b="0" dirty="0" err="1"/>
              <a:t>Safety</a:t>
            </a:r>
            <a:r>
              <a:rPr lang="de-DE" sz="1500" b="0" dirty="0"/>
              <a:t> </a:t>
            </a:r>
            <a:r>
              <a:rPr lang="de-DE" sz="1500" b="0" dirty="0" err="1"/>
              <a:t>culture</a:t>
            </a:r>
            <a:r>
              <a:rPr lang="de-DE" sz="1500" b="0" dirty="0"/>
              <a:t> in </a:t>
            </a:r>
            <a:r>
              <a:rPr lang="de-DE" sz="1500" b="0" dirty="0" err="1"/>
              <a:t>healthcare</a:t>
            </a:r>
            <a:r>
              <a:rPr lang="de-DE" sz="1500" b="0" dirty="0"/>
              <a:t>: a </a:t>
            </a:r>
            <a:r>
              <a:rPr lang="de-DE" sz="1500" b="0" dirty="0" err="1"/>
              <a:t>review</a:t>
            </a:r>
            <a:r>
              <a:rPr lang="de-DE" sz="1500" b="0" dirty="0"/>
              <a:t> </a:t>
            </a:r>
            <a:r>
              <a:rPr lang="de-DE" sz="1500" b="0" dirty="0" err="1"/>
              <a:t>of</a:t>
            </a:r>
            <a:r>
              <a:rPr lang="de-DE" sz="1500" b="0" dirty="0"/>
              <a:t> </a:t>
            </a:r>
            <a:r>
              <a:rPr lang="de-DE" sz="1500" b="0" dirty="0" err="1"/>
              <a:t>concepts</a:t>
            </a:r>
            <a:r>
              <a:rPr lang="de-DE" sz="1500" b="0" dirty="0"/>
              <a:t>, </a:t>
            </a:r>
            <a:r>
              <a:rPr lang="de-DE" sz="1500" b="0" dirty="0" err="1"/>
              <a:t>dimensions</a:t>
            </a:r>
            <a:r>
              <a:rPr lang="de-DE" sz="1500" b="0" dirty="0"/>
              <a:t>, </a:t>
            </a:r>
            <a:r>
              <a:rPr lang="de-DE" sz="1500" b="0" dirty="0" err="1"/>
              <a:t>measures</a:t>
            </a:r>
            <a:r>
              <a:rPr lang="de-DE" sz="1500" b="0" dirty="0"/>
              <a:t> </a:t>
            </a:r>
            <a:r>
              <a:rPr lang="de-DE" sz="1500" b="0" dirty="0" err="1"/>
              <a:t>and</a:t>
            </a:r>
            <a:r>
              <a:rPr lang="de-DE" sz="1500" b="0" dirty="0"/>
              <a:t> progress. BMJ Quality &amp; </a:t>
            </a:r>
            <a:r>
              <a:rPr lang="de-DE" sz="1500" b="0" dirty="0" err="1"/>
              <a:t>Safety</a:t>
            </a:r>
            <a:r>
              <a:rPr lang="de-DE" sz="1500" b="0" dirty="0"/>
              <a:t> 2011 Apr 1;20(4):338-43.</a:t>
            </a:r>
            <a:endParaRPr lang="de-CH" sz="1500" b="0" dirty="0"/>
          </a:p>
          <a:p>
            <a:pPr marL="0" indent="0">
              <a:lnSpc>
                <a:spcPct val="170000"/>
              </a:lnSpc>
              <a:spcBef>
                <a:spcPts val="0"/>
              </a:spcBef>
              <a:buNone/>
            </a:pPr>
            <a:r>
              <a:rPr lang="de-DE" sz="1500" b="0" dirty="0"/>
              <a:t>Hoffmann B, </a:t>
            </a:r>
            <a:r>
              <a:rPr lang="de-DE" sz="1500" b="0" dirty="0" err="1"/>
              <a:t>Hofinger</a:t>
            </a:r>
            <a:r>
              <a:rPr lang="de-DE" sz="1500" b="0" dirty="0"/>
              <a:t> G, Gerlach F. [</a:t>
            </a:r>
            <a:r>
              <a:rPr lang="de-DE" sz="1500" b="0" dirty="0" err="1"/>
              <a:t>Is</a:t>
            </a:r>
            <a:r>
              <a:rPr lang="de-DE" sz="1500" b="0" dirty="0"/>
              <a:t> </a:t>
            </a:r>
            <a:r>
              <a:rPr lang="de-DE" sz="1500" b="0" dirty="0" err="1"/>
              <a:t>patient</a:t>
            </a:r>
            <a:r>
              <a:rPr lang="de-DE" sz="1500" b="0" dirty="0"/>
              <a:t> </a:t>
            </a:r>
            <a:r>
              <a:rPr lang="de-DE" sz="1500" b="0" dirty="0" err="1"/>
              <a:t>safety</a:t>
            </a:r>
            <a:r>
              <a:rPr lang="de-DE" sz="1500" b="0" dirty="0"/>
              <a:t> </a:t>
            </a:r>
            <a:r>
              <a:rPr lang="de-DE" sz="1500" b="0" dirty="0" err="1"/>
              <a:t>culture</a:t>
            </a:r>
            <a:r>
              <a:rPr lang="de-DE" sz="1500" b="0" dirty="0"/>
              <a:t> </a:t>
            </a:r>
            <a:r>
              <a:rPr lang="de-DE" sz="1500" b="0" dirty="0" err="1"/>
              <a:t>measurable</a:t>
            </a:r>
            <a:r>
              <a:rPr lang="de-DE" sz="1500" b="0" dirty="0"/>
              <a:t> </a:t>
            </a:r>
            <a:r>
              <a:rPr lang="de-DE" sz="1500" b="0" dirty="0" err="1"/>
              <a:t>and</a:t>
            </a:r>
            <a:r>
              <a:rPr lang="de-DE" sz="1500" b="0" dirty="0"/>
              <a:t> </a:t>
            </a:r>
            <a:r>
              <a:rPr lang="de-DE" sz="1500" b="0" dirty="0" err="1"/>
              <a:t>if</a:t>
            </a:r>
            <a:r>
              <a:rPr lang="de-DE" sz="1500" b="0" dirty="0"/>
              <a:t> so, </a:t>
            </a:r>
            <a:r>
              <a:rPr lang="de-DE" sz="1500" b="0" dirty="0" err="1"/>
              <a:t>how</a:t>
            </a:r>
            <a:r>
              <a:rPr lang="de-DE" sz="1500" b="0" dirty="0"/>
              <a:t> </a:t>
            </a:r>
            <a:r>
              <a:rPr lang="de-DE" sz="1500" b="0" dirty="0" err="1"/>
              <a:t>is</a:t>
            </a:r>
            <a:r>
              <a:rPr lang="de-DE" sz="1500" b="0" dirty="0"/>
              <a:t> </a:t>
            </a:r>
            <a:r>
              <a:rPr lang="de-DE" sz="1500" b="0" dirty="0" err="1"/>
              <a:t>it</a:t>
            </a:r>
            <a:r>
              <a:rPr lang="de-DE" sz="1500" b="0" dirty="0"/>
              <a:t> </a:t>
            </a:r>
            <a:r>
              <a:rPr lang="de-DE" sz="1500" b="0" dirty="0" err="1"/>
              <a:t>done</a:t>
            </a:r>
            <a:r>
              <a:rPr lang="de-DE" sz="1500" b="0" dirty="0"/>
              <a:t>?]. Z </a:t>
            </a:r>
            <a:r>
              <a:rPr lang="de-DE" sz="1500" b="0" dirty="0" err="1"/>
              <a:t>Evid</a:t>
            </a:r>
            <a:r>
              <a:rPr lang="de-DE" sz="1500" b="0" dirty="0"/>
              <a:t> </a:t>
            </a:r>
            <a:r>
              <a:rPr lang="de-DE" sz="1500" b="0" dirty="0" err="1"/>
              <a:t>Fortbild</a:t>
            </a:r>
            <a:r>
              <a:rPr lang="de-DE" sz="1500" b="0" dirty="0"/>
              <a:t> Qual </a:t>
            </a:r>
            <a:r>
              <a:rPr lang="de-DE" sz="1500" b="0" dirty="0" err="1"/>
              <a:t>Gesundhwes</a:t>
            </a:r>
            <a:r>
              <a:rPr lang="de-DE" sz="1500" b="0" dirty="0"/>
              <a:t> 2009;103(8):515-20.</a:t>
            </a:r>
          </a:p>
          <a:p>
            <a:pPr marL="0" indent="0">
              <a:lnSpc>
                <a:spcPct val="170000"/>
              </a:lnSpc>
              <a:spcBef>
                <a:spcPts val="0"/>
              </a:spcBef>
              <a:buNone/>
            </a:pPr>
            <a:r>
              <a:rPr lang="en-GB" sz="1500" b="0" dirty="0"/>
              <a:t>Kolbe M, </a:t>
            </a:r>
            <a:r>
              <a:rPr lang="en-GB" sz="1500" b="0" dirty="0" err="1"/>
              <a:t>Burtscher</a:t>
            </a:r>
            <a:r>
              <a:rPr lang="en-GB" sz="1500" b="0" dirty="0"/>
              <a:t> MJ Wacker J, Grande B, </a:t>
            </a:r>
            <a:r>
              <a:rPr lang="en-GB" sz="1500" b="0" dirty="0" err="1"/>
              <a:t>Nohynkova</a:t>
            </a:r>
            <a:r>
              <a:rPr lang="en-GB" sz="1500" b="0" dirty="0"/>
              <a:t> R, </a:t>
            </a:r>
            <a:r>
              <a:rPr lang="en-GB" sz="1500" b="0" dirty="0" err="1"/>
              <a:t>Manser</a:t>
            </a:r>
            <a:r>
              <a:rPr lang="en-GB" sz="1500" b="0" dirty="0"/>
              <a:t> T, </a:t>
            </a:r>
            <a:r>
              <a:rPr lang="en-GB" sz="1500" b="0" dirty="0" err="1"/>
              <a:t>Spahn</a:t>
            </a:r>
            <a:r>
              <a:rPr lang="en-GB" sz="1500" b="0" dirty="0"/>
              <a:t> DR et al.: Speaking up is related to better team performance in simulated </a:t>
            </a:r>
            <a:r>
              <a:rPr lang="en-GB" sz="1500" b="0" dirty="0" err="1"/>
              <a:t>anesthesia</a:t>
            </a:r>
            <a:r>
              <a:rPr lang="en-GB" sz="1500" b="0" dirty="0"/>
              <a:t> inductions: an observational study. </a:t>
            </a:r>
            <a:r>
              <a:rPr lang="de-CH" sz="1500" b="0" dirty="0" err="1"/>
              <a:t>Anaesthesia</a:t>
            </a:r>
            <a:r>
              <a:rPr lang="de-CH" sz="1500" b="0" dirty="0"/>
              <a:t> </a:t>
            </a:r>
            <a:r>
              <a:rPr lang="de-CH" sz="1500" b="0" dirty="0" err="1"/>
              <a:t>and</a:t>
            </a:r>
            <a:r>
              <a:rPr lang="de-CH" sz="1500" b="0" dirty="0"/>
              <a:t> </a:t>
            </a:r>
            <a:r>
              <a:rPr lang="de-CH" sz="1500" b="0" dirty="0" err="1"/>
              <a:t>Analgesia</a:t>
            </a:r>
            <a:r>
              <a:rPr lang="de-CH" sz="1500" b="0" dirty="0"/>
              <a:t> 2012, 115: 1099-1108.</a:t>
            </a:r>
          </a:p>
          <a:p>
            <a:pPr marL="0" indent="0">
              <a:lnSpc>
                <a:spcPct val="170000"/>
              </a:lnSpc>
              <a:spcBef>
                <a:spcPts val="0"/>
              </a:spcBef>
              <a:buNone/>
            </a:pPr>
            <a:r>
              <a:rPr lang="de-CH" sz="1500" b="0" dirty="0"/>
              <a:t>Leonard M, Graham S, </a:t>
            </a:r>
            <a:r>
              <a:rPr lang="de-CH" sz="1500" b="0" dirty="0" err="1"/>
              <a:t>Bonacum</a:t>
            </a:r>
            <a:r>
              <a:rPr lang="de-CH" sz="1500" b="0" dirty="0"/>
              <a:t> D. The human </a:t>
            </a:r>
            <a:r>
              <a:rPr lang="de-CH" sz="1500" b="0" dirty="0" err="1"/>
              <a:t>factor</a:t>
            </a:r>
            <a:r>
              <a:rPr lang="de-CH" sz="1500" b="0" dirty="0"/>
              <a:t>: </a:t>
            </a:r>
            <a:r>
              <a:rPr lang="de-CH" sz="1500" b="0" dirty="0" err="1"/>
              <a:t>the</a:t>
            </a:r>
            <a:r>
              <a:rPr lang="de-CH" sz="1500" b="0" dirty="0"/>
              <a:t> </a:t>
            </a:r>
            <a:r>
              <a:rPr lang="de-CH" sz="1500" b="0" dirty="0" err="1"/>
              <a:t>critical</a:t>
            </a:r>
            <a:r>
              <a:rPr lang="de-CH" sz="1500" b="0" dirty="0"/>
              <a:t> </a:t>
            </a:r>
            <a:r>
              <a:rPr lang="de-CH" sz="1500" b="0" dirty="0" err="1"/>
              <a:t>importance</a:t>
            </a:r>
            <a:r>
              <a:rPr lang="de-CH" sz="1500" b="0" dirty="0"/>
              <a:t> </a:t>
            </a:r>
            <a:r>
              <a:rPr lang="de-CH" sz="1500" b="0" dirty="0" err="1"/>
              <a:t>of</a:t>
            </a:r>
            <a:r>
              <a:rPr lang="de-CH" sz="1500" b="0" dirty="0"/>
              <a:t> </a:t>
            </a:r>
            <a:r>
              <a:rPr lang="de-CH" sz="1500" b="0" dirty="0" err="1"/>
              <a:t>effective</a:t>
            </a:r>
            <a:r>
              <a:rPr lang="de-CH" sz="1500" b="0" dirty="0"/>
              <a:t> </a:t>
            </a:r>
            <a:r>
              <a:rPr lang="de-CH" sz="1500" b="0" dirty="0" err="1"/>
              <a:t>teamwork</a:t>
            </a:r>
            <a:r>
              <a:rPr lang="de-CH" sz="1500" b="0" dirty="0"/>
              <a:t> </a:t>
            </a:r>
            <a:r>
              <a:rPr lang="de-CH" sz="1500" b="0" dirty="0" err="1"/>
              <a:t>and</a:t>
            </a:r>
            <a:r>
              <a:rPr lang="de-CH" sz="1500" b="0" dirty="0"/>
              <a:t> </a:t>
            </a:r>
            <a:r>
              <a:rPr lang="de-CH" sz="1500" b="0" dirty="0" err="1"/>
              <a:t>communication</a:t>
            </a:r>
            <a:r>
              <a:rPr lang="de-CH" sz="1500" b="0" dirty="0"/>
              <a:t> in </a:t>
            </a:r>
            <a:r>
              <a:rPr lang="de-CH" sz="1500" b="0" dirty="0" err="1"/>
              <a:t>providing</a:t>
            </a:r>
            <a:r>
              <a:rPr lang="de-CH" sz="1500" b="0" dirty="0"/>
              <a:t> </a:t>
            </a:r>
            <a:r>
              <a:rPr lang="de-CH" sz="1500" b="0" dirty="0" err="1"/>
              <a:t>safe</a:t>
            </a:r>
            <a:r>
              <a:rPr lang="de-CH" sz="1500" b="0" dirty="0"/>
              <a:t> care. Qual </a:t>
            </a:r>
            <a:r>
              <a:rPr lang="de-CH" sz="1500" b="0" dirty="0" err="1"/>
              <a:t>Saf</a:t>
            </a:r>
            <a:r>
              <a:rPr lang="de-CH" sz="1500" b="0" dirty="0"/>
              <a:t> </a:t>
            </a:r>
            <a:r>
              <a:rPr lang="de-CH" sz="1500" b="0" dirty="0" err="1"/>
              <a:t>Health</a:t>
            </a:r>
            <a:r>
              <a:rPr lang="de-CH" sz="1500" b="0" dirty="0"/>
              <a:t> Care 2004;13(</a:t>
            </a:r>
            <a:r>
              <a:rPr lang="de-CH" sz="1500" b="0" dirty="0" err="1"/>
              <a:t>Suppl</a:t>
            </a:r>
            <a:r>
              <a:rPr lang="de-CH" sz="1500" b="0" dirty="0"/>
              <a:t> 1):i85-i90.</a:t>
            </a:r>
          </a:p>
          <a:p>
            <a:pPr marL="0" indent="0">
              <a:lnSpc>
                <a:spcPct val="170000"/>
              </a:lnSpc>
              <a:spcBef>
                <a:spcPts val="0"/>
              </a:spcBef>
              <a:buNone/>
            </a:pPr>
            <a:r>
              <a:rPr lang="de-CH" sz="1500" b="0" dirty="0" err="1"/>
              <a:t>Makary</a:t>
            </a:r>
            <a:r>
              <a:rPr lang="de-CH" sz="1500" b="0" dirty="0"/>
              <a:t> MA, Sexton JB, Freischlag J, </a:t>
            </a:r>
            <a:r>
              <a:rPr lang="de-CH" sz="1500" b="0" dirty="0" err="1"/>
              <a:t>Holzmueller</a:t>
            </a:r>
            <a:r>
              <a:rPr lang="de-CH" sz="1500" b="0" dirty="0"/>
              <a:t> C, </a:t>
            </a:r>
            <a:r>
              <a:rPr lang="de-CH" sz="1500" b="0" dirty="0" err="1"/>
              <a:t>Millman</a:t>
            </a:r>
            <a:r>
              <a:rPr lang="de-CH" sz="1500" b="0" dirty="0"/>
              <a:t> EA, </a:t>
            </a:r>
            <a:r>
              <a:rPr lang="de-CH" sz="1500" b="0" dirty="0" err="1"/>
              <a:t>Rowen</a:t>
            </a:r>
            <a:r>
              <a:rPr lang="de-CH" sz="1500" b="0" dirty="0"/>
              <a:t> L, et al. Operating </a:t>
            </a:r>
            <a:r>
              <a:rPr lang="de-CH" sz="1500" b="0" dirty="0" err="1"/>
              <a:t>room</a:t>
            </a:r>
            <a:r>
              <a:rPr lang="de-CH" sz="1500" b="0" dirty="0"/>
              <a:t> </a:t>
            </a:r>
            <a:r>
              <a:rPr lang="de-CH" sz="1500" b="0" dirty="0" err="1"/>
              <a:t>teamwork</a:t>
            </a:r>
            <a:r>
              <a:rPr lang="de-CH" sz="1500" b="0" dirty="0"/>
              <a:t> </a:t>
            </a:r>
            <a:r>
              <a:rPr lang="de-CH" sz="1500" b="0" dirty="0" err="1"/>
              <a:t>among</a:t>
            </a:r>
            <a:r>
              <a:rPr lang="de-CH" sz="1500" b="0" dirty="0"/>
              <a:t> </a:t>
            </a:r>
            <a:r>
              <a:rPr lang="de-CH" sz="1500" b="0" dirty="0" err="1"/>
              <a:t>physicians</a:t>
            </a:r>
            <a:r>
              <a:rPr lang="de-CH" sz="1500" b="0" dirty="0"/>
              <a:t> </a:t>
            </a:r>
            <a:r>
              <a:rPr lang="de-CH" sz="1500" b="0" dirty="0" err="1"/>
              <a:t>and</a:t>
            </a:r>
            <a:r>
              <a:rPr lang="de-CH" sz="1500" b="0" dirty="0"/>
              <a:t> </a:t>
            </a:r>
            <a:r>
              <a:rPr lang="de-CH" sz="1500" b="0" dirty="0" err="1"/>
              <a:t>nurses</a:t>
            </a:r>
            <a:r>
              <a:rPr lang="de-CH" sz="1500" b="0" dirty="0"/>
              <a:t>: </a:t>
            </a:r>
            <a:r>
              <a:rPr lang="de-CH" sz="1500" b="0" dirty="0" err="1"/>
              <a:t>teamwork</a:t>
            </a:r>
            <a:r>
              <a:rPr lang="de-CH" sz="1500" b="0" dirty="0"/>
              <a:t> in </a:t>
            </a:r>
            <a:r>
              <a:rPr lang="de-CH" sz="1500" b="0" dirty="0" err="1"/>
              <a:t>the</a:t>
            </a:r>
            <a:r>
              <a:rPr lang="de-CH" sz="1500" b="0" dirty="0"/>
              <a:t> </a:t>
            </a:r>
            <a:r>
              <a:rPr lang="de-CH" sz="1500" b="0" dirty="0" err="1"/>
              <a:t>eye</a:t>
            </a:r>
            <a:r>
              <a:rPr lang="de-CH" sz="1500" b="0" dirty="0"/>
              <a:t> </a:t>
            </a:r>
            <a:r>
              <a:rPr lang="de-CH" sz="1500" b="0" dirty="0" err="1"/>
              <a:t>of</a:t>
            </a:r>
            <a:r>
              <a:rPr lang="de-CH" sz="1500" b="0" dirty="0"/>
              <a:t> </a:t>
            </a:r>
            <a:r>
              <a:rPr lang="de-CH" sz="1500" b="0" dirty="0" err="1"/>
              <a:t>the</a:t>
            </a:r>
            <a:r>
              <a:rPr lang="de-CH" sz="1500" b="0" dirty="0"/>
              <a:t> </a:t>
            </a:r>
            <a:r>
              <a:rPr lang="de-CH" sz="1500" b="0" dirty="0" err="1"/>
              <a:t>beholder</a:t>
            </a:r>
            <a:r>
              <a:rPr lang="de-CH" sz="1500" b="0" dirty="0"/>
              <a:t>. J Am </a:t>
            </a:r>
            <a:r>
              <a:rPr lang="de-CH" sz="1500" b="0" dirty="0" err="1"/>
              <a:t>Coll</a:t>
            </a:r>
            <a:r>
              <a:rPr lang="de-CH" sz="1500" b="0" dirty="0"/>
              <a:t> </a:t>
            </a:r>
            <a:r>
              <a:rPr lang="de-CH" sz="1500" b="0" dirty="0" err="1"/>
              <a:t>Surg</a:t>
            </a:r>
            <a:r>
              <a:rPr lang="de-CH" sz="1500" b="0" dirty="0"/>
              <a:t> 2006;202:746-52.</a:t>
            </a:r>
          </a:p>
          <a:p>
            <a:pPr marL="0" indent="0">
              <a:lnSpc>
                <a:spcPct val="170000"/>
              </a:lnSpc>
              <a:spcBef>
                <a:spcPts val="0"/>
              </a:spcBef>
              <a:buNone/>
            </a:pPr>
            <a:r>
              <a:rPr lang="en-US" sz="1500" b="0" dirty="0" err="1"/>
              <a:t>Neily</a:t>
            </a:r>
            <a:r>
              <a:rPr lang="en-US" sz="1500" b="0" dirty="0"/>
              <a:t> J, Mills PD, Young-Xu Y, Carney BT, West P, Berger DH, et al. Association Between Implementation of a Medical Team Training Program and Surgical Mortality. JAMA 2010 Oct 20;304(15):1693-700</a:t>
            </a:r>
          </a:p>
          <a:p>
            <a:pPr marL="0" indent="0">
              <a:lnSpc>
                <a:spcPct val="170000"/>
              </a:lnSpc>
              <a:spcBef>
                <a:spcPts val="0"/>
              </a:spcBef>
              <a:buNone/>
            </a:pPr>
            <a:r>
              <a:rPr lang="de-DE" sz="1500" b="0" dirty="0" err="1"/>
              <a:t>Nieva</a:t>
            </a:r>
            <a:r>
              <a:rPr lang="de-DE" sz="1500" b="0" dirty="0"/>
              <a:t> VF, </a:t>
            </a:r>
            <a:r>
              <a:rPr lang="de-DE" sz="1500" b="0" dirty="0" err="1"/>
              <a:t>Sorra</a:t>
            </a:r>
            <a:r>
              <a:rPr lang="de-DE" sz="1500" b="0" dirty="0"/>
              <a:t> J. </a:t>
            </a:r>
            <a:r>
              <a:rPr lang="de-DE" sz="1500" b="0" dirty="0" err="1"/>
              <a:t>Safety</a:t>
            </a:r>
            <a:r>
              <a:rPr lang="de-DE" sz="1500" b="0" dirty="0"/>
              <a:t> </a:t>
            </a:r>
            <a:r>
              <a:rPr lang="de-DE" sz="1500" b="0" dirty="0" err="1"/>
              <a:t>culture</a:t>
            </a:r>
            <a:r>
              <a:rPr lang="de-DE" sz="1500" b="0" dirty="0"/>
              <a:t> </a:t>
            </a:r>
            <a:r>
              <a:rPr lang="de-DE" sz="1500" b="0" dirty="0" err="1"/>
              <a:t>assessment</a:t>
            </a:r>
            <a:r>
              <a:rPr lang="de-DE" sz="1500" b="0" dirty="0"/>
              <a:t>: a </a:t>
            </a:r>
            <a:r>
              <a:rPr lang="de-DE" sz="1500" b="0" dirty="0" err="1"/>
              <a:t>tool</a:t>
            </a:r>
            <a:r>
              <a:rPr lang="de-DE" sz="1500" b="0" dirty="0"/>
              <a:t> </a:t>
            </a:r>
            <a:r>
              <a:rPr lang="de-DE" sz="1500" b="0" dirty="0" err="1"/>
              <a:t>for</a:t>
            </a:r>
            <a:r>
              <a:rPr lang="de-DE" sz="1500" b="0" dirty="0"/>
              <a:t> </a:t>
            </a:r>
            <a:r>
              <a:rPr lang="de-DE" sz="1500" b="0" dirty="0" err="1"/>
              <a:t>improving</a:t>
            </a:r>
            <a:r>
              <a:rPr lang="de-DE" sz="1500" b="0" dirty="0"/>
              <a:t> </a:t>
            </a:r>
            <a:r>
              <a:rPr lang="de-DE" sz="1500" b="0" dirty="0" err="1"/>
              <a:t>patient</a:t>
            </a:r>
            <a:r>
              <a:rPr lang="de-DE" sz="1500" b="0" dirty="0"/>
              <a:t> </a:t>
            </a:r>
            <a:r>
              <a:rPr lang="de-DE" sz="1500" b="0" dirty="0" err="1"/>
              <a:t>safety</a:t>
            </a:r>
            <a:r>
              <a:rPr lang="de-DE" sz="1500" b="0" dirty="0"/>
              <a:t> in </a:t>
            </a:r>
            <a:r>
              <a:rPr lang="de-DE" sz="1500" b="0" dirty="0" err="1"/>
              <a:t>healthcare</a:t>
            </a:r>
            <a:r>
              <a:rPr lang="de-DE" sz="1500" b="0" dirty="0"/>
              <a:t> </a:t>
            </a:r>
            <a:r>
              <a:rPr lang="de-DE" sz="1500" b="0" dirty="0" err="1"/>
              <a:t>organizations</a:t>
            </a:r>
            <a:r>
              <a:rPr lang="de-DE" sz="1500" b="0" dirty="0"/>
              <a:t>. Qual </a:t>
            </a:r>
            <a:r>
              <a:rPr lang="de-DE" sz="1500" b="0" dirty="0" err="1"/>
              <a:t>Saf</a:t>
            </a:r>
            <a:r>
              <a:rPr lang="de-DE" sz="1500" b="0" dirty="0"/>
              <a:t> </a:t>
            </a:r>
            <a:r>
              <a:rPr lang="de-DE" sz="1500" b="0" dirty="0" err="1"/>
              <a:t>Health</a:t>
            </a:r>
            <a:r>
              <a:rPr lang="de-DE" sz="1500" b="0" dirty="0"/>
              <a:t> Care 2003 </a:t>
            </a:r>
            <a:r>
              <a:rPr lang="de-DE" sz="1500" b="0" dirty="0" err="1"/>
              <a:t>Dec</a:t>
            </a:r>
            <a:r>
              <a:rPr lang="de-DE" sz="1500" b="0" dirty="0"/>
              <a:t> 1;12(90002):ii17-ii23.</a:t>
            </a:r>
          </a:p>
          <a:p>
            <a:pPr marL="0" indent="0">
              <a:lnSpc>
                <a:spcPct val="170000"/>
              </a:lnSpc>
              <a:spcBef>
                <a:spcPts val="0"/>
              </a:spcBef>
              <a:buNone/>
            </a:pPr>
            <a:r>
              <a:rPr lang="de-CH" sz="1500" b="0" dirty="0"/>
              <a:t>Pierre M, </a:t>
            </a:r>
            <a:r>
              <a:rPr lang="de-CH" sz="1500" b="0" dirty="0" err="1"/>
              <a:t>Scholler</a:t>
            </a:r>
            <a:r>
              <a:rPr lang="de-CH" sz="1500" b="0" dirty="0"/>
              <a:t> A, </a:t>
            </a:r>
            <a:r>
              <a:rPr lang="de-CH" sz="1500" b="0" dirty="0" err="1"/>
              <a:t>Strembski</a:t>
            </a:r>
            <a:r>
              <a:rPr lang="de-CH" sz="1500" b="0" dirty="0"/>
              <a:t> D, Breuer G: Äußern Assistenzärzte und Pflegekräfte sicherheitsrelevante Bedenken? </a:t>
            </a:r>
            <a:r>
              <a:rPr lang="de-CH" sz="1500" b="0" dirty="0" err="1"/>
              <a:t>Anaesthesist</a:t>
            </a:r>
            <a:r>
              <a:rPr lang="de-CH" sz="1500" b="0" dirty="0"/>
              <a:t> 2012, 61: 857-866.</a:t>
            </a:r>
          </a:p>
          <a:p>
            <a:pPr marL="0" lvl="0" indent="0">
              <a:lnSpc>
                <a:spcPct val="170000"/>
              </a:lnSpc>
              <a:spcBef>
                <a:spcPts val="0"/>
              </a:spcBef>
              <a:buNone/>
            </a:pPr>
            <a:r>
              <a:rPr lang="en-GB" sz="1500" b="0" dirty="0"/>
              <a:t>Russ S, Rout S, </a:t>
            </a:r>
            <a:r>
              <a:rPr lang="en-GB" sz="1500" b="0" dirty="0" err="1"/>
              <a:t>Sevdalis</a:t>
            </a:r>
            <a:r>
              <a:rPr lang="en-GB" sz="1500" b="0" dirty="0"/>
              <a:t> N, </a:t>
            </a:r>
            <a:r>
              <a:rPr lang="en-GB" sz="1500" b="0" dirty="0" err="1"/>
              <a:t>Moorthy</a:t>
            </a:r>
            <a:r>
              <a:rPr lang="en-GB" sz="1500" b="0" dirty="0"/>
              <a:t> K, </a:t>
            </a:r>
            <a:r>
              <a:rPr lang="en-GB" sz="1500" b="0" dirty="0" err="1"/>
              <a:t>Darzi</a:t>
            </a:r>
            <a:r>
              <a:rPr lang="en-GB" sz="1500" b="0" dirty="0"/>
              <a:t> A, Vincent C. Do Safety Checklists Improve Teamwork and Communication in the Operating Room? </a:t>
            </a:r>
            <a:r>
              <a:rPr lang="de-CH" sz="1500" b="0" dirty="0"/>
              <a:t>A </a:t>
            </a:r>
            <a:r>
              <a:rPr lang="de-CH" sz="1500" b="0" dirty="0" err="1"/>
              <a:t>Systematic</a:t>
            </a:r>
            <a:r>
              <a:rPr lang="de-CH" sz="1500" b="0" dirty="0"/>
              <a:t> Review. Ann </a:t>
            </a:r>
            <a:r>
              <a:rPr lang="de-CH" sz="1500" b="0" dirty="0" err="1"/>
              <a:t>Surg</a:t>
            </a:r>
            <a:r>
              <a:rPr lang="de-CH" sz="1500" b="0" dirty="0"/>
              <a:t> 2013;258(6):856-71.</a:t>
            </a:r>
            <a:endParaRPr lang="en-US" sz="1500" b="0" dirty="0"/>
          </a:p>
          <a:p>
            <a:pPr marL="0" lvl="0" indent="0">
              <a:lnSpc>
                <a:spcPct val="170000"/>
              </a:lnSpc>
              <a:spcBef>
                <a:spcPts val="0"/>
              </a:spcBef>
              <a:buNone/>
            </a:pPr>
            <a:r>
              <a:rPr lang="en-US" sz="1500" b="0" dirty="0"/>
              <a:t>Schwappach DLB, Gehring K: Trade-offs between voice and silence: A qualitative exploration of oncology staff’s decisions to speak up about safety concerns. BMC Health </a:t>
            </a:r>
            <a:r>
              <a:rPr lang="en-US" sz="1500" b="0" dirty="0" err="1"/>
              <a:t>Serv</a:t>
            </a:r>
            <a:r>
              <a:rPr lang="en-US" sz="1500" b="0" dirty="0"/>
              <a:t> Res 2014;14(1):303.</a:t>
            </a:r>
          </a:p>
          <a:p>
            <a:pPr marL="0" lvl="0" indent="0">
              <a:lnSpc>
                <a:spcPct val="170000"/>
              </a:lnSpc>
              <a:spcBef>
                <a:spcPts val="0"/>
              </a:spcBef>
              <a:buNone/>
            </a:pPr>
            <a:r>
              <a:rPr lang="en-US" sz="1500" b="0" dirty="0"/>
              <a:t>Schwappach DLB, Gehring K: </a:t>
            </a:r>
            <a:r>
              <a:rPr lang="en-GB" sz="1500" b="0" dirty="0"/>
              <a:t>Frequency of and predictors for withholding patient safety concerns among oncology staff. A survey study. European Journal of Cancer Care 2015: 24(3): 395-403.</a:t>
            </a:r>
          </a:p>
          <a:p>
            <a:pPr marL="0" lvl="0" indent="0">
              <a:lnSpc>
                <a:spcPct val="170000"/>
              </a:lnSpc>
              <a:spcBef>
                <a:spcPts val="0"/>
              </a:spcBef>
              <a:buNone/>
            </a:pPr>
            <a:r>
              <a:rPr lang="en-US" sz="1500" b="0" dirty="0"/>
              <a:t>Schwappach DLB, Gehring K: Silence that can be dangerous: A vignette study to assess healthcare professionals’ likelihood of speaking up about safety concerns. </a:t>
            </a:r>
            <a:r>
              <a:rPr lang="en-US" sz="1500" b="0" dirty="0" err="1"/>
              <a:t>PLoS</a:t>
            </a:r>
            <a:r>
              <a:rPr lang="en-US" sz="1500" b="0" dirty="0"/>
              <a:t> One 2014,9(8) e104720. doi:10.1371/journal.pone.0104720.</a:t>
            </a:r>
          </a:p>
          <a:p>
            <a:pPr marL="0" lvl="0" indent="0">
              <a:lnSpc>
                <a:spcPct val="170000"/>
              </a:lnSpc>
              <a:spcBef>
                <a:spcPts val="0"/>
              </a:spcBef>
              <a:buNone/>
            </a:pPr>
            <a:r>
              <a:rPr lang="en-GB" sz="1500" b="0" dirty="0"/>
              <a:t>Schwappach DLB, Gehring K. ´Saying it without words´: a qualitative study of oncology staff's experiences with speaking up about safety concerns. </a:t>
            </a:r>
            <a:r>
              <a:rPr lang="de-CH" sz="1500" b="0" dirty="0"/>
              <a:t>BMJ Open 2014 May 1;4(5).</a:t>
            </a:r>
          </a:p>
          <a:p>
            <a:pPr marL="0" indent="0">
              <a:lnSpc>
                <a:spcPct val="170000"/>
              </a:lnSpc>
              <a:spcBef>
                <a:spcPts val="0"/>
              </a:spcBef>
              <a:buNone/>
            </a:pPr>
            <a:r>
              <a:rPr lang="de-CH" sz="1500" b="0" dirty="0"/>
              <a:t>Sexton JB, Thomas EJ, Helmreich RL. Error, stress, </a:t>
            </a:r>
            <a:r>
              <a:rPr lang="de-CH" sz="1500" b="0" dirty="0" err="1"/>
              <a:t>and</a:t>
            </a:r>
            <a:r>
              <a:rPr lang="de-CH" sz="1500" b="0" dirty="0"/>
              <a:t> </a:t>
            </a:r>
            <a:r>
              <a:rPr lang="de-CH" sz="1500" b="0" dirty="0" err="1"/>
              <a:t>teamwork</a:t>
            </a:r>
            <a:r>
              <a:rPr lang="de-CH" sz="1500" b="0" dirty="0"/>
              <a:t> in </a:t>
            </a:r>
            <a:r>
              <a:rPr lang="de-CH" sz="1500" b="0" dirty="0" err="1"/>
              <a:t>medicine</a:t>
            </a:r>
            <a:r>
              <a:rPr lang="de-CH" sz="1500" b="0" dirty="0"/>
              <a:t> </a:t>
            </a:r>
            <a:r>
              <a:rPr lang="de-CH" sz="1500" b="0" dirty="0" err="1"/>
              <a:t>and</a:t>
            </a:r>
            <a:r>
              <a:rPr lang="de-CH" sz="1500" b="0" dirty="0"/>
              <a:t> </a:t>
            </a:r>
            <a:r>
              <a:rPr lang="de-CH" sz="1500" b="0" dirty="0" err="1"/>
              <a:t>aviation</a:t>
            </a:r>
            <a:r>
              <a:rPr lang="de-CH" sz="1500" b="0" dirty="0"/>
              <a:t>: </a:t>
            </a:r>
            <a:r>
              <a:rPr lang="de-CH" sz="1500" b="0" dirty="0" err="1"/>
              <a:t>cross</a:t>
            </a:r>
            <a:r>
              <a:rPr lang="de-CH" sz="1500" b="0" dirty="0"/>
              <a:t> </a:t>
            </a:r>
            <a:r>
              <a:rPr lang="de-CH" sz="1500" b="0" dirty="0" err="1"/>
              <a:t>sectional</a:t>
            </a:r>
            <a:r>
              <a:rPr lang="de-CH" sz="1500" b="0" dirty="0"/>
              <a:t> </a:t>
            </a:r>
            <a:r>
              <a:rPr lang="de-CH" sz="1500" b="0" dirty="0" err="1"/>
              <a:t>surveys</a:t>
            </a:r>
            <a:r>
              <a:rPr lang="de-CH" sz="1500" b="0" dirty="0"/>
              <a:t>. BMJ 2000 Mar 18;320(7237):745-9</a:t>
            </a:r>
          </a:p>
          <a:p>
            <a:pPr marL="0" indent="0">
              <a:lnSpc>
                <a:spcPct val="170000"/>
              </a:lnSpc>
              <a:spcBef>
                <a:spcPts val="0"/>
              </a:spcBef>
              <a:buNone/>
            </a:pPr>
            <a:r>
              <a:rPr lang="de-CH" sz="1500" b="0" dirty="0"/>
              <a:t>Simons D, </a:t>
            </a:r>
            <a:r>
              <a:rPr lang="de-CH" sz="1500" b="0" dirty="0" err="1"/>
              <a:t>Chabris</a:t>
            </a:r>
            <a:r>
              <a:rPr lang="de-CH" sz="1500" b="0" dirty="0"/>
              <a:t> C, 1999 und  2010:  http://www.theinvisiblegorilla.com</a:t>
            </a:r>
          </a:p>
          <a:p>
            <a:pPr marL="0" indent="0">
              <a:lnSpc>
                <a:spcPct val="170000"/>
              </a:lnSpc>
              <a:spcBef>
                <a:spcPts val="0"/>
              </a:spcBef>
              <a:buNone/>
            </a:pPr>
            <a:r>
              <a:rPr lang="de-CH" sz="1500" b="0" dirty="0"/>
              <a:t>Vincent C, </a:t>
            </a:r>
            <a:r>
              <a:rPr lang="de-CH" sz="1500" b="0" dirty="0" err="1"/>
              <a:t>Moorthy</a:t>
            </a:r>
            <a:r>
              <a:rPr lang="de-CH" sz="1500" b="0" dirty="0"/>
              <a:t> K, </a:t>
            </a:r>
            <a:r>
              <a:rPr lang="de-CH" sz="1500" b="0" dirty="0" err="1"/>
              <a:t>Sarker</a:t>
            </a:r>
            <a:r>
              <a:rPr lang="de-CH" sz="1500" b="0" dirty="0"/>
              <a:t> S, Chang A, </a:t>
            </a:r>
            <a:r>
              <a:rPr lang="de-CH" sz="1500" b="0" dirty="0" err="1"/>
              <a:t>Darzi</a:t>
            </a:r>
            <a:r>
              <a:rPr lang="de-CH" sz="1500" b="0" dirty="0"/>
              <a:t> A. Systems </a:t>
            </a:r>
            <a:r>
              <a:rPr lang="de-CH" sz="1500" b="0" dirty="0" err="1"/>
              <a:t>approaches</a:t>
            </a:r>
            <a:r>
              <a:rPr lang="de-CH" sz="1500" b="0" dirty="0"/>
              <a:t> </a:t>
            </a:r>
            <a:r>
              <a:rPr lang="de-CH" sz="1500" b="0" dirty="0" err="1"/>
              <a:t>to</a:t>
            </a:r>
            <a:r>
              <a:rPr lang="de-CH" sz="1500" b="0" dirty="0"/>
              <a:t> </a:t>
            </a:r>
            <a:r>
              <a:rPr lang="de-CH" sz="1500" b="0" dirty="0" err="1"/>
              <a:t>surgical</a:t>
            </a:r>
            <a:r>
              <a:rPr lang="de-CH" sz="1500" b="0" dirty="0"/>
              <a:t> </a:t>
            </a:r>
            <a:r>
              <a:rPr lang="de-CH" sz="1500" b="0" dirty="0" err="1"/>
              <a:t>quality</a:t>
            </a:r>
            <a:r>
              <a:rPr lang="de-CH" sz="1500" b="0" dirty="0"/>
              <a:t> </a:t>
            </a:r>
            <a:r>
              <a:rPr lang="de-CH" sz="1500" b="0" dirty="0" err="1"/>
              <a:t>and</a:t>
            </a:r>
            <a:r>
              <a:rPr lang="de-CH" sz="1500" b="0" dirty="0"/>
              <a:t> </a:t>
            </a:r>
            <a:r>
              <a:rPr lang="de-CH" sz="1500" b="0" dirty="0" err="1"/>
              <a:t>safety</a:t>
            </a:r>
            <a:r>
              <a:rPr lang="de-CH" sz="1500" b="0" dirty="0"/>
              <a:t>: </a:t>
            </a:r>
            <a:r>
              <a:rPr lang="de-CH" sz="1500" b="0" dirty="0" err="1"/>
              <a:t>from</a:t>
            </a:r>
            <a:r>
              <a:rPr lang="de-CH" sz="1500" b="0" dirty="0"/>
              <a:t> </a:t>
            </a:r>
            <a:r>
              <a:rPr lang="de-CH" sz="1500" b="0" dirty="0" err="1"/>
              <a:t>concept</a:t>
            </a:r>
            <a:r>
              <a:rPr lang="de-CH" sz="1500" b="0" dirty="0"/>
              <a:t> </a:t>
            </a:r>
            <a:r>
              <a:rPr lang="de-CH" sz="1500" b="0" dirty="0" err="1"/>
              <a:t>to</a:t>
            </a:r>
            <a:r>
              <a:rPr lang="de-CH" sz="1500" b="0" dirty="0"/>
              <a:t> </a:t>
            </a:r>
            <a:r>
              <a:rPr lang="de-CH" sz="1500" b="0" dirty="0" err="1"/>
              <a:t>measurement</a:t>
            </a:r>
            <a:r>
              <a:rPr lang="de-CH" sz="1500" b="0" dirty="0"/>
              <a:t>. Ann </a:t>
            </a:r>
            <a:r>
              <a:rPr lang="de-CH" sz="1500" b="0" dirty="0" err="1"/>
              <a:t>Surg</a:t>
            </a:r>
            <a:r>
              <a:rPr lang="de-CH" sz="1500" b="0" dirty="0"/>
              <a:t> 2004;239(4):475-82</a:t>
            </a:r>
          </a:p>
          <a:p>
            <a:pPr marL="0" indent="0">
              <a:lnSpc>
                <a:spcPct val="170000"/>
              </a:lnSpc>
              <a:spcBef>
                <a:spcPts val="0"/>
              </a:spcBef>
              <a:buNone/>
            </a:pPr>
            <a:endParaRPr lang="de-CH" sz="1500" b="0" dirty="0" smtClean="0"/>
          </a:p>
          <a:p>
            <a:pPr marL="0" indent="0">
              <a:lnSpc>
                <a:spcPct val="170000"/>
              </a:lnSpc>
              <a:spcBef>
                <a:spcPts val="0"/>
              </a:spcBef>
              <a:buNone/>
            </a:pPr>
            <a:r>
              <a:rPr lang="fr-FR" sz="1500" dirty="0" smtClean="0"/>
              <a:t>Source </a:t>
            </a:r>
            <a:r>
              <a:rPr lang="fr-FR" sz="1500" dirty="0"/>
              <a:t>d</a:t>
            </a:r>
            <a:r>
              <a:rPr lang="fr-FR" sz="1500" dirty="0" smtClean="0"/>
              <a:t>es images de la diapositive 4 (dans le sens des aiguilles d’une montre)</a:t>
            </a:r>
          </a:p>
          <a:p>
            <a:pPr marL="0" indent="0">
              <a:lnSpc>
                <a:spcPct val="170000"/>
              </a:lnSpc>
              <a:spcBef>
                <a:spcPts val="0"/>
              </a:spcBef>
              <a:buNone/>
            </a:pPr>
            <a:r>
              <a:rPr lang="de-CH" sz="1500" b="0" dirty="0" smtClean="0">
                <a:cs typeface="Arial" panose="020B0604020202020204" pitchFamily="34" charset="0"/>
              </a:rPr>
              <a:t>http</a:t>
            </a:r>
            <a:r>
              <a:rPr lang="de-CH" sz="1500" b="0" dirty="0">
                <a:cs typeface="Arial" panose="020B0604020202020204" pitchFamily="34" charset="0"/>
              </a:rPr>
              <a:t>://</a:t>
            </a:r>
            <a:r>
              <a:rPr lang="de-CH" sz="1500" b="0" dirty="0" smtClean="0">
                <a:cs typeface="Arial" panose="020B0604020202020204" pitchFamily="34" charset="0"/>
              </a:rPr>
              <a:t>www.tagesanzeiger.ch/schweiz/standard/FDP-ist-offen-fuer-eine-Zukunft-ohne-AKW/story/18650853</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www.aargauerzeitung.ch/schweiz/post-sorgt-fuer-transparenz-bei-ueberpruefung-der-poststellen-1317431</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planes-and-trains-trains.blogspot.ch/2011/03/sbb-rbde-560-201-6.html</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www.feuerwehrx.de/wie-loescht-man-ein-feuer-so-gehts-richtig</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de.wikipedia.org/wiki/Flugzeugtr%C3%A4ger</a:t>
            </a:r>
          </a:p>
          <a:p>
            <a:pPr marL="0" indent="0">
              <a:lnSpc>
                <a:spcPct val="170000"/>
              </a:lnSpc>
              <a:spcBef>
                <a:spcPts val="0"/>
              </a:spcBef>
              <a:buNone/>
            </a:pPr>
            <a:r>
              <a:rPr lang="de-CH" sz="1500" b="0" dirty="0"/>
              <a:t>http://</a:t>
            </a:r>
            <a:r>
              <a:rPr lang="de-CH" sz="1500" b="0" dirty="0" smtClean="0"/>
              <a:t>www.fiege.ch/ch/fiege_switzerland/standorte/flughaefen</a:t>
            </a:r>
            <a:endParaRPr lang="de-CH" sz="1500" dirty="0" smtClean="0">
              <a:cs typeface="Arial" panose="020B0604020202020204" pitchFamily="34" charset="0"/>
            </a:endParaRPr>
          </a:p>
          <a:p>
            <a:pPr marL="0" indent="0">
              <a:spcBef>
                <a:spcPts val="0"/>
              </a:spcBef>
              <a:spcAft>
                <a:spcPts val="1200"/>
              </a:spcAft>
              <a:buNone/>
            </a:pPr>
            <a:endParaRPr lang="de-CH" sz="1400" dirty="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u="sng" dirty="0" smtClean="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dirty="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b="0" dirty="0" smtClean="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b="0" dirty="0">
              <a:latin typeface="Arial" panose="020B0604020202020204" pitchFamily="34" charset="0"/>
              <a:cs typeface="Arial" panose="020B0604020202020204" pitchFamily="34" charset="0"/>
            </a:endParaRPr>
          </a:p>
          <a:p>
            <a:pPr marL="0" indent="0">
              <a:spcBef>
                <a:spcPts val="0"/>
              </a:spcBef>
              <a:spcAft>
                <a:spcPts val="1200"/>
              </a:spcAft>
              <a:buNone/>
            </a:pPr>
            <a:endParaRPr lang="de-CH" sz="1300" dirty="0" smtClean="0"/>
          </a:p>
          <a:p>
            <a:pPr marL="0" indent="0">
              <a:spcBef>
                <a:spcPts val="0"/>
              </a:spcBef>
              <a:spcAft>
                <a:spcPts val="1200"/>
              </a:spcAft>
              <a:buNone/>
            </a:pPr>
            <a:endParaRPr lang="de-CH" sz="1300" dirty="0" smtClean="0"/>
          </a:p>
          <a:p>
            <a:pPr marL="0" indent="0">
              <a:spcBef>
                <a:spcPts val="0"/>
              </a:spcBef>
              <a:spcAft>
                <a:spcPts val="1200"/>
              </a:spcAft>
              <a:buNone/>
            </a:pPr>
            <a:endParaRPr lang="de-CH" sz="1300" b="0" dirty="0" smtClean="0"/>
          </a:p>
        </p:txBody>
      </p:sp>
    </p:spTree>
    <p:extLst>
      <p:ext uri="{BB962C8B-B14F-4D97-AF65-F5344CB8AC3E}">
        <p14:creationId xmlns:p14="http://schemas.microsoft.com/office/powerpoint/2010/main" val="548915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108520" y="-1"/>
            <a:ext cx="6516216" cy="724205"/>
          </a:xfrm>
        </p:spPr>
        <p:txBody>
          <a:bodyPr/>
          <a:lstStyle/>
          <a:p>
            <a:r>
              <a:rPr lang="fr-FR" dirty="0" smtClean="0"/>
              <a:t>Organisations à haute fiabilité - HRO</a:t>
            </a:r>
            <a:endParaRPr lang="fr-FR" dirty="0"/>
          </a:p>
        </p:txBody>
      </p:sp>
      <p:sp>
        <p:nvSpPr>
          <p:cNvPr id="51203" name="Foliennummernplatzhalter 5"/>
          <p:cNvSpPr>
            <a:spLocks noGrp="1"/>
          </p:cNvSpPr>
          <p:nvPr>
            <p:ph type="sldNum" sz="quarter" idx="4"/>
          </p:nvPr>
        </p:nvSpPr>
        <p:spPr>
          <a:noFill/>
        </p:spPr>
        <p:txBody>
          <a:bodyPr/>
          <a:lstStyle>
            <a:lvl1pPr defTabSz="919163" eaLnBrk="0" hangingPunct="0">
              <a:spcBef>
                <a:spcPct val="20000"/>
              </a:spcBef>
              <a:buChar char="•"/>
              <a:defRPr sz="2400">
                <a:solidFill>
                  <a:schemeClr val="tx1"/>
                </a:solidFill>
                <a:latin typeface="Arial" charset="0"/>
              </a:defRPr>
            </a:lvl1pPr>
            <a:lvl2pPr marL="658813" indent="-252413" defTabSz="919163" eaLnBrk="0" hangingPunct="0">
              <a:spcBef>
                <a:spcPct val="20000"/>
              </a:spcBef>
              <a:buChar char="–"/>
              <a:defRPr sz="2400">
                <a:solidFill>
                  <a:schemeClr val="tx1"/>
                </a:solidFill>
                <a:latin typeface="Arial" charset="0"/>
              </a:defRPr>
            </a:lvl2pPr>
            <a:lvl3pPr marL="1014413" indent="-201613" defTabSz="919163" eaLnBrk="0" hangingPunct="0">
              <a:spcBef>
                <a:spcPct val="20000"/>
              </a:spcBef>
              <a:buChar char="•"/>
              <a:defRPr sz="2400">
                <a:solidFill>
                  <a:schemeClr val="tx1"/>
                </a:solidFill>
                <a:latin typeface="Arial" charset="0"/>
              </a:defRPr>
            </a:lvl3pPr>
            <a:lvl4pPr marL="1420813" indent="-201613" defTabSz="919163" eaLnBrk="0" hangingPunct="0">
              <a:spcBef>
                <a:spcPct val="20000"/>
              </a:spcBef>
              <a:buChar char="–"/>
              <a:defRPr sz="2400">
                <a:solidFill>
                  <a:schemeClr val="tx1"/>
                </a:solidFill>
                <a:latin typeface="Arial" charset="0"/>
              </a:defRPr>
            </a:lvl4pPr>
            <a:lvl5pPr marL="1827213" indent="-201613" defTabSz="919163" eaLnBrk="0" hangingPunct="0">
              <a:spcBef>
                <a:spcPct val="20000"/>
              </a:spcBef>
              <a:buChar char="»"/>
              <a:defRPr sz="2400">
                <a:solidFill>
                  <a:schemeClr val="tx1"/>
                </a:solidFill>
                <a:latin typeface="Arial" charset="0"/>
              </a:defRPr>
            </a:lvl5pPr>
            <a:lvl6pPr marL="2284413" indent="-201613" defTabSz="919163" eaLnBrk="0" fontAlgn="base" hangingPunct="0">
              <a:spcBef>
                <a:spcPct val="20000"/>
              </a:spcBef>
              <a:spcAft>
                <a:spcPct val="0"/>
              </a:spcAft>
              <a:buChar char="»"/>
              <a:defRPr sz="2400">
                <a:solidFill>
                  <a:schemeClr val="tx1"/>
                </a:solidFill>
                <a:latin typeface="Arial" charset="0"/>
              </a:defRPr>
            </a:lvl6pPr>
            <a:lvl7pPr marL="2741613" indent="-201613" defTabSz="919163" eaLnBrk="0" fontAlgn="base" hangingPunct="0">
              <a:spcBef>
                <a:spcPct val="20000"/>
              </a:spcBef>
              <a:spcAft>
                <a:spcPct val="0"/>
              </a:spcAft>
              <a:buChar char="»"/>
              <a:defRPr sz="2400">
                <a:solidFill>
                  <a:schemeClr val="tx1"/>
                </a:solidFill>
                <a:latin typeface="Arial" charset="0"/>
              </a:defRPr>
            </a:lvl7pPr>
            <a:lvl8pPr marL="3198813" indent="-201613" defTabSz="919163" eaLnBrk="0" fontAlgn="base" hangingPunct="0">
              <a:spcBef>
                <a:spcPct val="20000"/>
              </a:spcBef>
              <a:spcAft>
                <a:spcPct val="0"/>
              </a:spcAft>
              <a:buChar char="»"/>
              <a:defRPr sz="2400">
                <a:solidFill>
                  <a:schemeClr val="tx1"/>
                </a:solidFill>
                <a:latin typeface="Arial" charset="0"/>
              </a:defRPr>
            </a:lvl8pPr>
            <a:lvl9pPr marL="3656013" indent="-201613" defTabSz="919163" eaLnBrk="0" fontAlgn="base" hangingPunct="0">
              <a:spcBef>
                <a:spcPct val="20000"/>
              </a:spcBef>
              <a:spcAft>
                <a:spcPct val="0"/>
              </a:spcAft>
              <a:buChar char="»"/>
              <a:defRPr sz="2400">
                <a:solidFill>
                  <a:schemeClr val="tx1"/>
                </a:solidFill>
                <a:latin typeface="Arial" charset="0"/>
              </a:defRPr>
            </a:lvl9pPr>
          </a:lstStyle>
          <a:p>
            <a:pPr eaLnBrk="1" hangingPunct="1">
              <a:spcBef>
                <a:spcPct val="0"/>
              </a:spcBef>
              <a:buFontTx/>
              <a:buNone/>
            </a:pPr>
            <a:fld id="{07D9CB1F-4D16-4BBB-92C7-D026AE190788}" type="slidenum">
              <a:rPr lang="de-DE" altLang="de-DE" sz="1400" smtClean="0"/>
              <a:pPr eaLnBrk="1" hangingPunct="1">
                <a:spcBef>
                  <a:spcPct val="0"/>
                </a:spcBef>
                <a:buFontTx/>
                <a:buNone/>
              </a:pPr>
              <a:t>4</a:t>
            </a:fld>
            <a:endParaRPr lang="de-DE" altLang="de-DE" sz="1400" dirty="0" smtClean="0"/>
          </a:p>
        </p:txBody>
      </p:sp>
      <p:sp>
        <p:nvSpPr>
          <p:cNvPr id="51202" name="Rectangle 3"/>
          <p:cNvSpPr>
            <a:spLocks noGrp="1" noChangeArrowheads="1"/>
          </p:cNvSpPr>
          <p:nvPr>
            <p:ph type="title" idx="4294967295"/>
          </p:nvPr>
        </p:nvSpPr>
        <p:spPr>
          <a:xfrm>
            <a:off x="0" y="1484313"/>
            <a:ext cx="8229600" cy="1143000"/>
          </a:xfrm>
        </p:spPr>
        <p:txBody>
          <a:bodyPr/>
          <a:lstStyle/>
          <a:p>
            <a:r>
              <a:rPr lang="de-CH" altLang="de-DE" sz="1800" dirty="0" smtClean="0"/>
              <a:t>Beispiele für HRO‘s</a:t>
            </a:r>
            <a:endParaRPr lang="de-DE" altLang="de-DE" sz="1800" dirty="0" smtClean="0"/>
          </a:p>
        </p:txBody>
      </p:sp>
      <p:pic>
        <p:nvPicPr>
          <p:cNvPr id="51204" name="Picture 2" descr="09_Grossbrand_90_Rein_und_Raus_Robert_Bosch_S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5438" y="4552950"/>
            <a:ext cx="2913062"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5" descr="ANd9GcRMfjEJj_Gvj4Aor86GrYFZcco7wT79g7MZTGEpCy7MLHWlTPG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1087438"/>
            <a:ext cx="2913062" cy="236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6" descr="deta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1969" y="839681"/>
            <a:ext cx="2846388"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7" descr="350px-Carri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160713"/>
            <a:ext cx="287020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8" name="Picture 8" descr="Der-175-Jahre-Eisenbahn-in-Deutschland-ICE-415-022-a217307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3562350"/>
            <a:ext cx="3584575"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9" name="Picture 9" descr="post_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9438" y="1087438"/>
            <a:ext cx="3484562"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p:cNvSpPr txBox="1"/>
          <p:nvPr/>
        </p:nvSpPr>
        <p:spPr>
          <a:xfrm>
            <a:off x="1154089" y="1412776"/>
            <a:ext cx="7194598" cy="707886"/>
          </a:xfrm>
          <a:prstGeom prst="rect">
            <a:avLst/>
          </a:prstGeom>
          <a:solidFill>
            <a:schemeClr val="accent2">
              <a:lumMod val="40000"/>
              <a:lumOff val="60000"/>
            </a:schemeClr>
          </a:solidFill>
        </p:spPr>
        <p:txBody>
          <a:bodyPr wrap="none" rtlCol="0">
            <a:spAutoFit/>
          </a:bodyPr>
          <a:lstStyle/>
          <a:p>
            <a:r>
              <a:rPr lang="de-CH" sz="4000" b="1" dirty="0" smtClean="0">
                <a:solidFill>
                  <a:srgbClr val="FF0000"/>
                </a:solidFill>
              </a:rPr>
              <a:t>High </a:t>
            </a:r>
            <a:r>
              <a:rPr lang="de-CH" sz="4000" b="1" dirty="0">
                <a:solidFill>
                  <a:srgbClr val="FF0000"/>
                </a:solidFill>
              </a:rPr>
              <a:t>reliability organizations</a:t>
            </a:r>
          </a:p>
        </p:txBody>
      </p:sp>
      <p:sp>
        <p:nvSpPr>
          <p:cNvPr id="4" name="Textfeld 3"/>
          <p:cNvSpPr txBox="1"/>
          <p:nvPr/>
        </p:nvSpPr>
        <p:spPr>
          <a:xfrm>
            <a:off x="2483768" y="2728044"/>
            <a:ext cx="3880519" cy="3120854"/>
          </a:xfrm>
          <a:prstGeom prst="rect">
            <a:avLst/>
          </a:prstGeom>
          <a:solidFill>
            <a:schemeClr val="accent2">
              <a:lumMod val="40000"/>
              <a:lumOff val="60000"/>
            </a:schemeClr>
          </a:solidFill>
        </p:spPr>
        <p:txBody>
          <a:bodyPr wrap="square" rtlCol="0">
            <a:spAutoFit/>
          </a:bodyPr>
          <a:lstStyle/>
          <a:p>
            <a:pPr>
              <a:spcBef>
                <a:spcPct val="20000"/>
              </a:spcBef>
            </a:pPr>
            <a:r>
              <a:rPr lang="fr-FR" altLang="de-DE" sz="2400" b="1" dirty="0" smtClean="0"/>
              <a:t>Caractéristiques</a:t>
            </a:r>
            <a:endParaRPr lang="fr-FR" altLang="de-DE" sz="2400" dirty="0" smtClean="0"/>
          </a:p>
          <a:p>
            <a:pPr marL="108000">
              <a:spcBef>
                <a:spcPct val="20000"/>
              </a:spcBef>
              <a:buFontTx/>
              <a:buChar char="•"/>
            </a:pPr>
            <a:r>
              <a:rPr lang="fr-FR" altLang="de-DE" sz="2400" dirty="0" smtClean="0"/>
              <a:t> Haute performance</a:t>
            </a:r>
          </a:p>
          <a:p>
            <a:pPr marL="108000">
              <a:spcBef>
                <a:spcPct val="20000"/>
              </a:spcBef>
              <a:buFontTx/>
              <a:buChar char="•"/>
            </a:pPr>
            <a:r>
              <a:rPr lang="fr-FR" altLang="de-DE" sz="2400" dirty="0" smtClean="0"/>
              <a:t> Fiabilité maximale</a:t>
            </a:r>
          </a:p>
          <a:p>
            <a:pPr>
              <a:spcBef>
                <a:spcPct val="20000"/>
              </a:spcBef>
            </a:pPr>
            <a:endParaRPr lang="fr-FR" altLang="de-DE" sz="2400" dirty="0" smtClean="0"/>
          </a:p>
          <a:p>
            <a:pPr>
              <a:spcBef>
                <a:spcPct val="20000"/>
              </a:spcBef>
            </a:pPr>
            <a:r>
              <a:rPr lang="fr-FR" altLang="de-DE" sz="2400" dirty="0" smtClean="0"/>
              <a:t>Dans des </a:t>
            </a:r>
            <a:r>
              <a:rPr lang="fr-FR" altLang="de-DE" sz="2400" b="1" dirty="0" smtClean="0"/>
              <a:t>conditions</a:t>
            </a:r>
            <a:endParaRPr lang="fr-FR" altLang="de-DE" sz="2400" dirty="0" smtClean="0"/>
          </a:p>
          <a:p>
            <a:pPr>
              <a:spcBef>
                <a:spcPct val="20000"/>
              </a:spcBef>
              <a:buFontTx/>
              <a:buChar char="•"/>
            </a:pPr>
            <a:r>
              <a:rPr lang="fr-FR" altLang="de-DE" sz="2400" dirty="0" smtClean="0"/>
              <a:t> très complexes</a:t>
            </a:r>
          </a:p>
          <a:p>
            <a:pPr>
              <a:spcBef>
                <a:spcPct val="20000"/>
              </a:spcBef>
              <a:buFontTx/>
              <a:buChar char="•"/>
            </a:pPr>
            <a:r>
              <a:rPr lang="fr-FR" altLang="de-DE" sz="2400" dirty="0" smtClean="0"/>
              <a:t> imprévisibles</a:t>
            </a:r>
            <a:endParaRPr lang="fr-FR" altLang="de-DE" sz="2400" dirty="0"/>
          </a:p>
        </p:txBody>
      </p:sp>
      <p:sp>
        <p:nvSpPr>
          <p:cNvPr id="13" name="Datumsplatzhalter 3"/>
          <p:cNvSpPr>
            <a:spLocks noGrp="1"/>
          </p:cNvSpPr>
          <p:nvPr>
            <p:ph type="dt" sz="half" idx="2"/>
          </p:nvPr>
        </p:nvSpPr>
        <p:spPr>
          <a:xfrm>
            <a:off x="4572000" y="6524625"/>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54161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Culture de la </a:t>
            </a:r>
            <a:r>
              <a:rPr lang="de-CH" dirty="0" err="1" smtClean="0"/>
              <a:t>sécurité</a:t>
            </a:r>
            <a:r>
              <a:rPr lang="de-CH" dirty="0" smtClean="0"/>
              <a:t>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5</a:t>
            </a:fld>
            <a:endParaRPr lang="de-CH"/>
          </a:p>
        </p:txBody>
      </p:sp>
      <p:sp>
        <p:nvSpPr>
          <p:cNvPr id="4" name="Inhaltsplatzhalter 3"/>
          <p:cNvSpPr>
            <a:spLocks noGrp="1"/>
          </p:cNvSpPr>
          <p:nvPr>
            <p:ph sz="quarter" idx="11"/>
          </p:nvPr>
        </p:nvSpPr>
        <p:spPr/>
        <p:txBody>
          <a:bodyPr>
            <a:normAutofit/>
          </a:bodyPr>
          <a:lstStyle/>
          <a:p>
            <a:r>
              <a:rPr lang="fr-FR" sz="1800" dirty="0" smtClean="0">
                <a:solidFill>
                  <a:srgbClr val="C00000"/>
                </a:solidFill>
              </a:rPr>
              <a:t>Culture de la sécurité</a:t>
            </a:r>
          </a:p>
          <a:p>
            <a:pPr marL="269875" lvl="1" indent="0">
              <a:buNone/>
            </a:pPr>
            <a:r>
              <a:rPr lang="fr-FR" sz="1800" dirty="0" smtClean="0"/>
              <a:t>La culture de la sécurité est souvent définie comme un ensemble englobant les normes, les valeurs et les postulats d’une organisation relatifs à la sécurité. Ceux-ci servent de fil conducteur à la gestion que l’organisation en fait et aux comportements adoptés concrètement en matière de sécurité.</a:t>
            </a:r>
            <a:r>
              <a:rPr lang="fr-FR" sz="1800" b="0" dirty="0" smtClean="0"/>
              <a:t> </a:t>
            </a:r>
            <a:r>
              <a:rPr lang="fr-FR" sz="1000" b="0" dirty="0" smtClean="0"/>
              <a:t>(</a:t>
            </a:r>
            <a:r>
              <a:rPr lang="fr-FR" sz="1000" b="0" dirty="0" err="1" smtClean="0"/>
              <a:t>Blege</a:t>
            </a:r>
            <a:r>
              <a:rPr lang="fr-FR" sz="1000" dirty="0" err="1" smtClean="0"/>
              <a:t>n</a:t>
            </a:r>
            <a:r>
              <a:rPr lang="fr-FR" sz="1000" dirty="0"/>
              <a:t> </a:t>
            </a:r>
            <a:r>
              <a:rPr lang="fr-FR" sz="1000" dirty="0" smtClean="0"/>
              <a:t>et al., 2005)</a:t>
            </a:r>
            <a:endParaRPr lang="fr-FR" sz="1000" b="0" dirty="0" smtClean="0"/>
          </a:p>
          <a:p>
            <a:endParaRPr lang="fr-FR" sz="1800" b="0" dirty="0" smtClean="0"/>
          </a:p>
          <a:p>
            <a:r>
              <a:rPr lang="fr-FR" sz="1800" b="0" dirty="0" smtClean="0"/>
              <a:t>Le </a:t>
            </a:r>
            <a:r>
              <a:rPr lang="fr-FR" sz="1800" b="0" dirty="0" smtClean="0">
                <a:solidFill>
                  <a:srgbClr val="C00000"/>
                </a:solidFill>
              </a:rPr>
              <a:t>climat de sécurité</a:t>
            </a:r>
            <a:r>
              <a:rPr lang="fr-FR" sz="1800" b="0" dirty="0" smtClean="0"/>
              <a:t> constitue la manifestation mesurable du modèle abstrait de la culture de la sécurité.</a:t>
            </a:r>
            <a:endParaRPr lang="fr-FR" sz="1800" b="0" dirty="0" smtClean="0">
              <a:solidFill>
                <a:srgbClr val="C00000"/>
              </a:solidFill>
            </a:endParaRPr>
          </a:p>
          <a:p>
            <a:endParaRPr lang="fr-FR" sz="1800" b="0" dirty="0" smtClean="0">
              <a:solidFill>
                <a:srgbClr val="C00000"/>
              </a:solidFill>
            </a:endParaRPr>
          </a:p>
          <a:p>
            <a:r>
              <a:rPr lang="fr-FR" sz="1800" b="0" dirty="0" smtClean="0"/>
              <a:t>Les dimensions du climat de sécurité souvent mesurées sont par exemple</a:t>
            </a:r>
          </a:p>
          <a:p>
            <a:pPr lvl="1"/>
            <a:r>
              <a:rPr lang="fr-FR" sz="1800" dirty="0"/>
              <a:t>l</a:t>
            </a:r>
            <a:r>
              <a:rPr lang="fr-FR" sz="1800" b="0" dirty="0" smtClean="0"/>
              <a:t>a façon de diriger et de gérer</a:t>
            </a:r>
          </a:p>
          <a:p>
            <a:pPr lvl="1"/>
            <a:r>
              <a:rPr lang="fr-FR" sz="1800" dirty="0"/>
              <a:t>l</a:t>
            </a:r>
            <a:r>
              <a:rPr lang="fr-FR" sz="1800" dirty="0" smtClean="0"/>
              <a:t>a déclaration </a:t>
            </a:r>
            <a:r>
              <a:rPr lang="fr-FR" sz="1800" b="0" dirty="0" smtClean="0"/>
              <a:t>et le traitement des événements</a:t>
            </a:r>
          </a:p>
          <a:p>
            <a:pPr lvl="1"/>
            <a:r>
              <a:rPr lang="fr-FR" sz="1800" dirty="0"/>
              <a:t>l</a:t>
            </a:r>
            <a:r>
              <a:rPr lang="fr-FR" sz="1800" b="0" dirty="0" smtClean="0"/>
              <a:t>a position du personnel quant à l’importance de la sécurité</a:t>
            </a:r>
          </a:p>
          <a:p>
            <a:pPr lvl="1"/>
            <a:r>
              <a:rPr lang="fr-FR" sz="1800" dirty="0"/>
              <a:t>l</a:t>
            </a:r>
            <a:r>
              <a:rPr lang="fr-FR" sz="1800" dirty="0" smtClean="0"/>
              <a:t>a charge de travail</a:t>
            </a:r>
            <a:endParaRPr lang="fr-FR" sz="1800" b="0" dirty="0" smtClean="0"/>
          </a:p>
          <a:p>
            <a:pPr lvl="1"/>
            <a:r>
              <a:rPr lang="fr-FR" sz="1800" dirty="0"/>
              <a:t>l</a:t>
            </a:r>
            <a:r>
              <a:rPr lang="fr-FR" sz="1800" dirty="0" smtClean="0"/>
              <a:t>’a</a:t>
            </a:r>
            <a:r>
              <a:rPr lang="fr-FR" sz="1800" b="0" dirty="0" smtClean="0"/>
              <a:t>pprentissage organisationnel</a:t>
            </a:r>
          </a:p>
          <a:p>
            <a:pPr lvl="1"/>
            <a:r>
              <a:rPr lang="fr-FR" sz="1800" b="1" dirty="0">
                <a:solidFill>
                  <a:srgbClr val="C00000"/>
                </a:solidFill>
              </a:rPr>
              <a:t>l</a:t>
            </a:r>
            <a:r>
              <a:rPr lang="fr-FR" sz="1800" b="1" dirty="0" smtClean="0">
                <a:solidFill>
                  <a:srgbClr val="C00000"/>
                </a:solidFill>
              </a:rPr>
              <a:t>e travail d’équipe et la communication</a:t>
            </a:r>
          </a:p>
          <a:p>
            <a:endParaRPr lang="fr-FR" dirty="0" smtClean="0">
              <a:solidFill>
                <a:srgbClr val="C00000"/>
              </a:solidFill>
            </a:endParaRPr>
          </a:p>
          <a:p>
            <a:endParaRPr lang="fr-FR" dirty="0"/>
          </a:p>
        </p:txBody>
      </p:sp>
      <p:sp>
        <p:nvSpPr>
          <p:cNvPr id="5" name="Textplatzhalter 4"/>
          <p:cNvSpPr>
            <a:spLocks noGrp="1"/>
          </p:cNvSpPr>
          <p:nvPr>
            <p:ph type="body" sz="quarter" idx="12"/>
          </p:nvPr>
        </p:nvSpPr>
        <p:spPr/>
        <p:txBody>
          <a:bodyPr/>
          <a:lstStyle/>
          <a:p>
            <a:r>
              <a:rPr lang="de-CH" dirty="0" err="1"/>
              <a:t>Blegen</a:t>
            </a:r>
            <a:r>
              <a:rPr lang="de-CH" dirty="0"/>
              <a:t> </a:t>
            </a:r>
            <a:r>
              <a:rPr lang="de-CH" dirty="0" smtClean="0"/>
              <a:t>MA, 2005; </a:t>
            </a:r>
            <a:r>
              <a:rPr lang="de-DE" dirty="0" err="1"/>
              <a:t>Nieva</a:t>
            </a:r>
            <a:r>
              <a:rPr lang="de-DE" dirty="0"/>
              <a:t> VF, </a:t>
            </a:r>
            <a:r>
              <a:rPr lang="de-DE" dirty="0" smtClean="0"/>
              <a:t>2003; </a:t>
            </a:r>
            <a:r>
              <a:rPr lang="de-DE" dirty="0" err="1" smtClean="0"/>
              <a:t>Guldenmund</a:t>
            </a:r>
            <a:r>
              <a:rPr lang="de-DE" dirty="0" smtClean="0"/>
              <a:t> FW, 2000; </a:t>
            </a:r>
            <a:r>
              <a:rPr lang="de-DE" dirty="0" err="1"/>
              <a:t>Halligan</a:t>
            </a:r>
            <a:r>
              <a:rPr lang="de-DE" dirty="0"/>
              <a:t> </a:t>
            </a:r>
            <a:r>
              <a:rPr lang="de-DE" dirty="0" smtClean="0"/>
              <a:t>M, 2011; Hoffmann </a:t>
            </a:r>
            <a:r>
              <a:rPr lang="de-DE" dirty="0"/>
              <a:t>B, </a:t>
            </a:r>
            <a:r>
              <a:rPr lang="de-DE" dirty="0" smtClean="0"/>
              <a:t>2009; </a:t>
            </a:r>
            <a:r>
              <a:rPr lang="de-DE" dirty="0" err="1"/>
              <a:t>Flin</a:t>
            </a:r>
            <a:r>
              <a:rPr lang="de-DE" dirty="0"/>
              <a:t> </a:t>
            </a:r>
            <a:r>
              <a:rPr lang="de-DE" dirty="0" smtClean="0"/>
              <a:t>R, 2000.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1864849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Culture de la </a:t>
            </a:r>
            <a:r>
              <a:rPr lang="de-CH" dirty="0" err="1" smtClean="0"/>
              <a:t>sécurité</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6</a:t>
            </a:fld>
            <a:endParaRPr lang="de-CH" dirty="0"/>
          </a:p>
        </p:txBody>
      </p:sp>
      <p:sp>
        <p:nvSpPr>
          <p:cNvPr id="4" name="Inhaltsplatzhalter 3"/>
          <p:cNvSpPr>
            <a:spLocks noGrp="1"/>
          </p:cNvSpPr>
          <p:nvPr>
            <p:ph sz="quarter" idx="11"/>
          </p:nvPr>
        </p:nvSpPr>
        <p:spPr/>
        <p:txBody>
          <a:bodyPr>
            <a:normAutofit/>
          </a:bodyPr>
          <a:lstStyle/>
          <a:p>
            <a:pPr marL="0" indent="0">
              <a:buNone/>
            </a:pPr>
            <a:r>
              <a:rPr lang="fr-FR" sz="2000" dirty="0" smtClean="0">
                <a:solidFill>
                  <a:srgbClr val="C00000"/>
                </a:solidFill>
              </a:rPr>
              <a:t>Principes fondamentaux et caractéristiques de la culture de la sécurité</a:t>
            </a:r>
          </a:p>
          <a:p>
            <a:pPr marL="0" indent="0">
              <a:buNone/>
            </a:pPr>
            <a:endParaRPr lang="fr-FR" sz="2000" dirty="0" smtClean="0">
              <a:solidFill>
                <a:srgbClr val="C00000"/>
              </a:solidFill>
            </a:endParaRPr>
          </a:p>
          <a:p>
            <a:pPr>
              <a:spcBef>
                <a:spcPts val="1200"/>
              </a:spcBef>
            </a:pPr>
            <a:r>
              <a:rPr lang="fr-FR" sz="1800" b="0" dirty="0" smtClean="0"/>
              <a:t>Travail d’équipe interprofessionnel et compréhension commune des mesures de sécurité</a:t>
            </a:r>
          </a:p>
          <a:p>
            <a:pPr>
              <a:spcBef>
                <a:spcPts val="1200"/>
              </a:spcBef>
            </a:pPr>
            <a:r>
              <a:rPr lang="fr-FR" sz="1800" b="0" dirty="0" smtClean="0"/>
              <a:t>Respect des compétences professionnelles indépendamment du niveau hiérarchique</a:t>
            </a:r>
          </a:p>
          <a:p>
            <a:pPr>
              <a:spcBef>
                <a:spcPts val="1200"/>
              </a:spcBef>
            </a:pPr>
            <a:r>
              <a:rPr lang="fr-FR" sz="1800" b="0" dirty="0" smtClean="0"/>
              <a:t>Confiance et sérieux entre les membres du personnel</a:t>
            </a:r>
          </a:p>
          <a:p>
            <a:pPr>
              <a:spcBef>
                <a:spcPts val="1200"/>
              </a:spcBef>
            </a:pPr>
            <a:r>
              <a:rPr lang="fr-FR" sz="1800" b="0" dirty="0" smtClean="0"/>
              <a:t>Approche ouverte des enjeux de la sécurité et souplesse</a:t>
            </a:r>
          </a:p>
          <a:p>
            <a:pPr>
              <a:spcBef>
                <a:spcPts val="1200"/>
              </a:spcBef>
            </a:pPr>
            <a:r>
              <a:rPr lang="fr-FR" sz="1800" b="0" dirty="0" smtClean="0"/>
              <a:t>Attention permanente face à l’imprévu</a:t>
            </a:r>
          </a:p>
          <a:p>
            <a:pPr>
              <a:spcBef>
                <a:spcPts val="1200"/>
              </a:spcBef>
            </a:pPr>
            <a:r>
              <a:rPr lang="fr-FR" sz="1800" b="0" dirty="0" smtClean="0"/>
              <a:t>Accent mis sur l’apprentissage à partir des erreurs</a:t>
            </a:r>
          </a:p>
          <a:p>
            <a:pPr>
              <a:spcBef>
                <a:spcPts val="1200"/>
              </a:spcBef>
            </a:pPr>
            <a:r>
              <a:rPr lang="fr-FR" sz="1800" b="0" dirty="0"/>
              <a:t>T</a:t>
            </a:r>
            <a:r>
              <a:rPr lang="fr-FR" sz="1800" b="0" dirty="0" smtClean="0"/>
              <a:t>echnologie en renfort</a:t>
            </a:r>
          </a:p>
          <a:p>
            <a:pPr>
              <a:spcBef>
                <a:spcPts val="1200"/>
              </a:spcBef>
            </a:pPr>
            <a:r>
              <a:rPr lang="fr-FR" sz="1800" b="0" dirty="0" smtClean="0"/>
              <a:t>Considération</a:t>
            </a:r>
            <a:r>
              <a:rPr lang="fr-FR" sz="1800" b="0" dirty="0"/>
              <a:t> </a:t>
            </a:r>
            <a:r>
              <a:rPr lang="fr-FR" sz="1800" b="0" dirty="0" smtClean="0"/>
              <a:t>pour les autres collaborateurs et collaboratrices</a:t>
            </a:r>
          </a:p>
          <a:p>
            <a:pPr lvl="1">
              <a:spcBef>
                <a:spcPts val="1200"/>
              </a:spcBef>
            </a:pPr>
            <a:endParaRPr lang="de-CH" sz="1800" dirty="0" smtClean="0"/>
          </a:p>
          <a:p>
            <a:endParaRPr lang="de-CH" sz="1800" b="0" dirty="0"/>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155734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CH" dirty="0" smtClean="0"/>
              <a:t>Résultats en </a:t>
            </a:r>
            <a:r>
              <a:rPr lang="de-CH" dirty="0" err="1" smtClean="0"/>
              <a:t>chirurgie</a:t>
            </a:r>
            <a:r>
              <a:rPr lang="de-CH" dirty="0" smtClean="0"/>
              <a:t> </a:t>
            </a:r>
            <a:endParaRPr lang="de-CH" dirty="0"/>
          </a:p>
        </p:txBody>
      </p:sp>
      <p:sp>
        <p:nvSpPr>
          <p:cNvPr id="5" name="Inhaltsplatzhalter 4"/>
          <p:cNvSpPr>
            <a:spLocks noGrp="1"/>
          </p:cNvSpPr>
          <p:nvPr>
            <p:ph sz="quarter" idx="11"/>
          </p:nvPr>
        </p:nvSpPr>
        <p:spPr/>
        <p:txBody>
          <a:bodyPr/>
          <a:lstStyle/>
          <a:p>
            <a:pPr marL="0" indent="0">
              <a:buNone/>
            </a:pPr>
            <a:r>
              <a:rPr lang="fr-FR" sz="2000" dirty="0" smtClean="0">
                <a:solidFill>
                  <a:srgbClr val="C00000"/>
                </a:solidFill>
              </a:rPr>
              <a:t>Le succès chirurgical d’un point de vue systémique</a:t>
            </a:r>
          </a:p>
          <a:p>
            <a:endParaRPr lang="de-CH" dirty="0"/>
          </a:p>
        </p:txBody>
      </p:sp>
      <p:sp>
        <p:nvSpPr>
          <p:cNvPr id="6" name="Textplatzhalter 5"/>
          <p:cNvSpPr>
            <a:spLocks noGrp="1"/>
          </p:cNvSpPr>
          <p:nvPr>
            <p:ph type="body" sz="quarter" idx="12"/>
          </p:nvPr>
        </p:nvSpPr>
        <p:spPr>
          <a:xfrm>
            <a:off x="359532" y="6021288"/>
            <a:ext cx="8439150" cy="395387"/>
          </a:xfrm>
        </p:spPr>
        <p:txBody>
          <a:bodyPr/>
          <a:lstStyle/>
          <a:p>
            <a:pPr algn="l"/>
            <a:r>
              <a:rPr lang="en-US" dirty="0" err="1" smtClean="0"/>
              <a:t>D’après</a:t>
            </a:r>
            <a:r>
              <a:rPr lang="en-US" dirty="0" smtClean="0"/>
              <a:t> Vincent </a:t>
            </a:r>
            <a:r>
              <a:rPr lang="en-US" dirty="0"/>
              <a:t>CF, Moorthy KF, Sarker SK FAU - Chang A, Chang AF, Darzi AW. Systems approaches to surgical quality and </a:t>
            </a:r>
            <a:r>
              <a:rPr lang="en-US" dirty="0" smtClean="0"/>
              <a:t>safety : </a:t>
            </a:r>
            <a:r>
              <a:rPr lang="en-US" dirty="0"/>
              <a:t>from concept to measurement. Annals of </a:t>
            </a:r>
            <a:r>
              <a:rPr lang="en-US" dirty="0" smtClean="0"/>
              <a:t>Surgery 2004 April ; 239(4)</a:t>
            </a:r>
            <a:endParaRPr lang="de-CH" dirty="0"/>
          </a:p>
        </p:txBody>
      </p:sp>
      <p:sp>
        <p:nvSpPr>
          <p:cNvPr id="9" name="Text Box 4"/>
          <p:cNvSpPr txBox="1">
            <a:spLocks noChangeArrowheads="1"/>
          </p:cNvSpPr>
          <p:nvPr/>
        </p:nvSpPr>
        <p:spPr bwMode="auto">
          <a:xfrm>
            <a:off x="2856682" y="1412776"/>
            <a:ext cx="3678237" cy="1046440"/>
          </a:xfrm>
          <a:prstGeom prst="rect">
            <a:avLst/>
          </a:prstGeom>
          <a:solidFill>
            <a:srgbClr val="FFFF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fr-CH" altLang="de-DE" sz="2000" i="0" dirty="0" smtClean="0">
                <a:solidFill>
                  <a:schemeClr val="tx1"/>
                </a:solidFill>
                <a:latin typeface="+mn-lt"/>
                <a:cs typeface="Arial" charset="0"/>
              </a:rPr>
              <a:t>Compétences individuelles</a:t>
            </a:r>
            <a:r>
              <a:rPr lang="en-GB" altLang="de-DE" sz="2400" i="0" dirty="0" smtClean="0">
                <a:solidFill>
                  <a:schemeClr val="tx1"/>
                </a:solidFill>
                <a:latin typeface="+mn-lt"/>
                <a:cs typeface="Arial" charset="0"/>
              </a:rPr>
              <a:t/>
            </a:r>
            <a:br>
              <a:rPr lang="en-GB" altLang="de-DE" sz="2400" i="0" dirty="0" smtClean="0">
                <a:solidFill>
                  <a:schemeClr val="tx1"/>
                </a:solidFill>
                <a:latin typeface="+mn-lt"/>
                <a:cs typeface="Arial" charset="0"/>
              </a:rPr>
            </a:br>
            <a:r>
              <a:rPr lang="en-GB" altLang="de-DE" sz="1400" i="0" dirty="0" smtClean="0">
                <a:solidFill>
                  <a:schemeClr val="tx1"/>
                </a:solidFill>
                <a:latin typeface="+mn-lt"/>
                <a:cs typeface="Arial" charset="0"/>
              </a:rPr>
              <a:t>(</a:t>
            </a:r>
            <a:r>
              <a:rPr lang="de-CH" altLang="de-DE" sz="1400" i="0" dirty="0" smtClean="0">
                <a:solidFill>
                  <a:schemeClr val="tx1"/>
                </a:solidFill>
                <a:latin typeface="+mn-lt"/>
                <a:cs typeface="Arial" charset="0"/>
              </a:rPr>
              <a:t>p. ex</a:t>
            </a:r>
            <a:r>
              <a:rPr lang="en-GB" altLang="de-DE" sz="1400" i="0" dirty="0" smtClean="0">
                <a:solidFill>
                  <a:schemeClr val="tx1"/>
                </a:solidFill>
                <a:latin typeface="+mn-lt"/>
                <a:cs typeface="Arial" charset="0"/>
              </a:rPr>
              <a:t>. s</a:t>
            </a:r>
            <a:r>
              <a:rPr lang="de-CH" altLang="de-DE" sz="1400" i="0" dirty="0" err="1" smtClean="0">
                <a:solidFill>
                  <a:schemeClr val="tx1"/>
                </a:solidFill>
                <a:latin typeface="+mn-lt"/>
                <a:cs typeface="Arial" charset="0"/>
              </a:rPr>
              <a:t>enso-motrices</a:t>
            </a:r>
            <a:r>
              <a:rPr lang="de-CH" altLang="de-DE" sz="1400" i="0" dirty="0" smtClean="0">
                <a:solidFill>
                  <a:schemeClr val="tx1"/>
                </a:solidFill>
                <a:latin typeface="+mn-lt"/>
                <a:cs typeface="Arial" charset="0"/>
              </a:rPr>
              <a:t>, </a:t>
            </a:r>
            <a:r>
              <a:rPr lang="de-CH" altLang="de-DE" sz="1400" i="0" dirty="0" err="1" smtClean="0">
                <a:solidFill>
                  <a:schemeClr val="tx1"/>
                </a:solidFill>
                <a:latin typeface="+mn-lt"/>
                <a:cs typeface="Arial" charset="0"/>
              </a:rPr>
              <a:t>réflexion</a:t>
            </a:r>
            <a:r>
              <a:rPr lang="de-CH" altLang="de-DE" sz="1400" i="0" dirty="0" smtClean="0">
                <a:solidFill>
                  <a:schemeClr val="tx1"/>
                </a:solidFill>
                <a:latin typeface="+mn-lt"/>
                <a:cs typeface="Arial" charset="0"/>
              </a:rPr>
              <a:t>, </a:t>
            </a:r>
            <a:r>
              <a:rPr lang="de-CH" altLang="de-DE" sz="1400" i="0" dirty="0" err="1" smtClean="0">
                <a:solidFill>
                  <a:schemeClr val="tx1"/>
                </a:solidFill>
                <a:latin typeface="+mn-lt"/>
                <a:cs typeface="Arial" charset="0"/>
              </a:rPr>
              <a:t>connaissances</a:t>
            </a:r>
            <a:r>
              <a:rPr lang="de-CH" altLang="de-DE" sz="1400" i="0" dirty="0" smtClean="0">
                <a:solidFill>
                  <a:schemeClr val="tx1"/>
                </a:solidFill>
                <a:latin typeface="+mn-lt"/>
                <a:cs typeface="Arial" charset="0"/>
              </a:rPr>
              <a:t> </a:t>
            </a:r>
            <a:r>
              <a:rPr lang="de-CH" altLang="de-DE" sz="1400" i="0" dirty="0" err="1" smtClean="0">
                <a:solidFill>
                  <a:schemeClr val="tx1"/>
                </a:solidFill>
                <a:latin typeface="+mn-lt"/>
                <a:cs typeface="Arial" charset="0"/>
              </a:rPr>
              <a:t>spécialisées</a:t>
            </a:r>
            <a:r>
              <a:rPr lang="de-CH" altLang="de-DE" sz="1400" i="0" dirty="0" smtClean="0">
                <a:solidFill>
                  <a:schemeClr val="tx1"/>
                </a:solidFill>
                <a:latin typeface="+mn-lt"/>
                <a:cs typeface="Arial" charset="0"/>
              </a:rPr>
              <a:t>, </a:t>
            </a:r>
            <a:r>
              <a:rPr lang="de-CH" altLang="de-DE" sz="1400" i="0" dirty="0" err="1" smtClean="0">
                <a:solidFill>
                  <a:schemeClr val="tx1"/>
                </a:solidFill>
                <a:latin typeface="+mn-lt"/>
                <a:cs typeface="Arial" charset="0"/>
              </a:rPr>
              <a:t>communication</a:t>
            </a:r>
            <a:r>
              <a:rPr lang="de-CH" altLang="de-DE" sz="1400" i="0" dirty="0" smtClean="0">
                <a:solidFill>
                  <a:schemeClr val="tx1"/>
                </a:solidFill>
                <a:latin typeface="+mn-lt"/>
                <a:cs typeface="Arial" charset="0"/>
              </a:rPr>
              <a:t>, </a:t>
            </a:r>
            <a:r>
              <a:rPr lang="de-CH" altLang="de-DE" sz="1400" i="0" dirty="0" err="1" smtClean="0">
                <a:solidFill>
                  <a:schemeClr val="tx1"/>
                </a:solidFill>
                <a:latin typeface="+mn-lt"/>
                <a:cs typeface="Arial" charset="0"/>
              </a:rPr>
              <a:t>façon</a:t>
            </a:r>
            <a:r>
              <a:rPr lang="de-CH" altLang="de-DE" sz="1400" i="0" dirty="0" smtClean="0">
                <a:solidFill>
                  <a:schemeClr val="tx1"/>
                </a:solidFill>
                <a:latin typeface="+mn-lt"/>
                <a:cs typeface="Arial" charset="0"/>
              </a:rPr>
              <a:t> de </a:t>
            </a:r>
            <a:r>
              <a:rPr lang="de-CH" altLang="de-DE" sz="1400" i="0" dirty="0" err="1" smtClean="0">
                <a:solidFill>
                  <a:schemeClr val="tx1"/>
                </a:solidFill>
                <a:latin typeface="+mn-lt"/>
                <a:cs typeface="Arial" charset="0"/>
              </a:rPr>
              <a:t>diriger</a:t>
            </a:r>
            <a:r>
              <a:rPr lang="de-CH" altLang="de-DE" sz="1400" i="0" dirty="0" smtClean="0">
                <a:solidFill>
                  <a:schemeClr val="tx1"/>
                </a:solidFill>
                <a:latin typeface="+mn-lt"/>
                <a:cs typeface="Arial" charset="0"/>
              </a:rPr>
              <a:t>)</a:t>
            </a:r>
            <a:endParaRPr lang="de-CH" altLang="de-DE" sz="1400" i="0" dirty="0">
              <a:solidFill>
                <a:schemeClr val="tx1"/>
              </a:solidFill>
              <a:latin typeface="+mn-lt"/>
              <a:cs typeface="Arial" charset="0"/>
            </a:endParaRPr>
          </a:p>
        </p:txBody>
      </p:sp>
      <p:sp>
        <p:nvSpPr>
          <p:cNvPr id="10" name="Text Box 5"/>
          <p:cNvSpPr txBox="1">
            <a:spLocks noChangeArrowheads="1"/>
          </p:cNvSpPr>
          <p:nvPr/>
        </p:nvSpPr>
        <p:spPr bwMode="auto">
          <a:xfrm>
            <a:off x="2878907" y="2564904"/>
            <a:ext cx="3656012" cy="1246495"/>
          </a:xfrm>
          <a:prstGeom prst="rect">
            <a:avLst/>
          </a:prstGeom>
          <a:solidFill>
            <a:srgbClr val="FFC0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err="1" smtClean="0">
                <a:solidFill>
                  <a:schemeClr val="tx1"/>
                </a:solidFill>
                <a:latin typeface="Arial" panose="020B0604020202020204" pitchFamily="34" charset="0"/>
                <a:cs typeface="Arial" panose="020B0604020202020204" pitchFamily="34" charset="0"/>
              </a:rPr>
              <a:t>Collaboration</a:t>
            </a:r>
            <a:r>
              <a:rPr lang="de-CH" altLang="de-DE" sz="2000" i="0" dirty="0" smtClean="0">
                <a:solidFill>
                  <a:schemeClr val="tx1"/>
                </a:solidFill>
                <a:latin typeface="Arial" panose="020B0604020202020204" pitchFamily="34" charset="0"/>
                <a:cs typeface="Arial" panose="020B0604020202020204" pitchFamily="34" charset="0"/>
              </a:rPr>
              <a:t> au sein de l</a:t>
            </a:r>
            <a:r>
              <a:rPr lang="fr-FR" altLang="de-DE" sz="2000" i="0" dirty="0" smtClean="0">
                <a:solidFill>
                  <a:schemeClr val="tx1"/>
                </a:solidFill>
                <a:latin typeface="Arial" panose="020B0604020202020204" pitchFamily="34" charset="0"/>
                <a:cs typeface="Arial" panose="020B0604020202020204" pitchFamily="34" charset="0"/>
              </a:rPr>
              <a:t>’équipe </a:t>
            </a:r>
            <a:r>
              <a:rPr lang="de-CH" altLang="de-DE" sz="2000" i="0" dirty="0" smtClean="0">
                <a:solidFill>
                  <a:schemeClr val="tx1"/>
                </a:solidFill>
                <a:latin typeface="Arial" panose="020B0604020202020204" pitchFamily="34" charset="0"/>
                <a:cs typeface="Arial" panose="020B0604020202020204" pitchFamily="34" charset="0"/>
              </a:rPr>
              <a:t>et </a:t>
            </a:r>
            <a:r>
              <a:rPr lang="de-CH" altLang="de-DE" sz="2000" i="0" dirty="0" err="1" smtClean="0">
                <a:solidFill>
                  <a:schemeClr val="tx1"/>
                </a:solidFill>
                <a:latin typeface="Arial" panose="020B0604020202020204" pitchFamily="34" charset="0"/>
                <a:cs typeface="Arial" panose="020B0604020202020204" pitchFamily="34" charset="0"/>
              </a:rPr>
              <a:t>communication</a:t>
            </a:r>
            <a:r>
              <a:rPr lang="de-CH" altLang="de-DE" sz="2000" i="0" dirty="0" smtClean="0">
                <a:solidFill>
                  <a:schemeClr val="tx1"/>
                </a:solidFill>
                <a:latin typeface="Arial" panose="020B0604020202020204" pitchFamily="34" charset="0"/>
                <a:cs typeface="Arial" panose="020B0604020202020204" pitchFamily="34" charset="0"/>
              </a:rPr>
              <a:t> </a:t>
            </a:r>
          </a:p>
          <a:p>
            <a:pPr algn="ctr">
              <a:spcBef>
                <a:spcPct val="50000"/>
              </a:spcBef>
            </a:pPr>
            <a:r>
              <a:rPr lang="de-CH" altLang="de-DE" sz="1400" i="0" dirty="0" smtClean="0">
                <a:solidFill>
                  <a:schemeClr val="tx1"/>
                </a:solidFill>
                <a:latin typeface="Arial" panose="020B0604020202020204" pitchFamily="34" charset="0"/>
                <a:cs typeface="Arial" panose="020B0604020202020204" pitchFamily="34" charset="0"/>
              </a:rPr>
              <a:t>(p. ex. </a:t>
            </a:r>
            <a:r>
              <a:rPr lang="de-CH" altLang="de-DE" sz="1400" i="0" dirty="0" err="1">
                <a:solidFill>
                  <a:schemeClr val="tx1"/>
                </a:solidFill>
                <a:latin typeface="Arial" panose="020B0604020202020204" pitchFamily="34" charset="0"/>
                <a:cs typeface="Arial" panose="020B0604020202020204" pitchFamily="34" charset="0"/>
              </a:rPr>
              <a:t>c</a:t>
            </a:r>
            <a:r>
              <a:rPr lang="de-CH" altLang="de-DE" sz="1400" i="0" dirty="0" err="1" smtClean="0">
                <a:solidFill>
                  <a:schemeClr val="tx1"/>
                </a:solidFill>
                <a:latin typeface="Arial" panose="020B0604020202020204" pitchFamily="34" charset="0"/>
                <a:cs typeface="Arial" panose="020B0604020202020204" pitchFamily="34" charset="0"/>
              </a:rPr>
              <a:t>oordination</a:t>
            </a:r>
            <a:r>
              <a:rPr lang="de-CH" altLang="de-DE" sz="1400" i="0" dirty="0" smtClean="0">
                <a:solidFill>
                  <a:schemeClr val="tx1"/>
                </a:solidFill>
                <a:latin typeface="Arial" panose="020B0604020202020204" pitchFamily="34" charset="0"/>
                <a:cs typeface="Arial" panose="020B0604020202020204" pitchFamily="34" charset="0"/>
              </a:rPr>
              <a:t>, </a:t>
            </a:r>
            <a:r>
              <a:rPr lang="fr-FR" altLang="de-DE" sz="1400" i="0" dirty="0" smtClean="0">
                <a:solidFill>
                  <a:schemeClr val="tx1"/>
                </a:solidFill>
                <a:latin typeface="Arial" panose="020B0604020202020204" pitchFamily="34" charset="0"/>
                <a:cs typeface="Arial" panose="020B0604020202020204" pitchFamily="34" charset="0"/>
              </a:rPr>
              <a:t>flux d’informations</a:t>
            </a:r>
            <a:r>
              <a:rPr lang="de-CH" altLang="de-DE" sz="1400" i="0" dirty="0" smtClean="0">
                <a:solidFill>
                  <a:schemeClr val="tx1"/>
                </a:solidFill>
                <a:latin typeface="Arial" panose="020B0604020202020204" pitchFamily="34" charset="0"/>
                <a:cs typeface="Arial" panose="020B0604020202020204" pitchFamily="34" charset="0"/>
              </a:rPr>
              <a:t>, </a:t>
            </a:r>
            <a:r>
              <a:rPr lang="de-CH" altLang="de-DE" sz="1400" i="0" dirty="0" err="1" smtClean="0">
                <a:solidFill>
                  <a:schemeClr val="tx1"/>
                </a:solidFill>
                <a:latin typeface="Arial" panose="020B0604020202020204" pitchFamily="34" charset="0"/>
                <a:cs typeface="Arial" panose="020B0604020202020204" pitchFamily="34" charset="0"/>
              </a:rPr>
              <a:t>prise</a:t>
            </a:r>
            <a:r>
              <a:rPr lang="de-CH" altLang="de-DE" sz="1400" i="0" dirty="0" smtClean="0">
                <a:solidFill>
                  <a:schemeClr val="tx1"/>
                </a:solidFill>
                <a:latin typeface="Arial" panose="020B0604020202020204" pitchFamily="34" charset="0"/>
                <a:cs typeface="Arial" panose="020B0604020202020204" pitchFamily="34" charset="0"/>
              </a:rPr>
              <a:t> de </a:t>
            </a:r>
            <a:r>
              <a:rPr lang="de-CH" altLang="de-DE" sz="1400" i="0" dirty="0" err="1" smtClean="0">
                <a:solidFill>
                  <a:schemeClr val="tx1"/>
                </a:solidFill>
                <a:latin typeface="Arial" panose="020B0604020202020204" pitchFamily="34" charset="0"/>
                <a:cs typeface="Arial" panose="020B0604020202020204" pitchFamily="34" charset="0"/>
              </a:rPr>
              <a:t>décisions</a:t>
            </a:r>
            <a:r>
              <a:rPr lang="de-CH" altLang="de-DE" sz="1400" i="0" dirty="0" smtClean="0">
                <a:solidFill>
                  <a:schemeClr val="tx1"/>
                </a:solidFill>
                <a:latin typeface="Arial" panose="020B0604020202020204" pitchFamily="34" charset="0"/>
                <a:cs typeface="Arial" panose="020B0604020202020204" pitchFamily="34" charset="0"/>
              </a:rPr>
              <a:t>)</a:t>
            </a:r>
            <a:endParaRPr lang="de-CH" altLang="de-DE" sz="1400" i="0" dirty="0">
              <a:solidFill>
                <a:schemeClr val="tx1"/>
              </a:solidFill>
              <a:latin typeface="Arial" panose="020B0604020202020204" pitchFamily="34" charset="0"/>
              <a:cs typeface="Arial" panose="020B0604020202020204" pitchFamily="34" charset="0"/>
            </a:endParaRPr>
          </a:p>
        </p:txBody>
      </p:sp>
      <p:sp>
        <p:nvSpPr>
          <p:cNvPr id="11" name="Text Box 6"/>
          <p:cNvSpPr txBox="1">
            <a:spLocks noChangeArrowheads="1"/>
          </p:cNvSpPr>
          <p:nvPr/>
        </p:nvSpPr>
        <p:spPr bwMode="auto">
          <a:xfrm>
            <a:off x="2897833" y="3945250"/>
            <a:ext cx="3611562" cy="707886"/>
          </a:xfrm>
          <a:prstGeom prst="rect">
            <a:avLst/>
          </a:prstGeom>
          <a:solidFill>
            <a:schemeClr val="tx2">
              <a:lumMod val="20000"/>
              <a:lumOff val="80000"/>
            </a:schemeClr>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err="1" smtClean="0">
                <a:solidFill>
                  <a:schemeClr val="tx1"/>
                </a:solidFill>
                <a:latin typeface="+mn-lt"/>
                <a:cs typeface="Arial" charset="0"/>
              </a:rPr>
              <a:t>Environnement</a:t>
            </a:r>
            <a:r>
              <a:rPr lang="de-CH" altLang="de-DE" sz="2000" i="0" dirty="0" smtClean="0">
                <a:solidFill>
                  <a:schemeClr val="tx1"/>
                </a:solidFill>
                <a:latin typeface="+mn-lt"/>
                <a:cs typeface="Arial" charset="0"/>
              </a:rPr>
              <a:t> de </a:t>
            </a:r>
            <a:r>
              <a:rPr lang="de-CH" altLang="de-DE" sz="2000" i="0" dirty="0" err="1" smtClean="0">
                <a:solidFill>
                  <a:schemeClr val="tx1"/>
                </a:solidFill>
                <a:latin typeface="+mn-lt"/>
                <a:cs typeface="Arial" charset="0"/>
              </a:rPr>
              <a:t>travail</a:t>
            </a:r>
            <a:r>
              <a:rPr lang="de-CH" altLang="de-DE" sz="2000" i="0" dirty="0" smtClean="0">
                <a:solidFill>
                  <a:schemeClr val="tx1"/>
                </a:solidFill>
                <a:latin typeface="+mn-lt"/>
                <a:cs typeface="Arial" charset="0"/>
              </a:rPr>
              <a:t> et </a:t>
            </a:r>
            <a:r>
              <a:rPr lang="de-CH" altLang="de-DE" sz="2000" i="0" dirty="0" err="1" smtClean="0">
                <a:solidFill>
                  <a:schemeClr val="tx1"/>
                </a:solidFill>
                <a:latin typeface="+mn-lt"/>
                <a:cs typeface="Arial" charset="0"/>
              </a:rPr>
              <a:t>processus</a:t>
            </a:r>
            <a:r>
              <a:rPr lang="de-CH" altLang="de-DE" sz="2000" i="0" dirty="0" smtClean="0">
                <a:solidFill>
                  <a:schemeClr val="tx1"/>
                </a:solidFill>
                <a:latin typeface="+mn-lt"/>
                <a:cs typeface="Arial" charset="0"/>
              </a:rPr>
              <a:t> au bloc </a:t>
            </a:r>
            <a:r>
              <a:rPr lang="de-CH" altLang="de-DE" sz="2000" i="0" dirty="0" err="1" smtClean="0">
                <a:solidFill>
                  <a:schemeClr val="tx1"/>
                </a:solidFill>
                <a:latin typeface="+mn-lt"/>
                <a:cs typeface="Arial" charset="0"/>
              </a:rPr>
              <a:t>opératoire</a:t>
            </a:r>
            <a:endParaRPr lang="de-CH" altLang="de-DE" sz="2000" i="0" dirty="0">
              <a:solidFill>
                <a:srgbClr val="777777"/>
              </a:solidFill>
              <a:latin typeface="+mn-lt"/>
              <a:cs typeface="Arial" charset="0"/>
            </a:endParaRPr>
          </a:p>
        </p:txBody>
      </p:sp>
      <p:sp>
        <p:nvSpPr>
          <p:cNvPr id="12" name="Rectangle 8"/>
          <p:cNvSpPr>
            <a:spLocks noChangeArrowheads="1"/>
          </p:cNvSpPr>
          <p:nvPr/>
        </p:nvSpPr>
        <p:spPr bwMode="auto">
          <a:xfrm>
            <a:off x="2555875" y="1348472"/>
            <a:ext cx="4197350" cy="4528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eaLnBrk="1" hangingPunct="1"/>
            <a:endParaRPr lang="en-US" altLang="de-DE" dirty="0"/>
          </a:p>
        </p:txBody>
      </p:sp>
      <p:sp>
        <p:nvSpPr>
          <p:cNvPr id="13" name="Text Box 11"/>
          <p:cNvSpPr txBox="1">
            <a:spLocks noChangeArrowheads="1"/>
          </p:cNvSpPr>
          <p:nvPr/>
        </p:nvSpPr>
        <p:spPr bwMode="auto">
          <a:xfrm>
            <a:off x="2915816" y="4789601"/>
            <a:ext cx="3602037" cy="1015663"/>
          </a:xfrm>
          <a:prstGeom prst="rect">
            <a:avLst/>
          </a:prstGeom>
          <a:solidFill>
            <a:schemeClr val="accent2">
              <a:lumMod val="60000"/>
              <a:lumOff val="40000"/>
            </a:schemeClr>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err="1" smtClean="0">
                <a:solidFill>
                  <a:schemeClr val="tx1"/>
                </a:solidFill>
                <a:latin typeface="+mn-lt"/>
                <a:cs typeface="Arial" charset="0"/>
              </a:rPr>
              <a:t>Conditions</a:t>
            </a:r>
            <a:r>
              <a:rPr lang="de-CH" altLang="de-DE" sz="2000" i="0" dirty="0" smtClean="0">
                <a:solidFill>
                  <a:schemeClr val="tx1"/>
                </a:solidFill>
                <a:latin typeface="+mn-lt"/>
                <a:cs typeface="Arial" charset="0"/>
              </a:rPr>
              <a:t> </a:t>
            </a:r>
            <a:r>
              <a:rPr lang="de-CH" altLang="de-DE" sz="2000" i="0" dirty="0" err="1" smtClean="0">
                <a:solidFill>
                  <a:schemeClr val="tx1"/>
                </a:solidFill>
                <a:latin typeface="+mn-lt"/>
                <a:cs typeface="Arial" charset="0"/>
              </a:rPr>
              <a:t>organisationnelles</a:t>
            </a:r>
            <a:r>
              <a:rPr lang="de-CH" altLang="de-DE" sz="2000" i="0" dirty="0" smtClean="0">
                <a:solidFill>
                  <a:schemeClr val="tx1"/>
                </a:solidFill>
                <a:latin typeface="+mn-lt"/>
                <a:cs typeface="Arial" charset="0"/>
              </a:rPr>
              <a:t>, </a:t>
            </a:r>
            <a:r>
              <a:rPr lang="de-CH" altLang="de-DE" sz="2000" i="0" dirty="0" err="1" smtClean="0">
                <a:solidFill>
                  <a:schemeClr val="tx1"/>
                </a:solidFill>
                <a:latin typeface="+mn-lt"/>
                <a:cs typeface="Arial" charset="0"/>
              </a:rPr>
              <a:t>culturelles</a:t>
            </a:r>
            <a:r>
              <a:rPr lang="de-CH" altLang="de-DE" sz="2000" i="0" dirty="0" smtClean="0">
                <a:solidFill>
                  <a:schemeClr val="tx1"/>
                </a:solidFill>
                <a:latin typeface="+mn-lt"/>
                <a:cs typeface="Arial" charset="0"/>
              </a:rPr>
              <a:t>, </a:t>
            </a:r>
            <a:r>
              <a:rPr lang="de-CH" altLang="de-DE" sz="2000" i="0" dirty="0" err="1" smtClean="0">
                <a:solidFill>
                  <a:schemeClr val="tx1"/>
                </a:solidFill>
                <a:latin typeface="+mn-lt"/>
                <a:cs typeface="Arial" charset="0"/>
              </a:rPr>
              <a:t>financières</a:t>
            </a:r>
            <a:r>
              <a:rPr lang="de-CH" altLang="de-DE" sz="2000" i="0" dirty="0" smtClean="0">
                <a:solidFill>
                  <a:schemeClr val="tx1"/>
                </a:solidFill>
                <a:latin typeface="+mn-lt"/>
                <a:cs typeface="Arial" charset="0"/>
              </a:rPr>
              <a:t>, normatives</a:t>
            </a:r>
            <a:endParaRPr lang="de-CH" altLang="de-DE" sz="2000" i="0" dirty="0">
              <a:solidFill>
                <a:schemeClr val="tx1"/>
              </a:solidFill>
              <a:latin typeface="+mn-lt"/>
              <a:cs typeface="Arial" charset="0"/>
            </a:endParaRPr>
          </a:p>
        </p:txBody>
      </p:sp>
      <p:sp>
        <p:nvSpPr>
          <p:cNvPr id="15" name="Line 9"/>
          <p:cNvSpPr>
            <a:spLocks noChangeShapeType="1"/>
          </p:cNvSpPr>
          <p:nvPr/>
        </p:nvSpPr>
        <p:spPr bwMode="auto">
          <a:xfrm>
            <a:off x="1454150" y="3544853"/>
            <a:ext cx="1101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dirty="0"/>
          </a:p>
        </p:txBody>
      </p:sp>
      <p:sp>
        <p:nvSpPr>
          <p:cNvPr id="16" name="Text Box 3"/>
          <p:cNvSpPr txBox="1">
            <a:spLocks noChangeArrowheads="1"/>
          </p:cNvSpPr>
          <p:nvPr/>
        </p:nvSpPr>
        <p:spPr bwMode="auto">
          <a:xfrm>
            <a:off x="404244" y="3037021"/>
            <a:ext cx="1871662" cy="1015663"/>
          </a:xfrm>
          <a:prstGeom prst="rect">
            <a:avLst/>
          </a:prstGeom>
          <a:solidFill>
            <a:srgbClr val="FF9999"/>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fr-CH" altLang="de-DE" sz="2000" i="0" dirty="0" smtClean="0">
                <a:solidFill>
                  <a:schemeClr val="tx1"/>
                </a:solidFill>
                <a:latin typeface="+mn-lt"/>
                <a:cs typeface="Arial" charset="0"/>
              </a:rPr>
              <a:t>Facteurs de risques du patient</a:t>
            </a:r>
            <a:endParaRPr lang="de-CH" altLang="de-DE" sz="2000" i="0" dirty="0">
              <a:solidFill>
                <a:schemeClr val="tx1"/>
              </a:solidFill>
              <a:latin typeface="+mn-lt"/>
              <a:cs typeface="Arial" charset="0"/>
            </a:endParaRPr>
          </a:p>
        </p:txBody>
      </p:sp>
      <p:sp>
        <p:nvSpPr>
          <p:cNvPr id="17" name="Text Box 7"/>
          <p:cNvSpPr txBox="1">
            <a:spLocks noChangeArrowheads="1"/>
          </p:cNvSpPr>
          <p:nvPr/>
        </p:nvSpPr>
        <p:spPr bwMode="auto">
          <a:xfrm>
            <a:off x="7236296" y="3344798"/>
            <a:ext cx="1552575" cy="400110"/>
          </a:xfrm>
          <a:prstGeom prst="rect">
            <a:avLst/>
          </a:prstGeom>
          <a:solidFill>
            <a:srgbClr val="92D05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mn-lt"/>
                <a:cs typeface="Arial" charset="0"/>
              </a:rPr>
              <a:t>Résultat</a:t>
            </a:r>
            <a:endParaRPr lang="en-GB" altLang="de-DE" sz="2000" i="0" dirty="0">
              <a:solidFill>
                <a:schemeClr val="tx1"/>
              </a:solidFill>
              <a:latin typeface="+mn-lt"/>
              <a:cs typeface="Arial" charset="0"/>
            </a:endParaRPr>
          </a:p>
        </p:txBody>
      </p:sp>
      <p:sp>
        <p:nvSpPr>
          <p:cNvPr id="18" name="Line 10"/>
          <p:cNvSpPr>
            <a:spLocks noChangeShapeType="1"/>
          </p:cNvSpPr>
          <p:nvPr/>
        </p:nvSpPr>
        <p:spPr bwMode="auto">
          <a:xfrm>
            <a:off x="6751637" y="3523074"/>
            <a:ext cx="48465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7</a:t>
            </a:fld>
            <a:endParaRPr lang="de-CH" dirty="0"/>
          </a:p>
        </p:txBody>
      </p:sp>
      <p:sp>
        <p:nvSpPr>
          <p:cNvPr id="19" name="Ellipse 18"/>
          <p:cNvSpPr/>
          <p:nvPr/>
        </p:nvSpPr>
        <p:spPr>
          <a:xfrm>
            <a:off x="2555875" y="2459216"/>
            <a:ext cx="4197350" cy="148603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solidFill>
                <a:srgbClr val="C00000"/>
              </a:solidFill>
            </a:endParaRPr>
          </a:p>
        </p:txBody>
      </p:sp>
      <p:cxnSp>
        <p:nvCxnSpPr>
          <p:cNvPr id="8" name="Gerade Verbindung 7"/>
          <p:cNvCxnSpPr/>
          <p:nvPr/>
        </p:nvCxnSpPr>
        <p:spPr>
          <a:xfrm>
            <a:off x="3419872" y="2420888"/>
            <a:ext cx="122331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p:nvCxnSpPr>
        <p:spPr>
          <a:xfrm>
            <a:off x="4355976" y="2420888"/>
            <a:ext cx="1589865"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p:nvCxnSpPr>
        <p:spPr>
          <a:xfrm>
            <a:off x="3347864" y="5445224"/>
            <a:ext cx="122331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flipH="1">
            <a:off x="6084168" y="2348880"/>
            <a:ext cx="790826" cy="0"/>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p:nvPr/>
        </p:nvCxnSpPr>
        <p:spPr>
          <a:xfrm flipH="1">
            <a:off x="6444208" y="5301208"/>
            <a:ext cx="790826" cy="0"/>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385753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Vision </a:t>
            </a:r>
            <a:r>
              <a:rPr lang="de-CH" dirty="0" err="1" smtClean="0"/>
              <a:t>commune</a:t>
            </a:r>
            <a:r>
              <a:rPr lang="de-CH" dirty="0" smtClean="0"/>
              <a:t>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8</a:t>
            </a:fld>
            <a:endParaRPr lang="de-CH" dirty="0"/>
          </a:p>
        </p:txBody>
      </p:sp>
      <p:sp>
        <p:nvSpPr>
          <p:cNvPr id="4" name="Inhaltsplatzhalter 3"/>
          <p:cNvSpPr>
            <a:spLocks noGrp="1"/>
          </p:cNvSpPr>
          <p:nvPr>
            <p:ph sz="quarter" idx="11"/>
          </p:nvPr>
        </p:nvSpPr>
        <p:spPr/>
        <p:txBody>
          <a:bodyPr>
            <a:normAutofit/>
          </a:bodyPr>
          <a:lstStyle/>
          <a:p>
            <a:pPr marL="0" indent="0">
              <a:buNone/>
            </a:pPr>
            <a:r>
              <a:rPr lang="fr-FR" sz="2000" dirty="0" smtClean="0">
                <a:solidFill>
                  <a:srgbClr val="C00000"/>
                </a:solidFill>
              </a:rPr>
              <a:t>Qu’en est-il dans notre hôpital ? Quelles sont nos convictions ?</a:t>
            </a:r>
          </a:p>
          <a:p>
            <a:pPr marL="0" indent="0">
              <a:buNone/>
            </a:pPr>
            <a:endParaRPr lang="fr-FR" sz="1800" b="0" dirty="0" smtClean="0"/>
          </a:p>
          <a:p>
            <a:pPr marL="342900" indent="-342900">
              <a:spcBef>
                <a:spcPts val="0"/>
              </a:spcBef>
              <a:buClrTx/>
              <a:buSzTx/>
              <a:buFont typeface="+mj-lt"/>
              <a:buAutoNum type="arabicPeriod"/>
              <a:defRPr/>
            </a:pPr>
            <a:r>
              <a:rPr lang="fr-FR" sz="1800" b="0" dirty="0" smtClean="0">
                <a:latin typeface="Arial" panose="020B0604020202020204" pitchFamily="34" charset="0"/>
                <a:cs typeface="Arial" panose="020B0604020202020204" pitchFamily="34" charset="0"/>
              </a:rPr>
              <a:t>« Même si je suis fatigué(e), je reste efficace et performant(e) dans les situations critiques. »</a:t>
            </a:r>
          </a:p>
          <a:p>
            <a:pPr marL="342900" indent="-342900">
              <a:spcBef>
                <a:spcPts val="0"/>
              </a:spcBef>
              <a:buClrTx/>
              <a:buSzTx/>
              <a:buFont typeface="+mj-lt"/>
              <a:buAutoNum type="arabicPeriod"/>
              <a:defRPr/>
            </a:pPr>
            <a:endParaRPr lang="fr-FR" sz="1800" b="0" dirty="0" smtClean="0">
              <a:latin typeface="Arial" panose="020B0604020202020204" pitchFamily="34" charset="0"/>
              <a:cs typeface="Arial" panose="020B0604020202020204" pitchFamily="34" charset="0"/>
            </a:endParaRPr>
          </a:p>
          <a:p>
            <a:pPr marL="342900" indent="-342900">
              <a:spcBef>
                <a:spcPts val="0"/>
              </a:spcBef>
              <a:buClrTx/>
              <a:buSzTx/>
              <a:buFont typeface="+mj-lt"/>
              <a:buAutoNum type="arabicPeriod"/>
              <a:defRPr/>
            </a:pPr>
            <a:r>
              <a:rPr lang="fr-FR" sz="1800" b="0" dirty="0" smtClean="0">
                <a:latin typeface="Arial" panose="020B0604020202020204" pitchFamily="34" charset="0"/>
                <a:cs typeface="Arial" panose="020B0604020202020204" pitchFamily="34" charset="0"/>
              </a:rPr>
              <a:t>« </a:t>
            </a:r>
            <a:r>
              <a:rPr lang="fr-FR" sz="1800" b="0" dirty="0" smtClean="0"/>
              <a:t>Une personne plus </a:t>
            </a:r>
            <a:r>
              <a:rPr lang="fr-FR" sz="1800" b="0" dirty="0"/>
              <a:t>jeune </a:t>
            </a:r>
            <a:r>
              <a:rPr lang="fr-FR" sz="1800" b="0" dirty="0" smtClean="0"/>
              <a:t>ne </a:t>
            </a:r>
            <a:r>
              <a:rPr lang="fr-FR" sz="1800" b="0" dirty="0"/>
              <a:t>devrait pas remettre en cause les décisions prises par </a:t>
            </a:r>
            <a:r>
              <a:rPr lang="fr-FR" sz="1800" b="0" dirty="0" smtClean="0"/>
              <a:t>les membres expérimentés de l’équipe</a:t>
            </a:r>
            <a:r>
              <a:rPr lang="fr-FR" sz="1800" b="0" dirty="0" smtClean="0">
                <a:latin typeface="Arial" panose="020B0604020202020204" pitchFamily="34" charset="0"/>
                <a:cs typeface="Arial" panose="020B0604020202020204" pitchFamily="34" charset="0"/>
              </a:rPr>
              <a:t>. »</a:t>
            </a:r>
          </a:p>
          <a:p>
            <a:endParaRPr lang="fr-FR" sz="1800" dirty="0" smtClean="0">
              <a:latin typeface="Arial" panose="020B0604020202020204" pitchFamily="34" charset="0"/>
              <a:cs typeface="Arial" panose="020B0604020202020204" pitchFamily="34" charset="0"/>
            </a:endParaRPr>
          </a:p>
          <a:p>
            <a:pPr marL="0" indent="0">
              <a:buNone/>
            </a:pPr>
            <a:endParaRPr lang="fr-FR" sz="2000" dirty="0" smtClean="0">
              <a:solidFill>
                <a:srgbClr val="C00000"/>
              </a:solidFill>
            </a:endParaRPr>
          </a:p>
          <a:p>
            <a:pPr marL="0" indent="0">
              <a:buNone/>
            </a:pPr>
            <a:r>
              <a:rPr lang="fr-FR" sz="2000" dirty="0" smtClean="0">
                <a:solidFill>
                  <a:srgbClr val="C00000"/>
                </a:solidFill>
              </a:rPr>
              <a:t>Avons-nous une vision et une perception communes de la collaboration au sein de l’équipe et de la communication ?  </a:t>
            </a:r>
          </a:p>
          <a:p>
            <a:r>
              <a:rPr lang="fr-FR" sz="1800" b="0" dirty="0" smtClean="0"/>
              <a:t>Quelle est ma perception de la qualité de la collaboration avec les autres groupes professionnels ? </a:t>
            </a:r>
          </a:p>
          <a:p>
            <a:r>
              <a:rPr lang="fr-FR" sz="1800" b="0" dirty="0" smtClean="0"/>
              <a:t>Cette perception est-elle partagée par les autres groupes professionnels ?</a:t>
            </a:r>
          </a:p>
          <a:p>
            <a:pPr marL="0" indent="0">
              <a:buNone/>
            </a:pPr>
            <a:endParaRPr lang="fr-FR" sz="2000" dirty="0">
              <a:solidFill>
                <a:srgbClr val="C00000"/>
              </a:solidFill>
            </a:endParaRPr>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1364344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Vision </a:t>
            </a:r>
            <a:r>
              <a:rPr lang="de-CH" dirty="0" err="1" smtClean="0"/>
              <a:t>commune</a:t>
            </a:r>
            <a:r>
              <a:rPr lang="de-CH" dirty="0" smtClean="0"/>
              <a:t>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9</a:t>
            </a:fld>
            <a:endParaRPr lang="de-CH" dirty="0"/>
          </a:p>
        </p:txBody>
      </p:sp>
      <p:sp>
        <p:nvSpPr>
          <p:cNvPr id="4" name="Inhaltsplatzhalter 3"/>
          <p:cNvSpPr>
            <a:spLocks noGrp="1"/>
          </p:cNvSpPr>
          <p:nvPr>
            <p:ph sz="quarter" idx="11"/>
          </p:nvPr>
        </p:nvSpPr>
        <p:spPr/>
        <p:txBody>
          <a:bodyPr>
            <a:normAutofit fontScale="92500" lnSpcReduction="20000"/>
          </a:bodyPr>
          <a:lstStyle/>
          <a:p>
            <a:pPr marL="0" indent="0">
              <a:buNone/>
            </a:pPr>
            <a:r>
              <a:rPr lang="fr-FR" sz="1800" dirty="0" smtClean="0">
                <a:solidFill>
                  <a:srgbClr val="C00000"/>
                </a:solidFill>
              </a:rPr>
              <a:t>Existe-t-il une vision commune en qui concerne les facteurs influant sur la sécurité ? </a:t>
            </a:r>
          </a:p>
          <a:p>
            <a:pPr marL="0" indent="0">
              <a:buNone/>
            </a:pPr>
            <a:endParaRPr lang="fr-FR" sz="1800" dirty="0" smtClean="0">
              <a:solidFill>
                <a:srgbClr val="C00000"/>
              </a:solidFill>
            </a:endParaRPr>
          </a:p>
          <a:p>
            <a:pPr marL="0" indent="0">
              <a:buNone/>
            </a:pPr>
            <a:r>
              <a:rPr lang="fr-FR" sz="1800" dirty="0" smtClean="0">
                <a:solidFill>
                  <a:srgbClr val="C00000"/>
                </a:solidFill>
              </a:rPr>
              <a:t>Convictions et culture de la sécurité</a:t>
            </a:r>
          </a:p>
          <a:p>
            <a:endParaRPr lang="fr-FR" sz="1800" dirty="0" smtClean="0">
              <a:solidFill>
                <a:srgbClr val="FF0000"/>
              </a:solidFill>
            </a:endParaRPr>
          </a:p>
          <a:p>
            <a:r>
              <a:rPr lang="fr-FR" sz="1800" dirty="0" smtClean="0"/>
              <a:t>« Même si je suis fatigué(e), je reste efficace et performant(e) dans les situations critiques. »</a:t>
            </a:r>
            <a:br>
              <a:rPr lang="fr-FR" sz="1800" dirty="0" smtClean="0"/>
            </a:br>
            <a:r>
              <a:rPr lang="fr-FR" sz="1800" b="0" dirty="0" smtClean="0"/>
              <a:t>Affirmation approuvée par</a:t>
            </a:r>
            <a:r>
              <a:rPr lang="fr-FR" sz="1800" dirty="0" smtClean="0"/>
              <a:t> </a:t>
            </a:r>
          </a:p>
          <a:p>
            <a:pPr lvl="1"/>
            <a:r>
              <a:rPr lang="fr-FR" sz="1800" b="0" dirty="0" smtClean="0"/>
              <a:t>60 % </a:t>
            </a:r>
            <a:r>
              <a:rPr lang="fr-FR" sz="1800" dirty="0" smtClean="0"/>
              <a:t>du personnel médical</a:t>
            </a:r>
          </a:p>
          <a:p>
            <a:pPr lvl="1"/>
            <a:r>
              <a:rPr lang="fr-FR" sz="1800" b="0" dirty="0" smtClean="0"/>
              <a:t>70 % des chirurgiens, 47 % des anesthésistes</a:t>
            </a:r>
          </a:p>
          <a:p>
            <a:pPr lvl="1"/>
            <a:r>
              <a:rPr lang="fr-FR" sz="1800" dirty="0" smtClean="0"/>
              <a:t>26 % du personnel navigant</a:t>
            </a:r>
          </a:p>
          <a:p>
            <a:endParaRPr lang="fr-FR" sz="1800" b="0" dirty="0" smtClean="0"/>
          </a:p>
          <a:p>
            <a:r>
              <a:rPr lang="fr-FR" sz="1800" dirty="0" smtClean="0"/>
              <a:t>« Une personne plus jeune ne devrait pas remettre en cause les décisions prises par les membres expérimentés de l’équipe. »</a:t>
            </a:r>
            <a:br>
              <a:rPr lang="fr-FR" sz="1800" dirty="0" smtClean="0"/>
            </a:br>
            <a:r>
              <a:rPr lang="fr-FR" sz="1800" b="0" dirty="0" smtClean="0"/>
              <a:t>Affirmation approuvée par </a:t>
            </a:r>
          </a:p>
          <a:p>
            <a:pPr lvl="1"/>
            <a:r>
              <a:rPr lang="fr-FR" sz="1800" b="0" dirty="0" smtClean="0"/>
              <a:t>45 % des chirurgiens</a:t>
            </a:r>
          </a:p>
          <a:p>
            <a:pPr lvl="1"/>
            <a:r>
              <a:rPr lang="fr-FR" sz="1800" b="0" dirty="0" smtClean="0"/>
              <a:t>6 % du personnel des soins intensifs et du personnel de cockpit</a:t>
            </a:r>
          </a:p>
          <a:p>
            <a:pPr lvl="1"/>
            <a:endParaRPr lang="fr-FR" sz="1800" b="0" dirty="0" smtClean="0"/>
          </a:p>
          <a:p>
            <a:pPr marL="269875" lvl="1" indent="0">
              <a:buNone/>
            </a:pPr>
            <a:r>
              <a:rPr lang="fr-FR" sz="1800" b="1" dirty="0" smtClean="0"/>
              <a:t>« </a:t>
            </a:r>
            <a:r>
              <a:rPr lang="fr-FR" sz="1800" b="1" dirty="0" err="1" smtClean="0"/>
              <a:t>Speaking</a:t>
            </a:r>
            <a:r>
              <a:rPr lang="fr-FR" sz="1800" b="1" dirty="0" smtClean="0"/>
              <a:t> up »</a:t>
            </a:r>
          </a:p>
          <a:p>
            <a:pPr lvl="1"/>
            <a:r>
              <a:rPr lang="fr-FR" sz="1800" dirty="0" smtClean="0"/>
              <a:t>1 personne sur 4 indique ne pas être encouragée à exprimer ses doutes concernant la sécurité</a:t>
            </a:r>
            <a:endParaRPr lang="fr-FR" sz="2000" dirty="0" smtClean="0"/>
          </a:p>
          <a:p>
            <a:endParaRPr lang="fr-FR" sz="2000" dirty="0" smtClean="0"/>
          </a:p>
          <a:p>
            <a:endParaRPr lang="fr-FR" sz="2000" dirty="0" smtClean="0">
              <a:solidFill>
                <a:srgbClr val="C00000"/>
              </a:solidFill>
            </a:endParaRPr>
          </a:p>
          <a:p>
            <a:endParaRPr lang="fr-FR" dirty="0"/>
          </a:p>
        </p:txBody>
      </p:sp>
      <p:sp>
        <p:nvSpPr>
          <p:cNvPr id="5" name="Textplatzhalter 4"/>
          <p:cNvSpPr>
            <a:spLocks noGrp="1"/>
          </p:cNvSpPr>
          <p:nvPr>
            <p:ph type="body" sz="quarter" idx="12"/>
          </p:nvPr>
        </p:nvSpPr>
        <p:spPr/>
        <p:txBody>
          <a:bodyPr/>
          <a:lstStyle/>
          <a:p>
            <a:r>
              <a:rPr lang="de-CH"/>
              <a:t>Sexton JB, 2000.</a:t>
            </a:r>
          </a:p>
          <a:p>
            <a:endParaRPr lang="de-CH"/>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a:t>
            </a:r>
            <a:r>
              <a:rPr lang="de-CH" dirty="0" err="1"/>
              <a:t>S</a:t>
            </a:r>
            <a:r>
              <a:rPr lang="de-CH" dirty="0" err="1" smtClean="0"/>
              <a:t>écurité</a:t>
            </a:r>
            <a:r>
              <a:rPr lang="de-CH" dirty="0" smtClean="0"/>
              <a:t> </a:t>
            </a:r>
            <a:r>
              <a:rPr lang="de-CH" dirty="0"/>
              <a:t>des </a:t>
            </a:r>
            <a:r>
              <a:rPr lang="de-CH" dirty="0" err="1"/>
              <a:t>patients</a:t>
            </a:r>
            <a:r>
              <a:rPr lang="de-CH" dirty="0"/>
              <a:t> S</a:t>
            </a:r>
            <a:r>
              <a:rPr lang="de-CH" dirty="0" smtClean="0"/>
              <a:t>uisse</a:t>
            </a:r>
            <a:endParaRPr lang="de-CH" dirty="0"/>
          </a:p>
        </p:txBody>
      </p:sp>
    </p:spTree>
    <p:extLst>
      <p:ext uri="{BB962C8B-B14F-4D97-AF65-F5344CB8AC3E}">
        <p14:creationId xmlns:p14="http://schemas.microsoft.com/office/powerpoint/2010/main" val="1559636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äsentationsvorlage_progress_SC_d">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Präsentationsvorlage_progress_SC_d">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Präsentationsvorlage_progress_SC_d</Template>
  <TotalTime>0</TotalTime>
  <Words>3454</Words>
  <Application>Microsoft Office PowerPoint</Application>
  <PresentationFormat>Bildschirmpräsentation (4:3)</PresentationFormat>
  <Paragraphs>756</Paragraphs>
  <Slides>32</Slides>
  <Notes>32</Notes>
  <HiddenSlides>0</HiddenSlides>
  <MMClips>0</MMClips>
  <ScaleCrop>false</ScaleCrop>
  <HeadingPairs>
    <vt:vector size="4" baseType="variant">
      <vt:variant>
        <vt:lpstr>Design</vt:lpstr>
      </vt:variant>
      <vt:variant>
        <vt:i4>3</vt:i4>
      </vt:variant>
      <vt:variant>
        <vt:lpstr>Folientitel</vt:lpstr>
      </vt:variant>
      <vt:variant>
        <vt:i4>32</vt:i4>
      </vt:variant>
    </vt:vector>
  </HeadingPairs>
  <TitlesOfParts>
    <vt:vector size="35" baseType="lpstr">
      <vt:lpstr>Präsentationsvorlage_progress_SC_d</vt:lpstr>
      <vt:lpstr>Office-Design</vt:lpstr>
      <vt:lpstr>1_Präsentationsvorlage_progress_SC_d</vt:lpstr>
      <vt:lpstr>PowerPoint-Präsentation</vt:lpstr>
      <vt:lpstr>PowerPoint-Präsentation</vt:lpstr>
      <vt:lpstr>PowerPoint-Präsentation</vt:lpstr>
      <vt:lpstr>Beispiele für HRO‘s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Stiftung für Patientensicherheit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Paula Bezzola</dc:creator>
  <cp:lastModifiedBy>Irene Kobler</cp:lastModifiedBy>
  <cp:revision>1824</cp:revision>
  <cp:lastPrinted>2014-06-19T10:09:54Z</cp:lastPrinted>
  <dcterms:created xsi:type="dcterms:W3CDTF">2013-08-02T15:56:19Z</dcterms:created>
  <dcterms:modified xsi:type="dcterms:W3CDTF">2015-12-11T13:19:39Z</dcterms:modified>
</cp:coreProperties>
</file>