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84" r:id="rId2"/>
  </p:sldMasterIdLst>
  <p:notesMasterIdLst>
    <p:notesMasterId r:id="rId34"/>
  </p:notesMasterIdLst>
  <p:handoutMasterIdLst>
    <p:handoutMasterId r:id="rId35"/>
  </p:handoutMasterIdLst>
  <p:sldIdLst>
    <p:sldId id="272" r:id="rId3"/>
    <p:sldId id="387" r:id="rId4"/>
    <p:sldId id="331" r:id="rId5"/>
    <p:sldId id="381" r:id="rId6"/>
    <p:sldId id="332" r:id="rId7"/>
    <p:sldId id="333" r:id="rId8"/>
    <p:sldId id="334" r:id="rId9"/>
    <p:sldId id="335" r:id="rId10"/>
    <p:sldId id="336" r:id="rId11"/>
    <p:sldId id="337" r:id="rId12"/>
    <p:sldId id="356" r:id="rId13"/>
    <p:sldId id="351" r:id="rId14"/>
    <p:sldId id="338" r:id="rId15"/>
    <p:sldId id="339" r:id="rId16"/>
    <p:sldId id="360" r:id="rId17"/>
    <p:sldId id="361" r:id="rId18"/>
    <p:sldId id="382" r:id="rId19"/>
    <p:sldId id="369" r:id="rId20"/>
    <p:sldId id="376" r:id="rId21"/>
    <p:sldId id="362" r:id="rId22"/>
    <p:sldId id="383" r:id="rId23"/>
    <p:sldId id="384" r:id="rId24"/>
    <p:sldId id="385" r:id="rId25"/>
    <p:sldId id="386" r:id="rId26"/>
    <p:sldId id="374" r:id="rId27"/>
    <p:sldId id="367" r:id="rId28"/>
    <p:sldId id="347" r:id="rId29"/>
    <p:sldId id="348" r:id="rId30"/>
    <p:sldId id="349" r:id="rId31"/>
    <p:sldId id="326" r:id="rId32"/>
    <p:sldId id="377" r:id="rId33"/>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a Bezzola" initials="PB" lastIdx="16" clrIdx="0"/>
  <p:cmAuthor id="1" name="sekretariat"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006061"/>
    <a:srgbClr val="339933"/>
    <a:srgbClr val="9BBFBC"/>
    <a:srgbClr val="009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62838" autoAdjust="0"/>
  </p:normalViewPr>
  <p:slideViewPr>
    <p:cSldViewPr>
      <p:cViewPr>
        <p:scale>
          <a:sx n="66" d="100"/>
          <a:sy n="66" d="100"/>
        </p:scale>
        <p:origin x="-2850" y="-150"/>
      </p:cViewPr>
      <p:guideLst>
        <p:guide orient="horz" pos="482"/>
        <p:guide orient="horz" pos="4097"/>
        <p:guide orient="horz" pos="1434"/>
        <p:guide orient="horz" pos="3884"/>
        <p:guide pos="249"/>
        <p:guide pos="5547"/>
        <p:guide pos="2880"/>
        <p:guide pos="5304"/>
        <p:guide pos="2767"/>
        <p:guide pos="2993"/>
      </p:guideLst>
    </p:cSldViewPr>
  </p:slideViewPr>
  <p:outlineViewPr>
    <p:cViewPr>
      <p:scale>
        <a:sx n="33" d="100"/>
        <a:sy n="33" d="100"/>
      </p:scale>
      <p:origin x="54" y="1806"/>
    </p:cViewPr>
  </p:outlineViewPr>
  <p:notesTextViewPr>
    <p:cViewPr>
      <p:scale>
        <a:sx n="100" d="100"/>
        <a:sy n="100" d="100"/>
      </p:scale>
      <p:origin x="0" y="0"/>
    </p:cViewPr>
  </p:notesTextViewPr>
  <p:sorterViewPr>
    <p:cViewPr>
      <p:scale>
        <a:sx n="100" d="100"/>
        <a:sy n="100" d="100"/>
      </p:scale>
      <p:origin x="0" y="4866"/>
    </p:cViewPr>
  </p:sorterViewPr>
  <p:notesViewPr>
    <p:cSldViewPr>
      <p:cViewPr>
        <p:scale>
          <a:sx n="100" d="100"/>
          <a:sy n="100" d="100"/>
        </p:scale>
        <p:origin x="-2754" y="1176"/>
      </p:cViewPr>
      <p:guideLst>
        <p:guide orient="horz" pos="3155"/>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0708" tIns="45354" rIns="90708" bIns="45354" rtlCol="0"/>
          <a:lstStyle>
            <a:lvl1pPr algn="l">
              <a:defRPr sz="1200"/>
            </a:lvl1pPr>
          </a:lstStyle>
          <a:p>
            <a:endParaRPr lang="de-CH" dirty="0"/>
          </a:p>
        </p:txBody>
      </p:sp>
      <p:sp>
        <p:nvSpPr>
          <p:cNvPr id="3" name="Datumsplatzhalter 2"/>
          <p:cNvSpPr>
            <a:spLocks noGrp="1"/>
          </p:cNvSpPr>
          <p:nvPr>
            <p:ph type="dt" sz="quarter" idx="1"/>
          </p:nvPr>
        </p:nvSpPr>
        <p:spPr>
          <a:xfrm>
            <a:off x="3850443" y="0"/>
            <a:ext cx="2945659" cy="493713"/>
          </a:xfrm>
          <a:prstGeom prst="rect">
            <a:avLst/>
          </a:prstGeom>
        </p:spPr>
        <p:txBody>
          <a:bodyPr vert="horz" lIns="90708" tIns="45354" rIns="90708" bIns="45354" rtlCol="0"/>
          <a:lstStyle>
            <a:lvl1pPr algn="r">
              <a:defRPr sz="1200"/>
            </a:lvl1pPr>
          </a:lstStyle>
          <a:p>
            <a:fld id="{FF270A70-66FC-43B9-BB52-986002095C18}" type="datetimeFigureOut">
              <a:rPr lang="de-CH" smtClean="0"/>
              <a:t>11.12.2015</a:t>
            </a:fld>
            <a:endParaRPr lang="de-CH" dirty="0"/>
          </a:p>
        </p:txBody>
      </p:sp>
      <p:sp>
        <p:nvSpPr>
          <p:cNvPr id="4" name="Fußzeilenplatzhalter 3"/>
          <p:cNvSpPr>
            <a:spLocks noGrp="1"/>
          </p:cNvSpPr>
          <p:nvPr>
            <p:ph type="ftr" sz="quarter" idx="2"/>
          </p:nvPr>
        </p:nvSpPr>
        <p:spPr>
          <a:xfrm>
            <a:off x="0" y="9378824"/>
            <a:ext cx="2945659" cy="493713"/>
          </a:xfrm>
          <a:prstGeom prst="rect">
            <a:avLst/>
          </a:prstGeom>
        </p:spPr>
        <p:txBody>
          <a:bodyPr vert="horz" lIns="90708" tIns="45354" rIns="90708" bIns="45354" rtlCol="0" anchor="b"/>
          <a:lstStyle>
            <a:lvl1pPr algn="l">
              <a:defRPr sz="1200"/>
            </a:lvl1pPr>
          </a:lstStyle>
          <a:p>
            <a:endParaRPr lang="de-CH" dirty="0"/>
          </a:p>
        </p:txBody>
      </p:sp>
      <p:sp>
        <p:nvSpPr>
          <p:cNvPr id="5" name="Foliennummernplatzhalter 4"/>
          <p:cNvSpPr>
            <a:spLocks noGrp="1"/>
          </p:cNvSpPr>
          <p:nvPr>
            <p:ph type="sldNum" sz="quarter" idx="3"/>
          </p:nvPr>
        </p:nvSpPr>
        <p:spPr>
          <a:xfrm>
            <a:off x="3850443" y="9378824"/>
            <a:ext cx="2945659" cy="493713"/>
          </a:xfrm>
          <a:prstGeom prst="rect">
            <a:avLst/>
          </a:prstGeom>
        </p:spPr>
        <p:txBody>
          <a:bodyPr vert="horz" lIns="90708" tIns="45354" rIns="90708" bIns="45354" rtlCol="0" anchor="b"/>
          <a:lstStyle>
            <a:lvl1pPr algn="r">
              <a:defRPr sz="1200"/>
            </a:lvl1pPr>
          </a:lstStyle>
          <a:p>
            <a:fld id="{5FECDEED-E047-49CD-A571-6074A1A31B92}" type="slidenum">
              <a:rPr lang="de-CH" smtClean="0"/>
              <a:t>‹Nr.›</a:t>
            </a:fld>
            <a:endParaRPr lang="de-CH" dirty="0"/>
          </a:p>
        </p:txBody>
      </p:sp>
    </p:spTree>
    <p:extLst>
      <p:ext uri="{BB962C8B-B14F-4D97-AF65-F5344CB8AC3E}">
        <p14:creationId xmlns:p14="http://schemas.microsoft.com/office/powerpoint/2010/main" val="1472597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0708" tIns="45354" rIns="90708" bIns="45354" rtlCol="0"/>
          <a:lstStyle>
            <a:lvl1pPr algn="l">
              <a:defRPr sz="1200"/>
            </a:lvl1pPr>
          </a:lstStyle>
          <a:p>
            <a:endParaRPr lang="de-CH" dirty="0"/>
          </a:p>
        </p:txBody>
      </p:sp>
      <p:sp>
        <p:nvSpPr>
          <p:cNvPr id="3" name="Datumsplatzhalter 2"/>
          <p:cNvSpPr>
            <a:spLocks noGrp="1"/>
          </p:cNvSpPr>
          <p:nvPr>
            <p:ph type="dt" idx="1"/>
          </p:nvPr>
        </p:nvSpPr>
        <p:spPr>
          <a:xfrm>
            <a:off x="3850443" y="0"/>
            <a:ext cx="2945659" cy="493713"/>
          </a:xfrm>
          <a:prstGeom prst="rect">
            <a:avLst/>
          </a:prstGeom>
        </p:spPr>
        <p:txBody>
          <a:bodyPr vert="horz" lIns="90708" tIns="45354" rIns="90708" bIns="45354" rtlCol="0"/>
          <a:lstStyle>
            <a:lvl1pPr algn="r">
              <a:defRPr sz="1200"/>
            </a:lvl1pPr>
          </a:lstStyle>
          <a:p>
            <a:fld id="{264A1FCE-4CA3-4EFB-A06C-B9E651992A79}" type="datetimeFigureOut">
              <a:rPr lang="de-CH" smtClean="0"/>
              <a:t>11.12.2015</a:t>
            </a:fld>
            <a:endParaRPr lang="de-CH" dirty="0"/>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0708" tIns="45354" rIns="90708" bIns="45354" rtlCol="0" anchor="ctr"/>
          <a:lstStyle/>
          <a:p>
            <a:endParaRPr lang="de-CH" dirty="0"/>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0708" tIns="45354" rIns="90708" bIns="45354"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9378824"/>
            <a:ext cx="2945659" cy="493713"/>
          </a:xfrm>
          <a:prstGeom prst="rect">
            <a:avLst/>
          </a:prstGeom>
        </p:spPr>
        <p:txBody>
          <a:bodyPr vert="horz" lIns="90708" tIns="45354" rIns="90708" bIns="45354" rtlCol="0" anchor="b"/>
          <a:lstStyle>
            <a:lvl1pPr algn="l">
              <a:defRPr sz="1200"/>
            </a:lvl1pPr>
          </a:lstStyle>
          <a:p>
            <a:endParaRPr lang="de-CH" dirty="0"/>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0708" tIns="45354" rIns="90708" bIns="45354" rtlCol="0" anchor="b"/>
          <a:lstStyle>
            <a:lvl1pPr algn="r">
              <a:defRPr sz="1200"/>
            </a:lvl1pPr>
          </a:lstStyle>
          <a:p>
            <a:fld id="{E6B5BAC9-FAD2-4512-8165-CA0494811BE3}" type="slidenum">
              <a:rPr lang="de-CH" smtClean="0"/>
              <a:t>‹Nr.›</a:t>
            </a:fld>
            <a:endParaRPr lang="de-CH" dirty="0"/>
          </a:p>
        </p:txBody>
      </p:sp>
    </p:spTree>
    <p:extLst>
      <p:ext uri="{BB962C8B-B14F-4D97-AF65-F5344CB8AC3E}">
        <p14:creationId xmlns:p14="http://schemas.microsoft.com/office/powerpoint/2010/main" val="2845329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a:t>
            </a:fld>
            <a:endParaRPr lang="de-CH" dirty="0"/>
          </a:p>
        </p:txBody>
      </p:sp>
    </p:spTree>
    <p:extLst>
      <p:ext uri="{BB962C8B-B14F-4D97-AF65-F5344CB8AC3E}">
        <p14:creationId xmlns:p14="http://schemas.microsoft.com/office/powerpoint/2010/main" val="3588003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931863" y="741363"/>
            <a:ext cx="4935537" cy="3702050"/>
          </a:xfrm>
          <a:ln/>
        </p:spPr>
      </p:sp>
      <p:sp>
        <p:nvSpPr>
          <p:cNvPr id="52227" name="Rectangle 3"/>
          <p:cNvSpPr>
            <a:spLocks noGrp="1" noChangeArrowheads="1"/>
          </p:cNvSpPr>
          <p:nvPr>
            <p:ph type="body" idx="1"/>
          </p:nvPr>
        </p:nvSpPr>
        <p:spPr>
          <a:xfrm>
            <a:off x="615231" y="4781609"/>
            <a:ext cx="5438775" cy="4620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88" tIns="45343" rIns="90688" bIns="45343">
            <a:normAutofit fontScale="92500" lnSpcReduction="10000"/>
          </a:bodyPr>
          <a:lstStyle/>
          <a:p>
            <a:pPr defTabSz="914251">
              <a:defRPr/>
            </a:pPr>
            <a:r>
              <a:rPr lang="fr-FR" sz="1100" kern="1200" dirty="0" smtClean="0">
                <a:solidFill>
                  <a:schemeClr val="tx1"/>
                </a:solidFill>
                <a:effectLst/>
                <a:latin typeface="Arial"/>
                <a:ea typeface="+mn-ea"/>
                <a:cs typeface="+mn-cs"/>
              </a:rPr>
              <a:t>Le recours à la check-list pour améliorer la sécurité des patients en chirurgie a fait l’objet de plusieurs études. sécurité des patients suisse a procédé à une revue systématique de la littérature scientifique </a:t>
            </a:r>
            <a:r>
              <a:rPr lang="fr-FR" sz="1100" noProof="0" dirty="0" smtClean="0">
                <a:latin typeface="Arial"/>
                <a:cs typeface="Arial" pitchFamily="34" charset="0"/>
              </a:rPr>
              <a:t>sur l’efficacité</a:t>
            </a:r>
            <a:r>
              <a:rPr lang="fr-FR" sz="1100" baseline="0" noProof="0" dirty="0" smtClean="0">
                <a:latin typeface="Arial"/>
                <a:cs typeface="Arial" pitchFamily="34" charset="0"/>
              </a:rPr>
              <a:t> et l’observance des check-lists chirurgicales ainsi que sur les facteurs favorisant leur mise en œuvre, dont vous trouverez un résumé dans la publication « Opération Sécurité chirurgicale ».</a:t>
            </a:r>
            <a:endParaRPr lang="fr-FR" sz="1100" noProof="0" dirty="0" smtClean="0">
              <a:latin typeface="Arial"/>
              <a:cs typeface="Arial" pitchFamily="34" charset="0"/>
            </a:endParaRPr>
          </a:p>
          <a:p>
            <a:endParaRPr lang="fr-FR" sz="1100" noProof="0" dirty="0" smtClean="0">
              <a:latin typeface="Arial"/>
              <a:cs typeface="Arial" pitchFamily="34" charset="0"/>
            </a:endParaRPr>
          </a:p>
          <a:p>
            <a:pPr marL="0" marR="0" indent="0" algn="l" defTabSz="914400" rtl="0" eaLnBrk="1" fontAlgn="auto" latinLnBrk="0" hangingPunct="1">
              <a:lnSpc>
                <a:spcPct val="100000"/>
              </a:lnSpc>
              <a:spcBef>
                <a:spcPts val="0"/>
              </a:spcBef>
              <a:spcAft>
                <a:spcPts val="0"/>
              </a:spcAft>
              <a:buClrTx/>
              <a:buSzTx/>
              <a:buFont typeface="+mj-lt"/>
              <a:buNone/>
              <a:tabLst/>
              <a:defRPr/>
            </a:pPr>
            <a:r>
              <a:rPr lang="fr-FR" sz="1100" b="1" noProof="0" dirty="0" smtClean="0">
                <a:latin typeface="Arial"/>
                <a:cs typeface="Arial" pitchFamily="34" charset="0"/>
              </a:rPr>
              <a:t>Efficacité : </a:t>
            </a:r>
            <a:r>
              <a:rPr lang="fr-FR" sz="1100" b="0" noProof="0" dirty="0" smtClean="0">
                <a:latin typeface="Arial"/>
                <a:cs typeface="Arial" pitchFamily="34" charset="0"/>
              </a:rPr>
              <a:t>t</a:t>
            </a:r>
            <a:r>
              <a:rPr lang="fr-FR" sz="1100" noProof="0" dirty="0" smtClean="0">
                <a:latin typeface="Arial"/>
                <a:cs typeface="Arial" pitchFamily="34" charset="0"/>
              </a:rPr>
              <a:t>reize</a:t>
            </a:r>
            <a:r>
              <a:rPr lang="fr-FR" sz="1100" baseline="0" noProof="0" dirty="0" smtClean="0">
                <a:latin typeface="Arial"/>
                <a:cs typeface="Arial" pitchFamily="34" charset="0"/>
              </a:rPr>
              <a:t> articles ont fourni des données </a:t>
            </a:r>
            <a:r>
              <a:rPr lang="fr-FR" sz="1100" noProof="0" dirty="0" smtClean="0">
                <a:latin typeface="Arial"/>
                <a:cs typeface="Arial" pitchFamily="34" charset="0"/>
              </a:rPr>
              <a:t>sur l’efficacité</a:t>
            </a:r>
            <a:r>
              <a:rPr lang="fr-FR" sz="1100" baseline="0" noProof="0" dirty="0" smtClean="0">
                <a:latin typeface="Arial"/>
                <a:cs typeface="Arial" pitchFamily="34" charset="0"/>
              </a:rPr>
              <a:t> des check-lists</a:t>
            </a:r>
            <a:r>
              <a:rPr lang="fr-FR" sz="1100" noProof="0" dirty="0" smtClean="0">
                <a:latin typeface="Arial"/>
                <a:cs typeface="Arial" pitchFamily="34" charset="0"/>
              </a:rPr>
              <a:t>. Lorsqu’il y a utilisation de la liste SURPASS</a:t>
            </a:r>
            <a:r>
              <a:rPr lang="fr-FR" sz="1100" baseline="0" noProof="0" dirty="0" smtClean="0">
                <a:latin typeface="Arial"/>
                <a:cs typeface="Arial" pitchFamily="34" charset="0"/>
              </a:rPr>
              <a:t> ou de la liste de l’OMS, les risques relatifs s’élèvent à </a:t>
            </a:r>
            <a:r>
              <a:rPr lang="fr-FR" sz="1100" noProof="0" dirty="0" smtClean="0">
                <a:latin typeface="Arial"/>
                <a:cs typeface="Arial" pitchFamily="34" charset="0"/>
              </a:rPr>
              <a:t>0,57 [95 % CI 0,42 – 0,76] pour la mortalité et à 0,63 [95 % CI 0,58 – 0,67] pour les complications spécifiques. Sur cette diapositive, le graphique montre les risques </a:t>
            </a:r>
            <a:r>
              <a:rPr lang="fr-FR" sz="1100" baseline="0" noProof="0" dirty="0" smtClean="0">
                <a:latin typeface="Arial"/>
                <a:cs typeface="Arial" pitchFamily="34" charset="0"/>
              </a:rPr>
              <a:t>relatifs pour la mortalité</a:t>
            </a:r>
            <a:r>
              <a:rPr lang="fr-FR" sz="1100" noProof="0" dirty="0" smtClean="0">
                <a:latin typeface="Arial"/>
                <a:cs typeface="Arial" pitchFamily="34" charset="0"/>
              </a:rPr>
              <a:t>.</a:t>
            </a:r>
            <a:br>
              <a:rPr lang="fr-FR" sz="1100" noProof="0" dirty="0" smtClean="0">
                <a:latin typeface="Arial"/>
                <a:cs typeface="Arial" pitchFamily="34" charset="0"/>
              </a:rPr>
            </a:br>
            <a:r>
              <a:rPr lang="fr-FR" sz="1100" b="0" i="1" u="sng" noProof="0" dirty="0" smtClean="0">
                <a:latin typeface="Arial"/>
                <a:cs typeface="Arial" pitchFamily="34" charset="0"/>
              </a:rPr>
              <a:t>IMPORTANT</a:t>
            </a:r>
            <a:r>
              <a:rPr lang="fr-FR" sz="1100" b="0" i="1" u="none" baseline="0" noProof="0" dirty="0" smtClean="0">
                <a:latin typeface="Arial"/>
                <a:cs typeface="Arial" pitchFamily="34" charset="0"/>
              </a:rPr>
              <a:t> </a:t>
            </a:r>
            <a:r>
              <a:rPr lang="fr-FR" sz="1100" b="0" i="1" u="none" noProof="0" dirty="0" smtClean="0">
                <a:latin typeface="Arial"/>
                <a:cs typeface="Arial" pitchFamily="34" charset="0"/>
              </a:rPr>
              <a:t>: </a:t>
            </a:r>
            <a:r>
              <a:rPr lang="fr-FR" sz="1100" b="0" noProof="0" dirty="0" smtClean="0">
                <a:latin typeface="Arial"/>
                <a:cs typeface="Arial" pitchFamily="34" charset="0"/>
              </a:rPr>
              <a:t>le risque relatif (RR) désigne le rapport en</a:t>
            </a:r>
            <a:r>
              <a:rPr lang="fr-FR" sz="1100" b="0" baseline="0" noProof="0" dirty="0" smtClean="0">
                <a:latin typeface="Arial"/>
                <a:cs typeface="Arial" pitchFamily="34" charset="0"/>
              </a:rPr>
              <a:t> % d’un taux de survenance (p. ex. de la mortalité) entre deux groupes de comparaison (check-list utilisée vs check-list non utilisée). Un risque relatif de 1 (RR = 1) signifie que le risque est identique dans les deux groupes (le recours à la check-list ne modifie pas le risque de mortalité). Un RR inférieur à 1 implique donc que le risque de mortalité est plus faible chez les personnes pour lesquelles la check-list est appliquée. Si RR = 0,573, ce risque est inférieur de 43 % chez les patients du groupe pour lequel la check-list est utilisée</a:t>
            </a:r>
            <a:r>
              <a:rPr lang="fr-FR" sz="1100" b="0" noProof="0" dirty="0" smtClean="0">
                <a:latin typeface="Arial"/>
                <a:cs typeface="Arial" pitchFamily="34" charset="0"/>
              </a:rPr>
              <a:t> (</a:t>
            </a:r>
            <a:r>
              <a:rPr lang="fr-FR" sz="1100" b="0" noProof="0" dirty="0" err="1" smtClean="0">
                <a:latin typeface="Arial"/>
                <a:cs typeface="Arial" pitchFamily="34" charset="0"/>
              </a:rPr>
              <a:t>Sauerbrei</a:t>
            </a:r>
            <a:r>
              <a:rPr lang="fr-FR" sz="1100" b="0" noProof="0" dirty="0" smtClean="0">
                <a:latin typeface="Arial"/>
                <a:cs typeface="Arial" pitchFamily="34" charset="0"/>
              </a:rPr>
              <a:t> W, </a:t>
            </a:r>
            <a:r>
              <a:rPr lang="fr-FR" sz="1100" b="0" noProof="0" dirty="0" err="1" smtClean="0">
                <a:latin typeface="Arial"/>
                <a:cs typeface="Arial" pitchFamily="34" charset="0"/>
              </a:rPr>
              <a:t>Blettner</a:t>
            </a:r>
            <a:r>
              <a:rPr lang="fr-FR" sz="1100" b="0" noProof="0" dirty="0" smtClean="0">
                <a:latin typeface="Arial"/>
                <a:cs typeface="Arial" pitchFamily="34" charset="0"/>
              </a:rPr>
              <a:t> M. </a:t>
            </a:r>
            <a:r>
              <a:rPr lang="fr-FR" sz="1100" b="0" noProof="0" dirty="0" err="1" smtClean="0">
                <a:latin typeface="Arial"/>
                <a:cs typeface="Arial" pitchFamily="34" charset="0"/>
              </a:rPr>
              <a:t>Interpretation</a:t>
            </a:r>
            <a:r>
              <a:rPr lang="fr-FR" sz="1100" b="0" noProof="0" dirty="0" smtClean="0">
                <a:latin typeface="Arial"/>
                <a:cs typeface="Arial" pitchFamily="34" charset="0"/>
              </a:rPr>
              <a:t> der </a:t>
            </a:r>
            <a:r>
              <a:rPr lang="fr-FR" sz="1100" b="0" noProof="0" dirty="0" err="1" smtClean="0">
                <a:latin typeface="Arial"/>
                <a:cs typeface="Arial" pitchFamily="34" charset="0"/>
              </a:rPr>
              <a:t>Ergebnisse</a:t>
            </a:r>
            <a:r>
              <a:rPr lang="fr-FR" sz="1100" b="0" noProof="0" dirty="0" smtClean="0">
                <a:latin typeface="Arial"/>
                <a:cs typeface="Arial" pitchFamily="34" charset="0"/>
              </a:rPr>
              <a:t> </a:t>
            </a:r>
            <a:r>
              <a:rPr lang="fr-FR" sz="1100" b="0" noProof="0" dirty="0" err="1" smtClean="0">
                <a:latin typeface="Arial"/>
                <a:cs typeface="Arial" pitchFamily="34" charset="0"/>
              </a:rPr>
              <a:t>von</a:t>
            </a:r>
            <a:r>
              <a:rPr lang="fr-FR" sz="1100" b="0" noProof="0" dirty="0" smtClean="0">
                <a:latin typeface="Arial"/>
                <a:cs typeface="Arial" pitchFamily="34" charset="0"/>
              </a:rPr>
              <a:t> 2×2-Tafeln. </a:t>
            </a:r>
            <a:r>
              <a:rPr lang="fr-FR" sz="1100" b="0" noProof="0" dirty="0" err="1" smtClean="0">
                <a:latin typeface="Arial"/>
                <a:cs typeface="Arial" pitchFamily="34" charset="0"/>
              </a:rPr>
              <a:t>Dtsch</a:t>
            </a:r>
            <a:r>
              <a:rPr lang="fr-FR" sz="1100" b="0" noProof="0" dirty="0" smtClean="0">
                <a:latin typeface="Arial"/>
                <a:cs typeface="Arial" pitchFamily="34" charset="0"/>
              </a:rPr>
              <a:t> </a:t>
            </a:r>
            <a:r>
              <a:rPr lang="fr-FR" sz="1100" b="0" noProof="0" dirty="0" err="1" smtClean="0">
                <a:latin typeface="Arial"/>
                <a:cs typeface="Arial" pitchFamily="34" charset="0"/>
              </a:rPr>
              <a:t>Arztebl</a:t>
            </a:r>
            <a:r>
              <a:rPr lang="fr-FR" sz="1100" b="0" noProof="0" dirty="0" smtClean="0">
                <a:latin typeface="Arial"/>
                <a:cs typeface="Arial" pitchFamily="34" charset="0"/>
              </a:rPr>
              <a:t> Int 2009; 106(48): 795–800. DOI: 10.3238/arztebl.2009.0795).</a:t>
            </a:r>
          </a:p>
          <a:p>
            <a:pPr marL="226734" indent="-226734">
              <a:buFont typeface="+mj-lt"/>
              <a:buAutoNum type="arabicPeriod"/>
            </a:pPr>
            <a:endParaRPr lang="fr-FR" sz="1100" noProof="0" dirty="0" smtClean="0">
              <a:latin typeface="Arial"/>
              <a:cs typeface="Arial" pitchFamily="34" charset="0"/>
            </a:endParaRPr>
          </a:p>
          <a:p>
            <a:pPr marL="0" indent="0">
              <a:buFont typeface="+mj-lt"/>
              <a:buNone/>
            </a:pPr>
            <a:r>
              <a:rPr lang="fr-FR" sz="1100" b="1" noProof="0" dirty="0" smtClean="0">
                <a:latin typeface="Arial"/>
                <a:cs typeface="Arial" pitchFamily="34" charset="0"/>
              </a:rPr>
              <a:t>Observance :</a:t>
            </a:r>
            <a:r>
              <a:rPr lang="fr-FR" sz="1100" b="1" baseline="0" noProof="0" dirty="0" smtClean="0">
                <a:latin typeface="Arial"/>
                <a:cs typeface="Arial" pitchFamily="34" charset="0"/>
              </a:rPr>
              <a:t> </a:t>
            </a:r>
            <a:r>
              <a:rPr lang="fr-FR" sz="1100" noProof="0" dirty="0" smtClean="0">
                <a:latin typeface="Arial"/>
                <a:cs typeface="Arial" pitchFamily="34" charset="0"/>
              </a:rPr>
              <a:t>quinze études sur le taux d’observance lors de l’utilisation de check-lists</a:t>
            </a:r>
            <a:r>
              <a:rPr lang="fr-FR" sz="1100" baseline="0" noProof="0" dirty="0" smtClean="0">
                <a:latin typeface="Arial"/>
                <a:cs typeface="Arial" pitchFamily="34" charset="0"/>
              </a:rPr>
              <a:t> ou de protocoles montrent que ce paramètre se situe globalement entre 12 et 100 % </a:t>
            </a:r>
            <a:r>
              <a:rPr lang="fr-FR" sz="1100" noProof="0" dirty="0" smtClean="0">
                <a:latin typeface="Arial"/>
                <a:cs typeface="Arial" pitchFamily="34" charset="0"/>
              </a:rPr>
              <a:t>(moyenne : 75 %). Les résultats</a:t>
            </a:r>
            <a:r>
              <a:rPr lang="fr-FR" sz="1100" baseline="0" noProof="0" dirty="0" smtClean="0">
                <a:latin typeface="Arial"/>
                <a:cs typeface="Arial" pitchFamily="34" charset="0"/>
              </a:rPr>
              <a:t> sont donc contrastés. </a:t>
            </a:r>
            <a:r>
              <a:rPr lang="fr-FR" sz="1100" noProof="0" dirty="0" smtClean="0">
                <a:latin typeface="Arial"/>
                <a:cs typeface="Arial" pitchFamily="34" charset="0"/>
              </a:rPr>
              <a:t/>
            </a:r>
            <a:br>
              <a:rPr lang="fr-FR" sz="1100" noProof="0" dirty="0" smtClean="0">
                <a:latin typeface="Arial"/>
                <a:cs typeface="Arial" pitchFamily="34" charset="0"/>
              </a:rPr>
            </a:br>
            <a:endParaRPr lang="fr-FR" sz="1100" b="1" noProof="0" dirty="0" smtClean="0">
              <a:latin typeface="Arial"/>
              <a:cs typeface="Arial" pitchFamily="34" charset="0"/>
            </a:endParaRPr>
          </a:p>
          <a:p>
            <a:pPr marL="0" indent="0">
              <a:buFont typeface="+mj-lt"/>
              <a:buNone/>
            </a:pPr>
            <a:r>
              <a:rPr lang="fr-FR" sz="1100" noProof="0" dirty="0" smtClean="0">
                <a:latin typeface="Arial"/>
                <a:cs typeface="Arial" pitchFamily="34" charset="0"/>
              </a:rPr>
              <a:t>La revue de la littérature scientifique livre par ailleurs des clés sur les facteurs de succès</a:t>
            </a:r>
            <a:r>
              <a:rPr lang="fr-FR" sz="1100" baseline="0" noProof="0" dirty="0" smtClean="0">
                <a:latin typeface="Arial"/>
                <a:cs typeface="Arial" pitchFamily="34" charset="0"/>
              </a:rPr>
              <a:t> pour une mise en œuvre efficace, à savoir :  </a:t>
            </a:r>
            <a:endParaRPr lang="fr-FR" sz="1100" noProof="0" dirty="0" smtClean="0">
              <a:latin typeface="Arial"/>
              <a:cs typeface="Arial" pitchFamily="34" charset="0"/>
            </a:endParaRPr>
          </a:p>
          <a:p>
            <a:pPr marL="447170" indent="-176349">
              <a:buFont typeface="Arial" pitchFamily="34" charset="0"/>
              <a:buChar char="•"/>
            </a:pPr>
            <a:r>
              <a:rPr lang="fr-FR" sz="1100" noProof="0" dirty="0" smtClean="0">
                <a:latin typeface="Arial"/>
                <a:cs typeface="Arial" pitchFamily="34" charset="0"/>
              </a:rPr>
              <a:t>la</a:t>
            </a:r>
            <a:r>
              <a:rPr lang="fr-FR" sz="1100" baseline="0" noProof="0" dirty="0" smtClean="0">
                <a:latin typeface="Arial"/>
                <a:cs typeface="Arial" pitchFamily="34" charset="0"/>
              </a:rPr>
              <a:t> recherche d’un taux d’observance élevé lors de l’utilisation de la check-list</a:t>
            </a:r>
            <a:endParaRPr lang="fr-FR" sz="1100" noProof="0" dirty="0" smtClean="0">
              <a:latin typeface="Arial"/>
              <a:cs typeface="Arial" pitchFamily="34" charset="0"/>
            </a:endParaRPr>
          </a:p>
          <a:p>
            <a:pPr marL="447170" indent="-176349">
              <a:buFont typeface="Arial" pitchFamily="34" charset="0"/>
              <a:buChar char="•"/>
            </a:pPr>
            <a:r>
              <a:rPr lang="fr-FR" sz="1100" noProof="0" dirty="0" smtClean="0">
                <a:latin typeface="Arial"/>
                <a:cs typeface="Arial" pitchFamily="34" charset="0"/>
              </a:rPr>
              <a:t>l’adaptation soigneuse de cet instrument aux spécificités</a:t>
            </a:r>
            <a:r>
              <a:rPr lang="fr-FR" sz="1100" baseline="0" noProof="0" dirty="0" smtClean="0">
                <a:latin typeface="Arial"/>
                <a:cs typeface="Arial" pitchFamily="34" charset="0"/>
              </a:rPr>
              <a:t> </a:t>
            </a:r>
            <a:r>
              <a:rPr lang="fr-FR" sz="1100" noProof="0" dirty="0" smtClean="0">
                <a:latin typeface="Arial"/>
                <a:cs typeface="Arial" pitchFamily="34" charset="0"/>
              </a:rPr>
              <a:t>de l’hôpital</a:t>
            </a:r>
            <a:endParaRPr lang="fr-FR" sz="1100" baseline="0" noProof="0" dirty="0" smtClean="0">
              <a:latin typeface="Arial"/>
              <a:cs typeface="Arial" pitchFamily="34" charset="0"/>
            </a:endParaRPr>
          </a:p>
          <a:p>
            <a:pPr marL="447170" indent="-176349">
              <a:buFont typeface="Arial" pitchFamily="34" charset="0"/>
              <a:buChar char="•"/>
            </a:pPr>
            <a:r>
              <a:rPr lang="fr-FR" sz="1100" noProof="0" dirty="0" smtClean="0">
                <a:latin typeface="Arial"/>
                <a:cs typeface="Arial" pitchFamily="34" charset="0"/>
              </a:rPr>
              <a:t>la transmission de savoirs sur le but </a:t>
            </a:r>
            <a:r>
              <a:rPr lang="fr-FR" sz="1100" baseline="0" noProof="0" dirty="0" smtClean="0">
                <a:latin typeface="Arial"/>
                <a:cs typeface="Arial" pitchFamily="34" charset="0"/>
              </a:rPr>
              <a:t>des </a:t>
            </a:r>
            <a:r>
              <a:rPr lang="fr-FR" sz="1100" noProof="0" dirty="0" smtClean="0">
                <a:latin typeface="Arial"/>
                <a:cs typeface="Arial" pitchFamily="34" charset="0"/>
              </a:rPr>
              <a:t>check-lists et les modalités de leur application</a:t>
            </a:r>
          </a:p>
          <a:p>
            <a:pPr marL="447170" indent="-176349">
              <a:buFont typeface="Arial" pitchFamily="34" charset="0"/>
              <a:buChar char="•"/>
            </a:pPr>
            <a:r>
              <a:rPr lang="fr-FR" sz="1100" noProof="0" dirty="0" smtClean="0">
                <a:latin typeface="Arial"/>
                <a:cs typeface="Arial" pitchFamily="34" charset="0"/>
              </a:rPr>
              <a:t>l’intégration des patients dans le processus de sécurité</a:t>
            </a:r>
          </a:p>
          <a:p>
            <a:endParaRPr lang="fr-FR" sz="1100" noProof="0" dirty="0" smtClean="0">
              <a:latin typeface="Arial"/>
              <a:cs typeface="Arial" pitchFamily="34" charset="0"/>
            </a:endParaRPr>
          </a:p>
          <a:p>
            <a:endParaRPr lang="fr-FR" sz="1100" noProof="0" dirty="0" smtClean="0">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fr-FR" sz="1100" b="0" noProof="0" dirty="0" smtClean="0">
                <a:latin typeface="Arial" panose="020B0604020202020204" pitchFamily="34" charset="0"/>
                <a:cs typeface="Arial" panose="020B0604020202020204" pitchFamily="34" charset="0"/>
              </a:rPr>
              <a:t>Qu’en est-il en Suisse ? </a:t>
            </a:r>
          </a:p>
          <a:p>
            <a:pPr marL="0" indent="0">
              <a:buNone/>
            </a:pPr>
            <a:endParaRPr lang="fr-FR" sz="1100" b="0" noProof="0" dirty="0" smtClean="0">
              <a:latin typeface="Arial" panose="020B0604020202020204" pitchFamily="34" charset="0"/>
              <a:cs typeface="Arial" panose="020B0604020202020204" pitchFamily="34" charset="0"/>
            </a:endParaRPr>
          </a:p>
          <a:p>
            <a:pPr marL="0" indent="0">
              <a:buNone/>
            </a:pPr>
            <a:r>
              <a:rPr lang="fr-FR" sz="1100" b="0" noProof="0" dirty="0" smtClean="0">
                <a:latin typeface="Arial" panose="020B0604020202020204" pitchFamily="34" charset="0"/>
                <a:cs typeface="Arial" panose="020B0604020202020204" pitchFamily="34" charset="0"/>
              </a:rPr>
              <a:t>L’étude menée</a:t>
            </a:r>
            <a:r>
              <a:rPr lang="fr-FR" sz="1100" b="0" baseline="0" noProof="0" dirty="0" smtClean="0">
                <a:latin typeface="Arial" panose="020B0604020202020204" pitchFamily="34" charset="0"/>
                <a:cs typeface="Arial" panose="020B0604020202020204" pitchFamily="34" charset="0"/>
              </a:rPr>
              <a:t> aux Hôpitaux Universitaires de Genève, qui ont introduit la check-list en 2010, n’a pas montré de réduction significative du taux de mortalité. Elle a uniquement permis de constater une tendance à la baisse pour les </a:t>
            </a:r>
            <a:r>
              <a:rPr lang="fr-FR" sz="1100" b="0" baseline="0" noProof="0" dirty="0" err="1" smtClean="0">
                <a:latin typeface="Arial" panose="020B0604020202020204" pitchFamily="34" charset="0"/>
                <a:cs typeface="Arial" panose="020B0604020202020204" pitchFamily="34" charset="0"/>
              </a:rPr>
              <a:t>réopérations</a:t>
            </a:r>
            <a:r>
              <a:rPr lang="fr-FR" sz="1100" b="0" baseline="0" noProof="0" dirty="0" smtClean="0">
                <a:latin typeface="Arial" panose="020B0604020202020204" pitchFamily="34" charset="0"/>
                <a:cs typeface="Arial" panose="020B0604020202020204" pitchFamily="34" charset="0"/>
              </a:rPr>
              <a:t> suite à une infection du site opératoire ainsi qu’une diminution du nombre d’infections postopératoires en chirurgie colorectale. </a:t>
            </a:r>
            <a:endParaRPr lang="fr-FR" sz="1100" b="0" noProof="0" dirty="0" smtClean="0">
              <a:latin typeface="Arial" panose="020B0604020202020204" pitchFamily="34" charset="0"/>
              <a:cs typeface="Arial" panose="020B0604020202020204" pitchFamily="34" charset="0"/>
            </a:endParaRPr>
          </a:p>
          <a:p>
            <a:pPr marL="0" indent="0">
              <a:buNone/>
            </a:pPr>
            <a:r>
              <a:rPr lang="fr-FR" sz="1100" b="0" noProof="0" dirty="0" smtClean="0">
                <a:latin typeface="Arial" panose="020B0604020202020204" pitchFamily="34" charset="0"/>
                <a:cs typeface="Arial" panose="020B0604020202020204" pitchFamily="34" charset="0"/>
              </a:rPr>
              <a:t>Au moment</a:t>
            </a:r>
            <a:r>
              <a:rPr lang="fr-FR" sz="1100" b="0" baseline="0" noProof="0" dirty="0" smtClean="0">
                <a:latin typeface="Arial" panose="020B0604020202020204" pitchFamily="34" charset="0"/>
                <a:cs typeface="Arial" panose="020B0604020202020204" pitchFamily="34" charset="0"/>
              </a:rPr>
              <a:t> d’interpréter ces résultats, il est important de garder à l’esprit que le taux d’observance était de 63 % (pourcentage de check-lists entièrement remplies). </a:t>
            </a:r>
          </a:p>
          <a:p>
            <a:pPr marL="0" indent="0">
              <a:buNone/>
            </a:pPr>
            <a:r>
              <a:rPr lang="fr-FR" sz="1100" b="0" baseline="0" noProof="0" dirty="0" smtClean="0">
                <a:latin typeface="Arial" panose="020B0604020202020204" pitchFamily="34" charset="0"/>
                <a:cs typeface="Arial" panose="020B0604020202020204" pitchFamily="34" charset="0"/>
              </a:rPr>
              <a:t>En 2010, les Hôpitaux Universitaires de Genève ont également réalisé une étude d’observation qui fournit des résultats intéressants </a:t>
            </a:r>
            <a:r>
              <a:rPr lang="fr-FR" sz="1100" b="0" i="1" baseline="0" noProof="0" dirty="0" smtClean="0">
                <a:latin typeface="Arial" panose="020B0604020202020204" pitchFamily="34" charset="0"/>
                <a:cs typeface="Arial" panose="020B0604020202020204" pitchFamily="34" charset="0"/>
              </a:rPr>
              <a:t>(voir la prochaine diapositive)</a:t>
            </a:r>
            <a:r>
              <a:rPr lang="fr-FR" sz="1100" b="0" i="0" baseline="0" noProof="0" dirty="0" smtClean="0">
                <a:latin typeface="Arial" panose="020B0604020202020204" pitchFamily="34" charset="0"/>
                <a:cs typeface="Arial" panose="020B0604020202020204" pitchFamily="34" charset="0"/>
              </a:rPr>
              <a:t>.</a:t>
            </a:r>
            <a:endParaRPr lang="fr-FR" sz="1100" b="0" i="0" noProof="0" dirty="0" smtClean="0">
              <a:latin typeface="Arial" panose="020B0604020202020204" pitchFamily="34" charset="0"/>
              <a:cs typeface="Arial" panose="020B0604020202020204" pitchFamily="34" charset="0"/>
            </a:endParaRPr>
          </a:p>
          <a:p>
            <a:endParaRPr lang="fr-FR" noProof="0" dirty="0"/>
          </a:p>
        </p:txBody>
      </p:sp>
      <p:sp>
        <p:nvSpPr>
          <p:cNvPr id="4" name="Foliennummernplatzhalter 3"/>
          <p:cNvSpPr>
            <a:spLocks noGrp="1"/>
          </p:cNvSpPr>
          <p:nvPr>
            <p:ph type="sldNum" sz="quarter" idx="10"/>
          </p:nvPr>
        </p:nvSpPr>
        <p:spPr/>
        <p:txBody>
          <a:bodyPr/>
          <a:lstStyle/>
          <a:p>
            <a:fld id="{E6B5BAC9-FAD2-4512-8165-CA0494811BE3}" type="slidenum">
              <a:rPr lang="de-CH" smtClean="0"/>
              <a:t>11</a:t>
            </a:fld>
            <a:endParaRPr lang="de-CH" dirty="0"/>
          </a:p>
        </p:txBody>
      </p:sp>
    </p:spTree>
    <p:extLst>
      <p:ext uri="{BB962C8B-B14F-4D97-AF65-F5344CB8AC3E}">
        <p14:creationId xmlns:p14="http://schemas.microsoft.com/office/powerpoint/2010/main" val="125845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721101"/>
            <a:ext cx="5438140" cy="4443413"/>
          </a:xfrm>
        </p:spPr>
        <p:txBody>
          <a:bodyPr>
            <a:normAutofit/>
          </a:bodyPr>
          <a:lstStyle/>
          <a:p>
            <a:r>
              <a:rPr lang="fr-FR" sz="1100" noProof="0" dirty="0" smtClean="0">
                <a:latin typeface="Arial" panose="020B0604020202020204" pitchFamily="34" charset="0"/>
                <a:cs typeface="Arial" panose="020B0604020202020204" pitchFamily="34" charset="0"/>
              </a:rPr>
              <a:t>En 2010, </a:t>
            </a:r>
            <a:r>
              <a:rPr lang="fr-FR" sz="1100" noProof="0" dirty="0" err="1" smtClean="0">
                <a:latin typeface="Arial" panose="020B0604020202020204" pitchFamily="34" charset="0"/>
                <a:cs typeface="Arial" panose="020B0604020202020204" pitchFamily="34" charset="0"/>
              </a:rPr>
              <a:t>Cullati</a:t>
            </a:r>
            <a:r>
              <a:rPr lang="fr-FR" sz="1100" baseline="0" noProof="0" dirty="0" smtClean="0">
                <a:latin typeface="Arial" panose="020B0604020202020204" pitchFamily="34" charset="0"/>
                <a:cs typeface="Arial" panose="020B0604020202020204" pitchFamily="34" charset="0"/>
              </a:rPr>
              <a:t> et al. ont mené des observations de 80 Team time out et 81 </a:t>
            </a:r>
            <a:r>
              <a:rPr lang="fr-FR" sz="1100" baseline="0" noProof="0" dirty="0" err="1" smtClean="0">
                <a:latin typeface="Arial" panose="020B0604020202020204" pitchFamily="34" charset="0"/>
                <a:cs typeface="Arial" panose="020B0604020202020204" pitchFamily="34" charset="0"/>
              </a:rPr>
              <a:t>Sign</a:t>
            </a:r>
            <a:r>
              <a:rPr lang="fr-FR" sz="1100" baseline="0" noProof="0" dirty="0" smtClean="0">
                <a:latin typeface="Arial" panose="020B0604020202020204" pitchFamily="34" charset="0"/>
                <a:cs typeface="Arial" panose="020B0604020202020204" pitchFamily="34" charset="0"/>
              </a:rPr>
              <a:t> out aux blocs opératoires des Hôpitaux Universitaires de Genève.  </a:t>
            </a:r>
          </a:p>
          <a:p>
            <a:r>
              <a:rPr lang="fr-FR" sz="1100" baseline="0" noProof="0" dirty="0" smtClean="0">
                <a:latin typeface="Arial" panose="020B0604020202020204" pitchFamily="34" charset="0"/>
                <a:cs typeface="Arial" panose="020B0604020202020204" pitchFamily="34" charset="0"/>
              </a:rPr>
              <a:t>L’étude visait à examiner si les points de la check-list de l’OMS (« items ») étaient correctement passés en revue, autrement dit si chacun d’eux était contrôlé par une personne de l’équipe puis confirmé par un autre de ses membres. </a:t>
            </a:r>
          </a:p>
          <a:p>
            <a:endParaRPr lang="fr-FR" sz="1100" baseline="0" noProof="0" dirty="0" smtClean="0">
              <a:latin typeface="Arial" panose="020B0604020202020204" pitchFamily="34" charset="0"/>
              <a:cs typeface="Arial" panose="020B0604020202020204" pitchFamily="34" charset="0"/>
            </a:endParaRPr>
          </a:p>
          <a:p>
            <a:r>
              <a:rPr lang="fr-FR" sz="1100" baseline="0" noProof="0" dirty="0" smtClean="0">
                <a:latin typeface="Arial" panose="020B0604020202020204" pitchFamily="34" charset="0"/>
                <a:cs typeface="Arial" panose="020B0604020202020204" pitchFamily="34" charset="0"/>
              </a:rPr>
              <a:t>Les observateurs se sont présentés à l’équipe du bloc opératoire et lui ont exposé le but de leur démarche. Les observations ont donc eu lieu dans des conditions transparentes.</a:t>
            </a:r>
          </a:p>
          <a:p>
            <a:endParaRPr lang="fr-FR" sz="1100" baseline="0" noProof="0" dirty="0" smtClean="0">
              <a:latin typeface="Arial" panose="020B0604020202020204" pitchFamily="34" charset="0"/>
              <a:cs typeface="Arial" panose="020B0604020202020204" pitchFamily="34" charset="0"/>
            </a:endParaRPr>
          </a:p>
          <a:p>
            <a:r>
              <a:rPr lang="fr-FR" sz="1100" baseline="0" noProof="0" dirty="0" smtClean="0">
                <a:latin typeface="Arial" panose="020B0604020202020204" pitchFamily="34" charset="0"/>
                <a:cs typeface="Arial" panose="020B0604020202020204" pitchFamily="34" charset="0"/>
              </a:rPr>
              <a:t>Le Team time out et le </a:t>
            </a:r>
            <a:r>
              <a:rPr lang="fr-FR" sz="1100" baseline="0" noProof="0" dirty="0" err="1" smtClean="0">
                <a:latin typeface="Arial" panose="020B0604020202020204" pitchFamily="34" charset="0"/>
                <a:cs typeface="Arial" panose="020B0604020202020204" pitchFamily="34" charset="0"/>
              </a:rPr>
              <a:t>Sign</a:t>
            </a:r>
            <a:r>
              <a:rPr lang="fr-FR" sz="1100" baseline="0" noProof="0" dirty="0" smtClean="0">
                <a:latin typeface="Arial" panose="020B0604020202020204" pitchFamily="34" charset="0"/>
                <a:cs typeface="Arial" panose="020B0604020202020204" pitchFamily="34" charset="0"/>
              </a:rPr>
              <a:t> out ont presque toujours été réalisés. Les items ont toutefois été contrôlés de manière très variable. Pour le Team time out, le taux d’observance oscillait entre 72 et 100 %  et pour le </a:t>
            </a:r>
            <a:r>
              <a:rPr lang="fr-FR" sz="1100" baseline="0" noProof="0" dirty="0" err="1" smtClean="0">
                <a:latin typeface="Arial" panose="020B0604020202020204" pitchFamily="34" charset="0"/>
                <a:cs typeface="Arial" panose="020B0604020202020204" pitchFamily="34" charset="0"/>
              </a:rPr>
              <a:t>Sign</a:t>
            </a:r>
            <a:r>
              <a:rPr lang="fr-FR" sz="1100" baseline="0" noProof="0" dirty="0" smtClean="0">
                <a:latin typeface="Arial" panose="020B0604020202020204" pitchFamily="34" charset="0"/>
                <a:cs typeface="Arial" panose="020B0604020202020204" pitchFamily="34" charset="0"/>
              </a:rPr>
              <a:t> Out entre 19 et  86 %. Un exemple : l’étiquetage correct des prélèvements n’a été vérifié qu’une fois sur deux et validé par une autre personne qu’une fois sur quatre. Les contrôles mal exécutés augmentent le risque d’événements indésirables. Pendant la durée de cette étude, deux cas d’étiquetage inexact de prélèvements lors d’opérations ont été signalés dans le système de déclaration des erreurs de l’hôpital. Les analyses systémiques effectuées suite à ces événements indésirables ont montré qu’ils auraient pu être évités si ce point avait été correctement contrôlé lors du </a:t>
            </a:r>
            <a:r>
              <a:rPr lang="fr-FR" sz="1100" baseline="0" noProof="0" dirty="0" err="1" smtClean="0">
                <a:latin typeface="Arial" panose="020B0604020202020204" pitchFamily="34" charset="0"/>
                <a:cs typeface="Arial" panose="020B0604020202020204" pitchFamily="34" charset="0"/>
              </a:rPr>
              <a:t>Sign</a:t>
            </a:r>
            <a:r>
              <a:rPr lang="fr-FR" sz="1100" baseline="0" noProof="0" dirty="0" smtClean="0">
                <a:latin typeface="Arial" panose="020B0604020202020204" pitchFamily="34" charset="0"/>
                <a:cs typeface="Arial" panose="020B0604020202020204" pitchFamily="34" charset="0"/>
              </a:rPr>
              <a:t> out.  </a:t>
            </a:r>
          </a:p>
          <a:p>
            <a:r>
              <a:rPr lang="fr-FR" sz="1100" baseline="0" noProof="0" dirty="0" smtClean="0">
                <a:latin typeface="Arial" panose="020B0604020202020204" pitchFamily="34" charset="0"/>
                <a:cs typeface="Arial" panose="020B0604020202020204" pitchFamily="34" charset="0"/>
              </a:rPr>
              <a:t>Les auteurs concluent qu’il est prioritaire d’améliorer la qualité d’utilisation de la check-list et citent, parmi les mesures à prendre, l’organisation de formations et d’entraînements pour tous les collaborateurs et collaboratrices concernés. Ils estiment aussi que certains points de la liste devraient éventuellement être adaptés pour favoriser une application correcte. </a:t>
            </a:r>
          </a:p>
          <a:p>
            <a:endParaRPr lang="fr-FR" baseline="0" noProof="0" dirty="0" smtClean="0"/>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12</a:t>
            </a:fld>
            <a:endParaRPr lang="de-CH" dirty="0"/>
          </a:p>
        </p:txBody>
      </p:sp>
    </p:spTree>
    <p:extLst>
      <p:ext uri="{BB962C8B-B14F-4D97-AF65-F5344CB8AC3E}">
        <p14:creationId xmlns:p14="http://schemas.microsoft.com/office/powerpoint/2010/main" val="3899742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100" noProof="0" dirty="0" smtClean="0">
                <a:latin typeface="Arial" panose="020B0604020202020204" pitchFamily="34" charset="0"/>
                <a:cs typeface="Arial" panose="020B0604020202020204" pitchFamily="34" charset="0"/>
              </a:rPr>
              <a:t>Une autre étude</a:t>
            </a:r>
            <a:r>
              <a:rPr lang="fr-FR" sz="1100" baseline="0" noProof="0" dirty="0" smtClean="0">
                <a:latin typeface="Arial" panose="020B0604020202020204" pitchFamily="34" charset="0"/>
                <a:cs typeface="Arial" panose="020B0604020202020204" pitchFamily="34" charset="0"/>
              </a:rPr>
              <a:t> conduite en Suisse s’est focalisée sur les connaissances relatives à la check-list chirurgicale et les attitudes concernant son utilisation. </a:t>
            </a:r>
            <a:r>
              <a:rPr lang="fr-FR" sz="1100" noProof="0" dirty="0" smtClean="0">
                <a:latin typeface="Arial" panose="020B0604020202020204" pitchFamily="34" charset="0"/>
                <a:cs typeface="Arial" panose="020B0604020202020204" pitchFamily="34" charset="0"/>
              </a:rPr>
              <a:t>En automne</a:t>
            </a:r>
            <a:r>
              <a:rPr lang="fr-FR" sz="1100" baseline="0" noProof="0" dirty="0" smtClean="0">
                <a:latin typeface="Arial" panose="020B0604020202020204" pitchFamily="34" charset="0"/>
                <a:cs typeface="Arial" panose="020B0604020202020204" pitchFamily="34" charset="0"/>
              </a:rPr>
              <a:t> </a:t>
            </a:r>
            <a:r>
              <a:rPr lang="fr-FR" sz="1100" noProof="0" dirty="0" smtClean="0">
                <a:latin typeface="Arial" panose="020B0604020202020204" pitchFamily="34" charset="0"/>
                <a:cs typeface="Arial" panose="020B0604020202020204" pitchFamily="34" charset="0"/>
              </a:rPr>
              <a:t>2012, sécurité des patients</a:t>
            </a:r>
            <a:r>
              <a:rPr lang="fr-FR" sz="1100" baseline="0" noProof="0" dirty="0" smtClean="0">
                <a:latin typeface="Arial" panose="020B0604020202020204" pitchFamily="34" charset="0"/>
                <a:cs typeface="Arial" panose="020B0604020202020204" pitchFamily="34" charset="0"/>
              </a:rPr>
              <a:t> suisse a mené une enquête à ce sujet dans l’ensemble du pays auprès </a:t>
            </a:r>
            <a:r>
              <a:rPr lang="fr-FR" sz="1100" noProof="0" dirty="0" smtClean="0">
                <a:latin typeface="Arial" panose="020B0604020202020204" pitchFamily="34" charset="0"/>
                <a:cs typeface="Arial" panose="020B0604020202020204" pitchFamily="34" charset="0"/>
              </a:rPr>
              <a:t>des chirurgiens,</a:t>
            </a:r>
            <a:r>
              <a:rPr lang="fr-FR" sz="1100" baseline="0" noProof="0" dirty="0" smtClean="0">
                <a:latin typeface="Arial" panose="020B0604020202020204" pitchFamily="34" charset="0"/>
                <a:cs typeface="Arial" panose="020B0604020202020204" pitchFamily="34" charset="0"/>
              </a:rPr>
              <a:t> des</a:t>
            </a:r>
            <a:r>
              <a:rPr lang="fr-FR" sz="1100" noProof="0" dirty="0" smtClean="0">
                <a:latin typeface="Arial" panose="020B0604020202020204" pitchFamily="34" charset="0"/>
                <a:cs typeface="Arial" panose="020B0604020202020204" pitchFamily="34" charset="0"/>
              </a:rPr>
              <a:t> anesthésistes et des responsables du personnel opératoire et anesthésique.</a:t>
            </a:r>
          </a:p>
          <a:p>
            <a:endParaRPr lang="fr-FR" sz="1100" noProof="0" dirty="0" smtClean="0">
              <a:latin typeface="Arial" panose="020B0604020202020204" pitchFamily="34" charset="0"/>
              <a:cs typeface="Arial" panose="020B0604020202020204" pitchFamily="34" charset="0"/>
            </a:endParaRPr>
          </a:p>
          <a:p>
            <a:r>
              <a:rPr lang="fr-FR" sz="1100" b="1" noProof="0" dirty="0" smtClean="0">
                <a:latin typeface="Arial" panose="020B0604020202020204" pitchFamily="34" charset="0"/>
                <a:cs typeface="Arial" panose="020B0604020202020204" pitchFamily="34" charset="0"/>
              </a:rPr>
              <a:t>90 % des professionnels interrogés</a:t>
            </a:r>
            <a:r>
              <a:rPr lang="fr-FR" sz="1100" b="1" baseline="0" noProof="0" dirty="0" smtClean="0">
                <a:latin typeface="Arial" panose="020B0604020202020204" pitchFamily="34" charset="0"/>
                <a:cs typeface="Arial" panose="020B0604020202020204" pitchFamily="34" charset="0"/>
              </a:rPr>
              <a:t> considèrent la check-list comme un instrument important pour favoriser la sécurité des patients</a:t>
            </a:r>
            <a:r>
              <a:rPr lang="fr-FR" sz="1100" noProof="0" dirty="0" smtClean="0">
                <a:latin typeface="Arial" panose="020B0604020202020204" pitchFamily="34" charset="0"/>
                <a:cs typeface="Arial" panose="020B0604020202020204" pitchFamily="34" charset="0"/>
              </a:rPr>
              <a:t>.</a:t>
            </a:r>
          </a:p>
          <a:p>
            <a:endParaRPr lang="fr-FR" sz="1100" noProof="0" dirty="0" smtClean="0">
              <a:latin typeface="Arial" panose="020B0604020202020204" pitchFamily="34" charset="0"/>
              <a:cs typeface="Arial" panose="020B0604020202020204" pitchFamily="34" charset="0"/>
            </a:endParaRPr>
          </a:p>
          <a:p>
            <a:r>
              <a:rPr lang="fr-FR" sz="1100" b="1" noProof="0" dirty="0" smtClean="0">
                <a:latin typeface="Arial" panose="020B0604020202020204" pitchFamily="34" charset="0"/>
                <a:cs typeface="Arial" panose="020B0604020202020204" pitchFamily="34" charset="0"/>
              </a:rPr>
              <a:t>17 % des personnes interrogées</a:t>
            </a:r>
            <a:r>
              <a:rPr lang="fr-FR" sz="1100" b="1" baseline="0" noProof="0" dirty="0" smtClean="0">
                <a:latin typeface="Arial" panose="020B0604020202020204" pitchFamily="34" charset="0"/>
                <a:cs typeface="Arial" panose="020B0604020202020204" pitchFamily="34" charset="0"/>
              </a:rPr>
              <a:t> n’utilisent pas encore de</a:t>
            </a:r>
            <a:r>
              <a:rPr lang="fr-FR" sz="1100" b="1" noProof="0" dirty="0" smtClean="0">
                <a:latin typeface="Arial" panose="020B0604020202020204" pitchFamily="34" charset="0"/>
                <a:cs typeface="Arial" panose="020B0604020202020204" pitchFamily="34" charset="0"/>
              </a:rPr>
              <a:t> check-list tous les jours.</a:t>
            </a:r>
            <a:endParaRPr lang="fr-FR" sz="1100" noProof="0" dirty="0" smtClean="0">
              <a:latin typeface="Arial" panose="020B0604020202020204" pitchFamily="34" charset="0"/>
              <a:cs typeface="Arial" panose="020B0604020202020204" pitchFamily="34" charset="0"/>
            </a:endParaRPr>
          </a:p>
          <a:p>
            <a:r>
              <a:rPr lang="fr-FR" sz="1100" noProof="0" dirty="0" smtClean="0">
                <a:latin typeface="Arial" panose="020B0604020202020204" pitchFamily="34" charset="0"/>
                <a:cs typeface="Arial" panose="020B0604020202020204" pitchFamily="34" charset="0"/>
              </a:rPr>
              <a:t>De plus, les hôpitaux</a:t>
            </a:r>
            <a:r>
              <a:rPr lang="fr-FR" sz="1100" baseline="0" noProof="0" dirty="0" smtClean="0">
                <a:latin typeface="Arial" panose="020B0604020202020204" pitchFamily="34" charset="0"/>
                <a:cs typeface="Arial" panose="020B0604020202020204" pitchFamily="34" charset="0"/>
              </a:rPr>
              <a:t> </a:t>
            </a:r>
            <a:r>
              <a:rPr lang="fr-FR" sz="1100" noProof="0" dirty="0" smtClean="0">
                <a:latin typeface="Arial" panose="020B0604020202020204" pitchFamily="34" charset="0"/>
                <a:cs typeface="Arial" panose="020B0604020202020204" pitchFamily="34" charset="0"/>
              </a:rPr>
              <a:t>recourent à différentes versions : la liste de l’OMS dans environ un </a:t>
            </a:r>
            <a:r>
              <a:rPr lang="fr-FR" sz="1100" baseline="0" noProof="0" dirty="0" smtClean="0">
                <a:latin typeface="Arial" panose="020B0604020202020204" pitchFamily="34" charset="0"/>
                <a:cs typeface="Arial" panose="020B0604020202020204" pitchFamily="34" charset="0"/>
              </a:rPr>
              <a:t>tiers des cas seulement, les « Recommandations pour la prévention des erreurs de site opératoire » dans la moitié des cas ou presque, et une autre check-list dans 18 % des cas</a:t>
            </a:r>
            <a:r>
              <a:rPr lang="fr-FR" sz="1100" noProof="0" dirty="0" smtClean="0">
                <a:latin typeface="Arial" panose="020B0604020202020204" pitchFamily="34" charset="0"/>
                <a:cs typeface="Arial" panose="020B0604020202020204" pitchFamily="34" charset="0"/>
              </a:rPr>
              <a:t>.</a:t>
            </a:r>
          </a:p>
          <a:p>
            <a:endParaRPr lang="fr-FR" sz="1100" noProof="0" dirty="0" smtClean="0">
              <a:latin typeface="Arial" panose="020B0604020202020204" pitchFamily="34" charset="0"/>
              <a:cs typeface="Arial" panose="020B0604020202020204" pitchFamily="34" charset="0"/>
            </a:endParaRPr>
          </a:p>
          <a:p>
            <a:r>
              <a:rPr lang="fr-FR" sz="1100" b="1" baseline="0" noProof="0" dirty="0" smtClean="0">
                <a:latin typeface="Arial" panose="020B0604020202020204" pitchFamily="34" charset="0"/>
                <a:cs typeface="Arial" panose="020B0604020202020204" pitchFamily="34" charset="0"/>
              </a:rPr>
              <a:t>Seule une personne sur trois passe en revue les trois parties de la check-list de l’OMS : </a:t>
            </a:r>
            <a:r>
              <a:rPr lang="fr-FR" sz="1100" b="1" baseline="0" noProof="0" dirty="0" err="1" smtClean="0">
                <a:latin typeface="Arial" panose="020B0604020202020204" pitchFamily="34" charset="0"/>
                <a:cs typeface="Arial" panose="020B0604020202020204" pitchFamily="34" charset="0"/>
              </a:rPr>
              <a:t>Sign</a:t>
            </a:r>
            <a:r>
              <a:rPr lang="fr-FR" sz="1100" b="1" baseline="0" noProof="0" dirty="0" smtClean="0">
                <a:latin typeface="Arial" panose="020B0604020202020204" pitchFamily="34" charset="0"/>
                <a:cs typeface="Arial" panose="020B0604020202020204" pitchFamily="34" charset="0"/>
              </a:rPr>
              <a:t> in, Team time out et </a:t>
            </a:r>
            <a:r>
              <a:rPr lang="fr-FR" sz="1100" b="1" baseline="0" noProof="0" dirty="0" err="1" smtClean="0">
                <a:latin typeface="Arial" panose="020B0604020202020204" pitchFamily="34" charset="0"/>
                <a:cs typeface="Arial" panose="020B0604020202020204" pitchFamily="34" charset="0"/>
              </a:rPr>
              <a:t>Sign</a:t>
            </a:r>
            <a:r>
              <a:rPr lang="fr-FR" sz="1100" b="1" baseline="0" noProof="0" dirty="0" smtClean="0">
                <a:latin typeface="Arial" panose="020B0604020202020204" pitchFamily="34" charset="0"/>
                <a:cs typeface="Arial" panose="020B0604020202020204" pitchFamily="34" charset="0"/>
              </a:rPr>
              <a:t> out.</a:t>
            </a:r>
            <a:endParaRPr lang="fr-FR" sz="1100" b="1" noProof="0" dirty="0" smtClean="0">
              <a:latin typeface="Arial" panose="020B0604020202020204" pitchFamily="34" charset="0"/>
              <a:cs typeface="Arial" panose="020B0604020202020204" pitchFamily="34" charset="0"/>
            </a:endParaRPr>
          </a:p>
          <a:p>
            <a:endParaRPr lang="fr-FR" sz="1100" noProof="0" dirty="0" smtClean="0">
              <a:latin typeface="Arial" panose="020B0604020202020204" pitchFamily="34" charset="0"/>
              <a:cs typeface="Arial" panose="020B0604020202020204" pitchFamily="34" charset="0"/>
            </a:endParaRPr>
          </a:p>
          <a:p>
            <a:r>
              <a:rPr lang="fr-FR" sz="1100" noProof="0" dirty="0" smtClean="0">
                <a:latin typeface="Arial" panose="020B0604020202020204" pitchFamily="34" charset="0"/>
                <a:cs typeface="Arial" panose="020B0604020202020204" pitchFamily="34" charset="0"/>
              </a:rPr>
              <a:t>Les études montrent qu’il est important,</a:t>
            </a:r>
            <a:r>
              <a:rPr lang="fr-FR" sz="1100" baseline="0" noProof="0" dirty="0" smtClean="0">
                <a:latin typeface="Arial" panose="020B0604020202020204" pitchFamily="34" charset="0"/>
                <a:cs typeface="Arial" panose="020B0604020202020204" pitchFamily="34" charset="0"/>
              </a:rPr>
              <a:t> pour que la mise en œuvre de la check-list soit efficace, que les personnes concernées soient informées du pourquoi et du comment de son utilisation. Les résultats </a:t>
            </a:r>
            <a:r>
              <a:rPr lang="fr-FR" sz="1100" noProof="0" dirty="0" smtClean="0">
                <a:latin typeface="Arial" panose="020B0604020202020204" pitchFamily="34" charset="0"/>
                <a:cs typeface="Arial" panose="020B0604020202020204" pitchFamily="34" charset="0"/>
              </a:rPr>
              <a:t>de l’enquête indiquent clairement</a:t>
            </a:r>
            <a:r>
              <a:rPr lang="fr-FR" sz="1100" baseline="0" noProof="0" dirty="0" smtClean="0">
                <a:latin typeface="Arial" panose="020B0604020202020204" pitchFamily="34" charset="0"/>
                <a:cs typeface="Arial" panose="020B0604020202020204" pitchFamily="34" charset="0"/>
              </a:rPr>
              <a:t> que des améliorations sont encore nécessaires en Suisse. En effet, </a:t>
            </a:r>
            <a:r>
              <a:rPr lang="fr-FR" sz="1100" b="1" noProof="0" dirty="0" smtClean="0">
                <a:latin typeface="Arial" panose="020B0604020202020204" pitchFamily="34" charset="0"/>
                <a:cs typeface="Arial" panose="020B0604020202020204" pitchFamily="34" charset="0"/>
              </a:rPr>
              <a:t>un</a:t>
            </a:r>
            <a:r>
              <a:rPr lang="fr-FR" sz="1100" b="1" baseline="0" noProof="0" dirty="0" smtClean="0">
                <a:latin typeface="Arial" panose="020B0604020202020204" pitchFamily="34" charset="0"/>
                <a:cs typeface="Arial" panose="020B0604020202020204" pitchFamily="34" charset="0"/>
              </a:rPr>
              <a:t> professionnel sur quatre seulement a répondu correctement à plus de 80 % des questions de connaissances sur la check-list de l’OMS</a:t>
            </a:r>
            <a:r>
              <a:rPr lang="fr-FR" sz="1100" b="1" noProof="0" dirty="0" smtClean="0">
                <a:latin typeface="Arial" panose="020B0604020202020204" pitchFamily="34" charset="0"/>
                <a:cs typeface="Arial" panose="020B0604020202020204" pitchFamily="34" charset="0"/>
              </a:rPr>
              <a:t>.</a:t>
            </a:r>
          </a:p>
          <a:p>
            <a:endParaRPr lang="fr-FR" sz="1100" noProof="0" dirty="0" smtClean="0">
              <a:latin typeface="Arial" panose="020B0604020202020204" pitchFamily="34" charset="0"/>
              <a:cs typeface="Arial" panose="020B0604020202020204" pitchFamily="34" charset="0"/>
            </a:endParaRPr>
          </a:p>
          <a:p>
            <a:endParaRPr lang="fr-FR" sz="1100" noProof="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13</a:t>
            </a:fld>
            <a:endParaRPr lang="de-CH" dirty="0"/>
          </a:p>
        </p:txBody>
      </p:sp>
    </p:spTree>
    <p:extLst>
      <p:ext uri="{BB962C8B-B14F-4D97-AF65-F5344CB8AC3E}">
        <p14:creationId xmlns:p14="http://schemas.microsoft.com/office/powerpoint/2010/main" val="2468575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711352"/>
          </a:xfrm>
        </p:spPr>
        <p:txBody>
          <a:bodyPr>
            <a:normAutofit fontScale="92500" lnSpcReduction="20000"/>
          </a:bodyPr>
          <a:lstStyle/>
          <a:p>
            <a:pPr defTabSz="906937"/>
            <a:r>
              <a:rPr lang="fr-FR" sz="1100" baseline="0" noProof="0" dirty="0" smtClean="0">
                <a:latin typeface=""/>
                <a:cs typeface="Arial" pitchFamily="34" charset="0"/>
              </a:rPr>
              <a:t>sécurité des patients suisse </a:t>
            </a:r>
            <a:r>
              <a:rPr lang="fr-FR" sz="1100" noProof="0" dirty="0" smtClean="0">
                <a:latin typeface=""/>
                <a:cs typeface="Arial" pitchFamily="34" charset="0"/>
              </a:rPr>
              <a:t>a conçu une check-list</a:t>
            </a:r>
            <a:r>
              <a:rPr lang="fr-FR" sz="1100" baseline="0" noProof="0" dirty="0" smtClean="0">
                <a:latin typeface=""/>
                <a:cs typeface="Arial" pitchFamily="34" charset="0"/>
              </a:rPr>
              <a:t> générique adaptée pour la Suisse afin de favoriser la diffusion de cet instrument dans le pays et, surtout, son utilisation correcte dans les établissements. Elle a également rédigé la publication </a:t>
            </a:r>
            <a:r>
              <a:rPr lang="fr-FR" sz="1100" noProof="0" dirty="0" smtClean="0">
                <a:latin typeface=""/>
                <a:cs typeface="Arial" pitchFamily="34" charset="0"/>
              </a:rPr>
              <a:t>« Opération Sécurité chirurgicale »,</a:t>
            </a:r>
            <a:r>
              <a:rPr lang="fr-FR" sz="1100" baseline="0" noProof="0" dirty="0" smtClean="0">
                <a:latin typeface=""/>
                <a:cs typeface="Arial" pitchFamily="34" charset="0"/>
              </a:rPr>
              <a:t> qui fournit toutes les informations importantes concernant son introduction dans les hôpitaux et son application concrète</a:t>
            </a:r>
            <a:r>
              <a:rPr lang="fr-FR" sz="1100" noProof="0" dirty="0" smtClean="0">
                <a:latin typeface=""/>
                <a:cs typeface="Arial" pitchFamily="34" charset="0"/>
              </a:rPr>
              <a:t>.</a:t>
            </a:r>
          </a:p>
          <a:p>
            <a:pPr defTabSz="906937"/>
            <a:endParaRPr lang="fr-FR" sz="1100" noProof="0" dirty="0" smtClean="0">
              <a:latin typeface=""/>
              <a:cs typeface="Arial" pitchFamily="34" charset="0"/>
            </a:endParaRPr>
          </a:p>
          <a:p>
            <a:r>
              <a:rPr lang="fr-FR" sz="1100" b="0" noProof="0" dirty="0" smtClean="0">
                <a:latin typeface=""/>
                <a:cs typeface="Arial" pitchFamily="34" charset="0"/>
              </a:rPr>
              <a:t>Large soutien :</a:t>
            </a:r>
            <a:r>
              <a:rPr lang="fr-FR" sz="1100" b="0" baseline="0" noProof="0" dirty="0" smtClean="0">
                <a:latin typeface=""/>
                <a:cs typeface="Arial" pitchFamily="34" charset="0"/>
              </a:rPr>
              <a:t> sécurité des patients suisse </a:t>
            </a:r>
            <a:r>
              <a:rPr lang="fr-FR" sz="1100" noProof="0" dirty="0" smtClean="0">
                <a:latin typeface=""/>
                <a:cs typeface="Arial" pitchFamily="34" charset="0"/>
              </a:rPr>
              <a:t>a bénéficié du soutien de spécialistes</a:t>
            </a:r>
            <a:r>
              <a:rPr lang="fr-FR" sz="1100" baseline="0" noProof="0" dirty="0" smtClean="0">
                <a:latin typeface=""/>
                <a:cs typeface="Arial" pitchFamily="34" charset="0"/>
              </a:rPr>
              <a:t> et de représentants de la </a:t>
            </a:r>
            <a:r>
              <a:rPr lang="fr-FR" sz="1100" noProof="0" dirty="0" err="1" smtClean="0">
                <a:latin typeface=""/>
                <a:cs typeface="Arial" pitchFamily="34" charset="0"/>
              </a:rPr>
              <a:t>fmCh</a:t>
            </a:r>
            <a:r>
              <a:rPr lang="fr-FR" sz="1100" noProof="0" dirty="0" smtClean="0">
                <a:latin typeface=""/>
                <a:cs typeface="Arial" pitchFamily="34" charset="0"/>
              </a:rPr>
              <a:t> pour la rédaction</a:t>
            </a:r>
            <a:r>
              <a:rPr lang="fr-FR" sz="1100" baseline="0" noProof="0" dirty="0" smtClean="0">
                <a:latin typeface=""/>
                <a:cs typeface="Arial" pitchFamily="34" charset="0"/>
              </a:rPr>
              <a:t> de ces documents</a:t>
            </a:r>
            <a:r>
              <a:rPr lang="fr-FR" sz="1100" noProof="0" dirty="0" smtClean="0">
                <a:latin typeface=""/>
                <a:cs typeface="Arial" pitchFamily="34" charset="0"/>
              </a:rPr>
              <a:t>. Les avis recueillis à l’occasion d’une vaste consultation auprès des associations membres de</a:t>
            </a:r>
            <a:r>
              <a:rPr lang="fr-FR" sz="1100" baseline="0" noProof="0" dirty="0" smtClean="0">
                <a:latin typeface=""/>
                <a:cs typeface="Arial" pitchFamily="34" charset="0"/>
              </a:rPr>
              <a:t> la </a:t>
            </a:r>
            <a:r>
              <a:rPr lang="fr-FR" sz="1100" noProof="0" dirty="0" err="1" smtClean="0">
                <a:latin typeface=""/>
                <a:cs typeface="Arial" pitchFamily="34" charset="0"/>
              </a:rPr>
              <a:t>fmCh</a:t>
            </a:r>
            <a:r>
              <a:rPr lang="fr-FR" sz="1100" noProof="0" dirty="0" smtClean="0">
                <a:latin typeface=""/>
                <a:cs typeface="Arial" pitchFamily="34" charset="0"/>
              </a:rPr>
              <a:t> et d’autres experts</a:t>
            </a:r>
            <a:r>
              <a:rPr lang="fr-FR" sz="1100" baseline="0" noProof="0" dirty="0" smtClean="0">
                <a:latin typeface=""/>
                <a:cs typeface="Arial" pitchFamily="34" charset="0"/>
              </a:rPr>
              <a:t> </a:t>
            </a:r>
            <a:r>
              <a:rPr lang="fr-FR" sz="1100" noProof="0" dirty="0" smtClean="0">
                <a:latin typeface=""/>
                <a:cs typeface="Arial" pitchFamily="34" charset="0"/>
              </a:rPr>
              <a:t>ont</a:t>
            </a:r>
            <a:r>
              <a:rPr lang="fr-FR" sz="1100" baseline="0" noProof="0" dirty="0" smtClean="0">
                <a:latin typeface=""/>
                <a:cs typeface="Arial" pitchFamily="34" charset="0"/>
              </a:rPr>
              <a:t> permis de compléter et de remanier certains points</a:t>
            </a:r>
            <a:r>
              <a:rPr lang="fr-FR" sz="1100" noProof="0" dirty="0" smtClean="0">
                <a:latin typeface=""/>
                <a:cs typeface="Arial" pitchFamily="34" charset="0"/>
              </a:rPr>
              <a:t>.</a:t>
            </a:r>
          </a:p>
          <a:p>
            <a:endParaRPr lang="fr-FR" sz="1100" noProof="0" dirty="0" smtClean="0">
              <a:latin typeface=""/>
              <a:cs typeface="Arial" pitchFamily="34" charset="0"/>
            </a:endParaRPr>
          </a:p>
          <a:p>
            <a:r>
              <a:rPr lang="fr-FR" sz="1100" b="0" noProof="0" dirty="0" smtClean="0">
                <a:latin typeface=""/>
                <a:cs typeface="Arial" pitchFamily="34" charset="0"/>
              </a:rPr>
              <a:t>Concept :</a:t>
            </a:r>
            <a:r>
              <a:rPr lang="fr-FR" sz="1100" b="1" noProof="0" dirty="0" smtClean="0">
                <a:latin typeface=""/>
                <a:cs typeface="Arial" pitchFamily="34" charset="0"/>
              </a:rPr>
              <a:t> </a:t>
            </a:r>
            <a:r>
              <a:rPr lang="fr-FR" sz="1100" b="0" noProof="0" dirty="0" smtClean="0">
                <a:latin typeface=""/>
                <a:cs typeface="Arial" pitchFamily="34" charset="0"/>
              </a:rPr>
              <a:t>les</a:t>
            </a:r>
            <a:r>
              <a:rPr lang="fr-FR" sz="1100" b="0" baseline="0" noProof="0" dirty="0" smtClean="0">
                <a:latin typeface=""/>
                <a:cs typeface="Arial" pitchFamily="34" charset="0"/>
              </a:rPr>
              <a:t> </a:t>
            </a:r>
            <a:r>
              <a:rPr lang="fr-FR" sz="1100" b="0" baseline="0" noProof="0" dirty="0" smtClean="0">
                <a:latin typeface=""/>
                <a:cs typeface="Arial"/>
              </a:rPr>
              <a:t>recommandations formulées dans la publication </a:t>
            </a:r>
            <a:r>
              <a:rPr lang="fr-FR" sz="1100" noProof="0" dirty="0" smtClean="0">
                <a:latin typeface=""/>
                <a:cs typeface="Arial"/>
              </a:rPr>
              <a:t>et la check-list constituent une synthèse de la « Liste de contrôle de la sécurité chirurgicale » de l’OMS et des « Recommandations pour la prévention des erreurs de site opératoire » élaborées par sécurité</a:t>
            </a:r>
            <a:r>
              <a:rPr lang="fr-FR" sz="1100" baseline="0" noProof="0" dirty="0" smtClean="0">
                <a:latin typeface=""/>
                <a:cs typeface="Arial"/>
              </a:rPr>
              <a:t> des patients suisse en 2008</a:t>
            </a:r>
            <a:r>
              <a:rPr lang="fr-FR" sz="1100" noProof="0" dirty="0" smtClean="0">
                <a:latin typeface=""/>
                <a:cs typeface="Arial"/>
              </a:rPr>
              <a:t>. Elles sont conçues de façon</a:t>
            </a:r>
            <a:r>
              <a:rPr lang="fr-FR" sz="1100" baseline="0" noProof="0" dirty="0" smtClean="0">
                <a:latin typeface=""/>
                <a:cs typeface="Arial"/>
              </a:rPr>
              <a:t> à pouvoir </a:t>
            </a:r>
            <a:r>
              <a:rPr lang="fr-FR" sz="1100" kern="1200" dirty="0" smtClean="0">
                <a:solidFill>
                  <a:schemeClr val="tx1"/>
                </a:solidFill>
                <a:effectLst/>
                <a:latin typeface=""/>
                <a:ea typeface="+mn-ea"/>
                <a:cs typeface="Arial"/>
              </a:rPr>
              <a:t>être utilisées de manière isolée ou en complément aux deux méthodes sur lesquelles elles reposent.</a:t>
            </a:r>
            <a:endParaRPr lang="fr-FR" sz="1100" noProof="0" dirty="0" smtClean="0">
              <a:latin typeface=""/>
              <a:cs typeface="Arial"/>
            </a:endParaRPr>
          </a:p>
          <a:p>
            <a:endParaRPr lang="fr-FR" sz="1100" noProof="0" dirty="0" smtClean="0">
              <a:latin typeface=""/>
              <a:cs typeface="Arial" pitchFamily="34" charset="0"/>
            </a:endParaRPr>
          </a:p>
          <a:p>
            <a:r>
              <a:rPr lang="fr-FR" sz="1100" noProof="0" dirty="0" smtClean="0">
                <a:latin typeface=""/>
                <a:cs typeface="Arial" pitchFamily="34" charset="0"/>
              </a:rPr>
              <a:t>Composition :</a:t>
            </a:r>
            <a:r>
              <a:rPr lang="fr-FR" sz="1100" baseline="0" noProof="0" dirty="0" smtClean="0">
                <a:latin typeface=""/>
                <a:cs typeface="Arial" pitchFamily="34" charset="0"/>
              </a:rPr>
              <a:t> </a:t>
            </a:r>
            <a:r>
              <a:rPr lang="fr-FR" sz="1100" noProof="0" dirty="0" smtClean="0">
                <a:latin typeface=""/>
                <a:cs typeface="Arial" pitchFamily="34" charset="0"/>
              </a:rPr>
              <a:t>la check-list chirurgicale </a:t>
            </a:r>
            <a:r>
              <a:rPr lang="fr-FR" sz="1100" baseline="0" noProof="0" dirty="0" smtClean="0">
                <a:latin typeface=""/>
                <a:cs typeface="Arial" pitchFamily="34" charset="0"/>
              </a:rPr>
              <a:t>(souvent appelée check-list de l’OMS) comprend trois parties :</a:t>
            </a:r>
          </a:p>
          <a:p>
            <a:endParaRPr lang="fr-FR" sz="1100" baseline="0" noProof="0" dirty="0" smtClean="0">
              <a:latin typeface=""/>
              <a:cs typeface="Arial" pitchFamily="34" charset="0"/>
            </a:endParaRPr>
          </a:p>
          <a:p>
            <a:r>
              <a:rPr lang="fr-FR" sz="1100" b="1" baseline="0" noProof="0" dirty="0" err="1" smtClean="0">
                <a:latin typeface=""/>
                <a:cs typeface="Arial" pitchFamily="34" charset="0"/>
              </a:rPr>
              <a:t>Sign</a:t>
            </a:r>
            <a:r>
              <a:rPr lang="fr-FR" sz="1100" b="1" baseline="0" noProof="0" dirty="0" smtClean="0">
                <a:latin typeface=""/>
                <a:cs typeface="Arial" pitchFamily="34" charset="0"/>
              </a:rPr>
              <a:t> in </a:t>
            </a:r>
            <a:r>
              <a:rPr lang="fr-FR" sz="1100" baseline="0" noProof="0" dirty="0" smtClean="0">
                <a:latin typeface=""/>
                <a:cs typeface="Arial" pitchFamily="34" charset="0"/>
              </a:rPr>
              <a:t>: avant induction de l’anesthésie</a:t>
            </a:r>
          </a:p>
          <a:p>
            <a:r>
              <a:rPr lang="fr-FR" sz="1100" b="1" baseline="0" noProof="0" dirty="0" smtClean="0">
                <a:latin typeface=""/>
                <a:cs typeface="Arial" pitchFamily="34" charset="0"/>
              </a:rPr>
              <a:t>Team time out </a:t>
            </a:r>
            <a:r>
              <a:rPr lang="fr-FR" sz="1100" baseline="0" noProof="0" dirty="0" smtClean="0">
                <a:latin typeface=""/>
                <a:cs typeface="Arial" pitchFamily="34" charset="0"/>
              </a:rPr>
              <a:t>: avant incision</a:t>
            </a:r>
          </a:p>
          <a:p>
            <a:r>
              <a:rPr lang="fr-FR" sz="1100" b="1" baseline="0" noProof="0" dirty="0" err="1" smtClean="0">
                <a:latin typeface=""/>
                <a:cs typeface="Arial" pitchFamily="34" charset="0"/>
              </a:rPr>
              <a:t>Sign</a:t>
            </a:r>
            <a:r>
              <a:rPr lang="fr-FR" sz="1100" b="1" baseline="0" noProof="0" dirty="0" smtClean="0">
                <a:latin typeface=""/>
                <a:cs typeface="Arial" pitchFamily="34" charset="0"/>
              </a:rPr>
              <a:t> out </a:t>
            </a:r>
            <a:r>
              <a:rPr lang="fr-FR" sz="1100" baseline="0" noProof="0" dirty="0" smtClean="0">
                <a:latin typeface=""/>
                <a:cs typeface="Arial" pitchFamily="34" charset="0"/>
              </a:rPr>
              <a:t>: avant la sortie de l’opérateur</a:t>
            </a:r>
          </a:p>
          <a:p>
            <a:endParaRPr lang="fr-FR" sz="1100" baseline="0" noProof="0" dirty="0" smtClean="0">
              <a:latin typeface=""/>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baseline="0" noProof="0" dirty="0" smtClean="0">
                <a:latin typeface=""/>
                <a:cs typeface="Arial" pitchFamily="34" charset="0"/>
              </a:rPr>
              <a:t>Comme la majorité des protocoles en vigueur aujourd’hui, la liste de l’OMS se focalise sur l’intervention chirurgicale à proprement parler ainsi que sur les étapes qui la précèdent et la suivent immédiatement. Un certain nombre d’activités et de vérifications sont toutefois nécessaires dès la préparation préopératoire. Leur bonne application contribue de manière déterminante à éviter les erreurs durant l’opération elle-même.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baseline="0" noProof="0" dirty="0" smtClean="0">
              <a:latin typeface=""/>
              <a:cs typeface="Arial" pitchFamily="34" charset="0"/>
            </a:endParaRPr>
          </a:p>
          <a:p>
            <a:r>
              <a:rPr lang="fr-FR" sz="1100" baseline="0" noProof="0" dirty="0" smtClean="0">
                <a:latin typeface=""/>
                <a:cs typeface="Arial" pitchFamily="34" charset="0"/>
              </a:rPr>
              <a:t>Il convient de vérifier que les différents points de la check-list correspondent au contexte spécifique et que leur application est intégrée dans le déroulement propre à l’établissement, en veillant à ne pas en retirer les éléments clés. Des lignes directrices pour l’adaptation de la check-list sont présentées dans la publication « Opération Sécurité chirurgicale ». Elles seront explicitées dans le cadre du projet d’approfondissement pour les hôpitaux pilotes, qui procéderont à l’adaptation et au test de la nouvelle version durant l’automne/hiver 2013/2014. </a:t>
            </a:r>
          </a:p>
          <a:p>
            <a:endParaRPr lang="fr-FR" sz="1100" baseline="0" noProof="0" dirty="0" smtClean="0">
              <a:latin typeface=""/>
              <a:cs typeface="Arial" pitchFamily="34" charset="0"/>
            </a:endParaRPr>
          </a:p>
          <a:p>
            <a:endParaRPr lang="fr-FR" sz="1100" baseline="0" noProof="0" dirty="0" smtClean="0">
              <a:latin typeface=""/>
              <a:cs typeface="Arial" pitchFamily="34" charset="0"/>
            </a:endParaRPr>
          </a:p>
          <a:p>
            <a:endParaRPr lang="fr-FR" sz="1100" baseline="0" noProof="0" dirty="0" smtClean="0">
              <a:latin typeface=""/>
              <a:cs typeface="Arial" pitchFamily="34" charset="0"/>
            </a:endParaRPr>
          </a:p>
          <a:p>
            <a:endParaRPr lang="fr-FR" sz="1100" baseline="0" noProof="0" dirty="0" smtClean="0">
              <a:latin typeface=""/>
              <a:cs typeface="Arial" pitchFamily="34" charset="0"/>
            </a:endParaRPr>
          </a:p>
          <a:p>
            <a:endParaRPr lang="fr-FR" sz="1100" noProof="0" dirty="0" smtClean="0">
              <a:latin typeface=""/>
              <a:cs typeface="Arial" pitchFamily="34" charset="0"/>
            </a:endParaRPr>
          </a:p>
          <a:p>
            <a:endParaRPr lang="fr-FR" sz="1100" noProof="0" dirty="0" smtClean="0">
              <a:latin typeface=""/>
              <a:cs typeface="Arial" pitchFamily="34" charset="0"/>
            </a:endParaRPr>
          </a:p>
          <a:p>
            <a:endParaRPr lang="fr-FR" sz="1100" noProof="0" dirty="0" smtClean="0">
              <a:latin typeface=""/>
              <a:cs typeface="Arial" pitchFamily="34" charset="0"/>
            </a:endParaRPr>
          </a:p>
          <a:p>
            <a:endParaRPr lang="fr-FR" sz="1100" noProof="0" dirty="0" smtClean="0">
              <a:latin typeface=""/>
              <a:cs typeface="Arial" pitchFamily="34" charset="0"/>
            </a:endParaRPr>
          </a:p>
          <a:p>
            <a:endParaRPr lang="fr-FR" sz="1100" noProof="0" dirty="0">
              <a:latin typeface=""/>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14</a:t>
            </a:fld>
            <a:endParaRPr lang="de-CH" dirty="0"/>
          </a:p>
        </p:txBody>
      </p:sp>
    </p:spTree>
    <p:extLst>
      <p:ext uri="{BB962C8B-B14F-4D97-AF65-F5344CB8AC3E}">
        <p14:creationId xmlns:p14="http://schemas.microsoft.com/office/powerpoint/2010/main" val="423442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711352"/>
          </a:xfrm>
        </p:spPr>
        <p:txBody>
          <a:bodyPr>
            <a:normAutofit fontScale="92500"/>
          </a:bodyPr>
          <a:lstStyle/>
          <a:p>
            <a:r>
              <a:rPr lang="fr-FR" sz="1100" noProof="0" dirty="0" smtClean="0">
                <a:latin typeface="Arial" panose="020B0604020202020204" pitchFamily="34" charset="0"/>
                <a:cs typeface="Arial" panose="020B0604020202020204" pitchFamily="34" charset="0"/>
              </a:rPr>
              <a:t>Les vérifications</a:t>
            </a:r>
            <a:r>
              <a:rPr lang="fr-FR" sz="1100" baseline="0" noProof="0" dirty="0" smtClean="0">
                <a:latin typeface="Arial" panose="020B0604020202020204" pitchFamily="34" charset="0"/>
                <a:cs typeface="Arial" panose="020B0604020202020204" pitchFamily="34" charset="0"/>
              </a:rPr>
              <a:t> de sécurité de la phase </a:t>
            </a:r>
            <a:r>
              <a:rPr lang="fr-FR" sz="1100" noProof="0" dirty="0" smtClean="0">
                <a:latin typeface="Arial" panose="020B0604020202020204" pitchFamily="34" charset="0"/>
                <a:cs typeface="Arial" panose="020B0604020202020204" pitchFamily="34" charset="0"/>
              </a:rPr>
              <a:t>A ,</a:t>
            </a:r>
            <a:r>
              <a:rPr lang="fr-FR" sz="1100" baseline="0" noProof="0" dirty="0" smtClean="0">
                <a:latin typeface="Arial" panose="020B0604020202020204" pitchFamily="34" charset="0"/>
                <a:cs typeface="Arial" panose="020B0604020202020204" pitchFamily="34" charset="0"/>
              </a:rPr>
              <a:t> c’est-à-dire de la phase préopératoire, avant l’entrée du patient en salle d’opération, doivent englober les aspects suivants :</a:t>
            </a:r>
          </a:p>
          <a:p>
            <a:endParaRPr lang="fr-FR" sz="1100" noProof="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100" b="1" noProof="0" dirty="0" smtClean="0">
                <a:latin typeface="Arial" panose="020B0604020202020204" pitchFamily="34" charset="0"/>
                <a:cs typeface="Arial" panose="020B0604020202020204" pitchFamily="34" charset="0"/>
              </a:rPr>
              <a:t>Prévention des erreurs de site opératoire </a:t>
            </a:r>
            <a:r>
              <a:rPr lang="fr-FR" sz="1100" noProof="0" dirty="0" smtClean="0">
                <a:latin typeface="Arial" panose="020B0604020202020204" pitchFamily="34" charset="0"/>
                <a:cs typeface="Arial" panose="020B0604020202020204" pitchFamily="34" charset="0"/>
              </a:rPr>
              <a:t>(vérification de l’identité du</a:t>
            </a:r>
            <a:r>
              <a:rPr lang="fr-FR" sz="1100" baseline="0" noProof="0" dirty="0" smtClean="0">
                <a:latin typeface="Arial" panose="020B0604020202020204" pitchFamily="34" charset="0"/>
                <a:cs typeface="Arial" panose="020B0604020202020204" pitchFamily="34" charset="0"/>
              </a:rPr>
              <a:t> patient, du type d’intervention, du site opératoire et de son marquage)</a:t>
            </a:r>
          </a:p>
          <a:p>
            <a:pPr marL="0" indent="0">
              <a:buFont typeface="Arial" panose="020B0604020202020204" pitchFamily="34" charset="0"/>
              <a:buNone/>
            </a:pPr>
            <a:endParaRPr lang="fr-FR" sz="1100" noProof="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100" b="1" noProof="0" dirty="0" smtClean="0">
                <a:latin typeface="Arial" panose="020B0604020202020204" pitchFamily="34" charset="0"/>
                <a:cs typeface="Arial" panose="020B0604020202020204" pitchFamily="34" charset="0"/>
              </a:rPr>
              <a:t>Information adéquate et, si possible,</a:t>
            </a:r>
            <a:r>
              <a:rPr lang="fr-FR" sz="1100" b="1" baseline="0" noProof="0" dirty="0" smtClean="0">
                <a:latin typeface="Arial" panose="020B0604020202020204" pitchFamily="34" charset="0"/>
                <a:cs typeface="Arial" panose="020B0604020202020204" pitchFamily="34" charset="0"/>
              </a:rPr>
              <a:t> recueil du consentement explicite du patient</a:t>
            </a:r>
            <a:endParaRPr lang="fr-FR" sz="1100" b="1" noProof="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fr-FR" sz="1100" noProof="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100" b="1" noProof="0" dirty="0" smtClean="0">
                <a:latin typeface="Arial" panose="020B0604020202020204" pitchFamily="34" charset="0"/>
                <a:cs typeface="Arial" panose="020B0604020202020204" pitchFamily="34" charset="0"/>
              </a:rPr>
              <a:t>Planification</a:t>
            </a:r>
            <a:r>
              <a:rPr lang="fr-FR" sz="1100" b="1" baseline="0" noProof="0" dirty="0" smtClean="0">
                <a:latin typeface="Arial" panose="020B0604020202020204" pitchFamily="34" charset="0"/>
                <a:cs typeface="Arial" panose="020B0604020202020204" pitchFamily="34" charset="0"/>
              </a:rPr>
              <a:t> et organisation de l’intervention </a:t>
            </a:r>
            <a:r>
              <a:rPr lang="fr-FR" sz="1100" noProof="0" dirty="0" smtClean="0">
                <a:latin typeface="Arial" panose="020B0604020202020204" pitchFamily="34" charset="0"/>
                <a:cs typeface="Arial" panose="020B0604020202020204" pitchFamily="34" charset="0"/>
              </a:rPr>
              <a:t>(évaluation des risques, mise à disposition</a:t>
            </a:r>
            <a:r>
              <a:rPr lang="fr-FR" sz="1100" baseline="0" noProof="0" dirty="0" smtClean="0">
                <a:latin typeface="Arial" panose="020B0604020202020204" pitchFamily="34" charset="0"/>
                <a:cs typeface="Arial" panose="020B0604020202020204" pitchFamily="34" charset="0"/>
              </a:rPr>
              <a:t> des documents, des appareils et du matériel requis, établissement de prescriptions pour la phase opératoire)</a:t>
            </a:r>
          </a:p>
          <a:p>
            <a:pPr marL="0" indent="0">
              <a:buFont typeface="Arial" panose="020B0604020202020204" pitchFamily="34" charset="0"/>
              <a:buNone/>
            </a:pPr>
            <a:endParaRPr lang="de-CH" sz="11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baseline="0" noProof="0" dirty="0" smtClean="0">
                <a:latin typeface="Arial" panose="020B0604020202020204" pitchFamily="34" charset="0"/>
                <a:cs typeface="Arial" panose="020B0604020202020204" pitchFamily="34" charset="0"/>
              </a:rPr>
              <a:t>Plusieurs des points figurant sur la check-list pour la phase opératoire doivent être clarifiés, contrôlés ou sécurisés avant l’intervention proprement dite. Toute une série de démarches ou  vérifications importantes pour la sécurité doivent donc être réalisées en amont de façon que les contrôles prévus pour le </a:t>
            </a:r>
            <a:r>
              <a:rPr lang="fr-FR" sz="1100" baseline="0" noProof="0" dirty="0" err="1" smtClean="0">
                <a:latin typeface="Arial" panose="020B0604020202020204" pitchFamily="34" charset="0"/>
                <a:cs typeface="Arial" panose="020B0604020202020204" pitchFamily="34" charset="0"/>
              </a:rPr>
              <a:t>Sign</a:t>
            </a:r>
            <a:r>
              <a:rPr lang="fr-FR" sz="1100" baseline="0" noProof="0" dirty="0" smtClean="0">
                <a:latin typeface="Arial" panose="020B0604020202020204" pitchFamily="34" charset="0"/>
                <a:cs typeface="Arial" panose="020B0604020202020204" pitchFamily="34" charset="0"/>
              </a:rPr>
              <a:t> in, le Team time out et, en partie, le </a:t>
            </a:r>
            <a:r>
              <a:rPr lang="fr-FR" sz="1100" baseline="0" noProof="0" dirty="0" err="1" smtClean="0">
                <a:latin typeface="Arial" panose="020B0604020202020204" pitchFamily="34" charset="0"/>
                <a:cs typeface="Arial" panose="020B0604020202020204" pitchFamily="34" charset="0"/>
              </a:rPr>
              <a:t>Sign</a:t>
            </a:r>
            <a:r>
              <a:rPr lang="fr-FR" sz="1100" baseline="0" noProof="0" dirty="0" smtClean="0">
                <a:latin typeface="Arial" panose="020B0604020202020204" pitchFamily="34" charset="0"/>
                <a:cs typeface="Arial" panose="020B0604020202020204" pitchFamily="34" charset="0"/>
              </a:rPr>
              <a:t> out puissent être accomplis sans que surviennent des problèmes particuliers. </a:t>
            </a:r>
          </a:p>
          <a:p>
            <a:pPr marL="0" marR="0" indent="0" algn="l" defTabSz="914400" rtl="0" eaLnBrk="1" fontAlgn="auto" latinLnBrk="0" hangingPunct="1">
              <a:lnSpc>
                <a:spcPct val="100000"/>
              </a:lnSpc>
              <a:spcBef>
                <a:spcPts val="0"/>
              </a:spcBef>
              <a:spcAft>
                <a:spcPts val="0"/>
              </a:spcAft>
              <a:buClrTx/>
              <a:buSzTx/>
              <a:buFontTx/>
              <a:buNone/>
              <a:tabLst/>
              <a:defRPr/>
            </a:pPr>
            <a:r>
              <a:rPr lang="fr-FR" sz="1100" noProof="0" dirty="0" smtClean="0">
                <a:latin typeface="Arial" panose="020B0604020202020204" pitchFamily="34" charset="0"/>
                <a:cs typeface="Arial" panose="020B0604020202020204" pitchFamily="34" charset="0"/>
              </a:rPr>
              <a:t>Lorsque ces </a:t>
            </a:r>
            <a:r>
              <a:rPr lang="fr-FR" sz="1100" baseline="0" noProof="0" dirty="0" smtClean="0">
                <a:latin typeface="Arial" panose="020B0604020202020204" pitchFamily="34" charset="0"/>
                <a:cs typeface="Arial" panose="020B0604020202020204" pitchFamily="34" charset="0"/>
              </a:rPr>
              <a:t>étapes et contrôles sont bien intégrés dans la phase préopératoire et appliqués de façon systématique, les vérifications de sécurité menées en salle d’opération ne débouchent que rarement sur des discordances.</a:t>
            </a:r>
          </a:p>
          <a:p>
            <a:endParaRPr lang="fr-FR" sz="1100" baseline="0" noProof="0" dirty="0" smtClean="0">
              <a:latin typeface="Arial" panose="020B0604020202020204" pitchFamily="34" charset="0"/>
              <a:cs typeface="Arial" panose="020B0604020202020204" pitchFamily="34" charset="0"/>
            </a:endParaRPr>
          </a:p>
          <a:p>
            <a:r>
              <a:rPr lang="fr-FR" sz="1100" baseline="0" noProof="0" dirty="0" smtClean="0">
                <a:latin typeface="Arial" panose="020B0604020202020204" pitchFamily="34" charset="0"/>
                <a:cs typeface="Arial" panose="020B0604020202020204" pitchFamily="34" charset="0"/>
              </a:rPr>
              <a:t>Durant la phase B, au bloc opératoire, la check-list et ses trois parties – </a:t>
            </a:r>
            <a:r>
              <a:rPr lang="fr-FR" sz="1100" baseline="0" noProof="0" dirty="0" err="1" smtClean="0">
                <a:latin typeface="Arial" panose="020B0604020202020204" pitchFamily="34" charset="0"/>
                <a:cs typeface="Arial" panose="020B0604020202020204" pitchFamily="34" charset="0"/>
              </a:rPr>
              <a:t>Sign</a:t>
            </a:r>
            <a:r>
              <a:rPr lang="fr-FR" sz="1100" baseline="0" noProof="0" dirty="0" smtClean="0">
                <a:latin typeface="Arial" panose="020B0604020202020204" pitchFamily="34" charset="0"/>
                <a:cs typeface="Arial" panose="020B0604020202020204" pitchFamily="34" charset="0"/>
              </a:rPr>
              <a:t> in, Team time out et </a:t>
            </a:r>
            <a:r>
              <a:rPr lang="fr-FR" sz="1100" baseline="0" noProof="0" dirty="0" err="1" smtClean="0">
                <a:latin typeface="Arial" panose="020B0604020202020204" pitchFamily="34" charset="0"/>
                <a:cs typeface="Arial" panose="020B0604020202020204" pitchFamily="34" charset="0"/>
              </a:rPr>
              <a:t>Sign</a:t>
            </a:r>
            <a:r>
              <a:rPr lang="fr-FR" sz="1100" baseline="0" noProof="0" dirty="0" smtClean="0">
                <a:latin typeface="Arial" panose="020B0604020202020204" pitchFamily="34" charset="0"/>
                <a:cs typeface="Arial" panose="020B0604020202020204" pitchFamily="34" charset="0"/>
              </a:rPr>
              <a:t> out – constituent les dernières vérifications de sécurité permettant de corriger le tir et de prévenir à temps des événements rares. A ce stade, il s’agit également de générer une vision commune de la situation (avec anticipation des difficultés potentielles) afin d’assurer une préparation optimale et d’établir dans l’équipe un modèle mental commun pour le déroulement de l’intervention.  </a:t>
            </a:r>
          </a:p>
          <a:p>
            <a:endParaRPr lang="fr-FR" sz="1100" baseline="0" noProof="0" dirty="0" smtClean="0">
              <a:latin typeface="Arial" panose="020B0604020202020204" pitchFamily="34" charset="0"/>
              <a:cs typeface="Arial" panose="020B0604020202020204" pitchFamily="34" charset="0"/>
            </a:endParaRPr>
          </a:p>
          <a:p>
            <a:r>
              <a:rPr lang="fr-FR" sz="1100" baseline="0" noProof="0" dirty="0" smtClean="0">
                <a:latin typeface="Arial" panose="020B0604020202020204" pitchFamily="34" charset="0"/>
                <a:cs typeface="Arial" panose="020B0604020202020204" pitchFamily="34" charset="0"/>
              </a:rPr>
              <a:t>Dans le cadre de </a:t>
            </a:r>
            <a:r>
              <a:rPr lang="fr-FR" sz="1100" baseline="0" noProof="0" dirty="0" err="1" smtClean="0">
                <a:latin typeface="Arial" panose="020B0604020202020204" pitchFamily="34" charset="0"/>
                <a:cs typeface="Arial" panose="020B0604020202020204" pitchFamily="34" charset="0"/>
              </a:rPr>
              <a:t>progress</a:t>
            </a:r>
            <a:r>
              <a:rPr lang="fr-FR" sz="1100" baseline="0" noProof="0" dirty="0" smtClean="0">
                <a:latin typeface="Arial" panose="020B0604020202020204" pitchFamily="34" charset="0"/>
                <a:cs typeface="Arial" panose="020B0604020202020204" pitchFamily="34" charset="0"/>
              </a:rPr>
              <a:t> ! La sécurité en chirurgie, nous nous concentrons sur les phases A et B du circuit du patient en chirurgie pour ne pas trop charger la barque.</a:t>
            </a:r>
          </a:p>
          <a:p>
            <a:endParaRPr lang="de-CH" sz="1100" dirty="0"/>
          </a:p>
        </p:txBody>
      </p:sp>
      <p:sp>
        <p:nvSpPr>
          <p:cNvPr id="4" name="Foliennummernplatzhalter 3"/>
          <p:cNvSpPr>
            <a:spLocks noGrp="1"/>
          </p:cNvSpPr>
          <p:nvPr>
            <p:ph type="sldNum" sz="quarter" idx="10"/>
          </p:nvPr>
        </p:nvSpPr>
        <p:spPr/>
        <p:txBody>
          <a:bodyPr/>
          <a:lstStyle/>
          <a:p>
            <a:fld id="{E6B5BAC9-FAD2-4512-8165-CA0494811BE3}" type="slidenum">
              <a:rPr lang="de-CH" smtClean="0"/>
              <a:t>15</a:t>
            </a:fld>
            <a:endParaRPr lang="de-CH" dirty="0"/>
          </a:p>
        </p:txBody>
      </p:sp>
    </p:spTree>
    <p:extLst>
      <p:ext uri="{BB962C8B-B14F-4D97-AF65-F5344CB8AC3E}">
        <p14:creationId xmlns:p14="http://schemas.microsoft.com/office/powerpoint/2010/main" val="10541038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fr-FR" sz="1100" i="1" noProof="0" dirty="0" smtClean="0">
                <a:solidFill>
                  <a:schemeClr val="tx1"/>
                </a:solidFill>
                <a:latin typeface="Arial" panose="020B0604020202020204" pitchFamily="34" charset="0"/>
                <a:cs typeface="Arial" panose="020B0604020202020204" pitchFamily="34" charset="0"/>
              </a:rPr>
              <a:t>Note pour l’intervenant/e : voir la publication</a:t>
            </a:r>
            <a:r>
              <a:rPr lang="fr-FR" sz="1100" i="1" baseline="0" noProof="0" dirty="0" smtClean="0">
                <a:solidFill>
                  <a:schemeClr val="tx1"/>
                </a:solidFill>
                <a:latin typeface="Arial" panose="020B0604020202020204" pitchFamily="34" charset="0"/>
                <a:cs typeface="Arial" panose="020B0604020202020204" pitchFamily="34" charset="0"/>
              </a:rPr>
              <a:t> </a:t>
            </a:r>
            <a:r>
              <a:rPr lang="fr-FR" sz="1100" i="1" noProof="0" dirty="0" smtClean="0">
                <a:solidFill>
                  <a:schemeClr val="tx1"/>
                </a:solidFill>
                <a:latin typeface="Arial" panose="020B0604020202020204" pitchFamily="34" charset="0"/>
                <a:cs typeface="Arial" panose="020B0604020202020204" pitchFamily="34" charset="0"/>
              </a:rPr>
              <a:t>« Opération Sécurité chirurgicale » chap. 6.2.2 Prévention des erreurs de site opératoire, </a:t>
            </a:r>
            <a:r>
              <a:rPr lang="fr-FR" sz="1100" i="1" baseline="0" noProof="0" dirty="0" smtClean="0">
                <a:solidFill>
                  <a:schemeClr val="tx1"/>
                </a:solidFill>
                <a:latin typeface="Arial" panose="020B0604020202020204" pitchFamily="34" charset="0"/>
                <a:cs typeface="Arial" panose="020B0604020202020204" pitchFamily="34" charset="0"/>
              </a:rPr>
              <a:t>p</a:t>
            </a:r>
            <a:r>
              <a:rPr lang="fr-FR" sz="1100" i="1" noProof="0" dirty="0" smtClean="0">
                <a:solidFill>
                  <a:schemeClr val="tx1"/>
                </a:solidFill>
                <a:latin typeface="Arial" panose="020B0604020202020204" pitchFamily="34" charset="0"/>
                <a:cs typeface="Arial" panose="020B0604020202020204" pitchFamily="34" charset="0"/>
              </a:rPr>
              <a:t>. 35 </a:t>
            </a:r>
            <a:r>
              <a:rPr lang="fr-FR" sz="1100" i="1" noProof="0" dirty="0" err="1" smtClean="0">
                <a:solidFill>
                  <a:schemeClr val="tx1"/>
                </a:solidFill>
                <a:latin typeface="Arial" panose="020B0604020202020204" pitchFamily="34" charset="0"/>
                <a:cs typeface="Arial" panose="020B0604020202020204" pitchFamily="34" charset="0"/>
              </a:rPr>
              <a:t>ss</a:t>
            </a:r>
            <a:endParaRPr lang="fr-FR" sz="1100" i="1" noProof="0" dirty="0" smtClean="0">
              <a:solidFill>
                <a:schemeClr val="tx1"/>
              </a:solidFill>
              <a:latin typeface="Arial" panose="020B0604020202020204" pitchFamily="34" charset="0"/>
              <a:cs typeface="Arial" panose="020B0604020202020204" pitchFamily="34" charset="0"/>
            </a:endParaRPr>
          </a:p>
          <a:p>
            <a:endParaRPr lang="fr-FR" sz="1100" noProof="0" dirty="0" smtClean="0">
              <a:solidFill>
                <a:schemeClr val="tx1"/>
              </a:solidFill>
              <a:latin typeface="Arial" panose="020B0604020202020204" pitchFamily="34" charset="0"/>
              <a:cs typeface="Arial" panose="020B0604020202020204" pitchFamily="34" charset="0"/>
            </a:endParaRPr>
          </a:p>
          <a:p>
            <a:r>
              <a:rPr lang="fr-FR" sz="1100" b="1" noProof="0" dirty="0" smtClean="0">
                <a:solidFill>
                  <a:schemeClr val="tx1"/>
                </a:solidFill>
                <a:latin typeface="Arial" panose="020B0604020202020204" pitchFamily="34" charset="0"/>
                <a:cs typeface="Arial" panose="020B0604020202020204" pitchFamily="34" charset="0"/>
              </a:rPr>
              <a:t>Les erreurs</a:t>
            </a:r>
            <a:r>
              <a:rPr lang="fr-FR" sz="1100" b="1" baseline="0" noProof="0" dirty="0" smtClean="0">
                <a:solidFill>
                  <a:schemeClr val="tx1"/>
                </a:solidFill>
                <a:latin typeface="Arial" panose="020B0604020202020204" pitchFamily="34" charset="0"/>
                <a:cs typeface="Arial" panose="020B0604020202020204" pitchFamily="34" charset="0"/>
              </a:rPr>
              <a:t> de site opératoire </a:t>
            </a:r>
            <a:r>
              <a:rPr lang="fr-FR" sz="1100" b="1" noProof="0" dirty="0" smtClean="0">
                <a:solidFill>
                  <a:schemeClr val="tx1"/>
                </a:solidFill>
                <a:latin typeface="Arial" panose="020B0604020202020204" pitchFamily="34" charset="0"/>
                <a:cs typeface="Arial" panose="020B0604020202020204" pitchFamily="34" charset="0"/>
              </a:rPr>
              <a:t>sont des « </a:t>
            </a:r>
            <a:r>
              <a:rPr lang="fr-FR" sz="1100" b="1" noProof="0" dirty="0" err="1" smtClean="0">
                <a:solidFill>
                  <a:schemeClr val="tx1"/>
                </a:solidFill>
                <a:latin typeface="Arial" panose="020B0604020202020204" pitchFamily="34" charset="0"/>
                <a:cs typeface="Arial" panose="020B0604020202020204" pitchFamily="34" charset="0"/>
              </a:rPr>
              <a:t>never</a:t>
            </a:r>
            <a:r>
              <a:rPr lang="fr-FR" sz="1100" b="1" noProof="0" dirty="0" smtClean="0">
                <a:solidFill>
                  <a:schemeClr val="tx1"/>
                </a:solidFill>
                <a:latin typeface="Arial" panose="020B0604020202020204" pitchFamily="34" charset="0"/>
                <a:cs typeface="Arial" panose="020B0604020202020204" pitchFamily="34" charset="0"/>
              </a:rPr>
              <a:t> </a:t>
            </a:r>
            <a:r>
              <a:rPr lang="fr-FR" sz="1100" b="1" noProof="0" dirty="0" err="1" smtClean="0">
                <a:solidFill>
                  <a:schemeClr val="tx1"/>
                </a:solidFill>
                <a:latin typeface="Arial" panose="020B0604020202020204" pitchFamily="34" charset="0"/>
                <a:cs typeface="Arial" panose="020B0604020202020204" pitchFamily="34" charset="0"/>
              </a:rPr>
              <a:t>events</a:t>
            </a:r>
            <a:r>
              <a:rPr lang="fr-FR" sz="1100" b="1" noProof="0" dirty="0" smtClean="0">
                <a:solidFill>
                  <a:schemeClr val="tx1"/>
                </a:solidFill>
                <a:latin typeface="Arial" panose="020B0604020202020204" pitchFamily="34" charset="0"/>
                <a:cs typeface="Arial" panose="020B0604020202020204" pitchFamily="34" charset="0"/>
              </a:rPr>
              <a:t> »</a:t>
            </a:r>
            <a:r>
              <a:rPr lang="fr-FR" sz="1100" b="0" noProof="0" dirty="0" smtClean="0">
                <a:solidFill>
                  <a:schemeClr val="tx1"/>
                </a:solidFill>
                <a:latin typeface="Arial" panose="020B0604020202020204" pitchFamily="34" charset="0"/>
                <a:cs typeface="Arial" panose="020B0604020202020204" pitchFamily="34" charset="0"/>
              </a:rPr>
              <a:t>,</a:t>
            </a:r>
            <a:r>
              <a:rPr lang="fr-FR" sz="1100" b="0" baseline="0" noProof="0" dirty="0" smtClean="0">
                <a:solidFill>
                  <a:schemeClr val="tx1"/>
                </a:solidFill>
                <a:latin typeface="Arial" panose="020B0604020202020204" pitchFamily="34" charset="0"/>
                <a:cs typeface="Arial" panose="020B0604020202020204" pitchFamily="34" charset="0"/>
              </a:rPr>
              <a:t> autrement dit </a:t>
            </a:r>
            <a:r>
              <a:rPr lang="fr-FR" sz="1100" baseline="0" noProof="0" dirty="0" smtClean="0">
                <a:solidFill>
                  <a:schemeClr val="tx1"/>
                </a:solidFill>
                <a:latin typeface="Arial" panose="020B0604020202020204" pitchFamily="34" charset="0"/>
                <a:cs typeface="Arial" panose="020B0604020202020204" pitchFamily="34" charset="0"/>
              </a:rPr>
              <a:t>des événements qui ne devraient jamais arriver. Il s’agit d’événements inacceptables, tout à fait évitables. Toutes les précautions doivent donc être prises pour les éviter, en mettant en place les barrières de sécurité nécessaires et en introduisant des contrôles répétés. </a:t>
            </a:r>
            <a:endParaRPr lang="fr-FR" sz="1100" noProof="0" dirty="0" smtClean="0">
              <a:solidFill>
                <a:schemeClr val="tx1"/>
              </a:solidFill>
              <a:latin typeface="Arial" panose="020B0604020202020204" pitchFamily="34" charset="0"/>
              <a:cs typeface="Arial" panose="020B0604020202020204" pitchFamily="34" charset="0"/>
            </a:endParaRPr>
          </a:p>
          <a:p>
            <a:endParaRPr lang="fr-FR" sz="1100" noProof="0" dirty="0" smtClean="0">
              <a:latin typeface="Arial" panose="020B0604020202020204" pitchFamily="34" charset="0"/>
              <a:cs typeface="Arial" panose="020B0604020202020204" pitchFamily="34" charset="0"/>
            </a:endParaRPr>
          </a:p>
          <a:p>
            <a:pPr algn="l"/>
            <a:r>
              <a:rPr lang="fr-FR" sz="1100" b="1" i="0" u="none" strike="noStrike" baseline="0" noProof="0" dirty="0" smtClean="0">
                <a:solidFill>
                  <a:srgbClr val="000000"/>
                </a:solidFill>
                <a:latin typeface="Arial" panose="020B0604020202020204" pitchFamily="34" charset="0"/>
                <a:cs typeface="Arial" panose="020B0604020202020204" pitchFamily="34" charset="0"/>
              </a:rPr>
              <a:t>But : </a:t>
            </a:r>
            <a:r>
              <a:rPr lang="fr-FR" sz="1100" b="0" i="0" u="none" strike="noStrike" baseline="0" noProof="0" dirty="0" smtClean="0">
                <a:solidFill>
                  <a:srgbClr val="000000"/>
                </a:solidFill>
                <a:latin typeface="Arial" panose="020B0604020202020204" pitchFamily="34" charset="0"/>
                <a:cs typeface="Arial" panose="020B0604020202020204" pitchFamily="34" charset="0"/>
              </a:rPr>
              <a:t>à chaque consultation, examen, transmission ou transfert, des erreurs ou des malentendus peuvent se produire. S’ils ne sont pas reconnus à temps, ils peuvent être à l’origine de graves incidents (l’équipe se trompe de patient, de site opératoire ou d’intervention), mais aussi occasionner des communications erronées ou entraîner des retards. C’est pourquoi les informations visées doivent être vérifiées plusieurs fois. Quant au marquage du site opératoire, il constitue une mesure de prévention supplémentaire.</a:t>
            </a:r>
          </a:p>
          <a:p>
            <a:pPr algn="l"/>
            <a:endParaRPr lang="fr-FR" sz="1100" b="0" i="0" u="none" strike="noStrike" baseline="0" noProof="0" dirty="0" smtClean="0">
              <a:solidFill>
                <a:srgbClr val="000000"/>
              </a:solidFill>
              <a:latin typeface="Arial" panose="020B0604020202020204" pitchFamily="34" charset="0"/>
              <a:cs typeface="Arial" panose="020B0604020202020204" pitchFamily="34" charset="0"/>
            </a:endParaRPr>
          </a:p>
          <a:p>
            <a:pPr algn="l"/>
            <a:r>
              <a:rPr lang="fr-FR" sz="1100" b="0" i="0" u="sng" strike="noStrike" baseline="0" noProof="0" dirty="0" smtClean="0">
                <a:solidFill>
                  <a:srgbClr val="000913"/>
                </a:solidFill>
                <a:latin typeface="Arial" panose="020B0604020202020204" pitchFamily="34" charset="0"/>
                <a:cs typeface="Arial" panose="020B0604020202020204" pitchFamily="34" charset="0"/>
              </a:rPr>
              <a:t>Identité du patient, type d’intervention et site opératoire</a:t>
            </a:r>
          </a:p>
          <a:p>
            <a:pPr algn="l"/>
            <a:r>
              <a:rPr lang="fr-FR" sz="1100" b="1" i="0" u="none" strike="noStrike" baseline="0" noProof="0" dirty="0" smtClean="0">
                <a:solidFill>
                  <a:srgbClr val="000000"/>
                </a:solidFill>
                <a:latin typeface="Arial" panose="020B0604020202020204" pitchFamily="34" charset="0"/>
                <a:cs typeface="Arial" panose="020B0604020202020204" pitchFamily="34" charset="0"/>
              </a:rPr>
              <a:t>Quoi/Comment : </a:t>
            </a:r>
            <a:r>
              <a:rPr lang="fr-FR" sz="1100" b="0" i="0" u="none" strike="noStrike" baseline="0" noProof="0" dirty="0" smtClean="0">
                <a:solidFill>
                  <a:srgbClr val="000000"/>
                </a:solidFill>
                <a:latin typeface="Arial" panose="020B0604020202020204" pitchFamily="34" charset="0"/>
                <a:cs typeface="Arial" panose="020B0604020202020204" pitchFamily="34" charset="0"/>
              </a:rPr>
              <a:t>vérifier l’identité du patient, le type d’intervention et le site opératoire en interrogeant le patient et en comparant les informations avec le dossier</a:t>
            </a:r>
          </a:p>
          <a:p>
            <a:pPr algn="l"/>
            <a:r>
              <a:rPr lang="fr-FR" sz="1100" b="1" i="0" u="none" strike="noStrike" baseline="0" noProof="0" dirty="0" smtClean="0">
                <a:solidFill>
                  <a:srgbClr val="000000"/>
                </a:solidFill>
                <a:latin typeface="Arial" panose="020B0604020202020204" pitchFamily="34" charset="0"/>
                <a:cs typeface="Arial" panose="020B0604020202020204" pitchFamily="34" charset="0"/>
              </a:rPr>
              <a:t>Quand/Où : </a:t>
            </a:r>
            <a:r>
              <a:rPr lang="fr-FR" sz="1100" b="0" i="0" u="none" strike="noStrike" baseline="0" noProof="0" dirty="0" smtClean="0">
                <a:solidFill>
                  <a:srgbClr val="000000"/>
                </a:solidFill>
                <a:latin typeface="Arial" panose="020B0604020202020204" pitchFamily="34" charset="0"/>
                <a:cs typeface="Arial" panose="020B0604020202020204" pitchFamily="34" charset="0"/>
              </a:rPr>
              <a:t>à chaque consultation ou examen organisé en vue de l’intervention durant la phase préopératoire, en mode ambulatoire ou hospitalier selon l’organisation du processus</a:t>
            </a:r>
          </a:p>
          <a:p>
            <a:pPr algn="l"/>
            <a:r>
              <a:rPr lang="fr-FR" sz="1100" b="1" i="0" u="none" strike="noStrike" baseline="0" noProof="0" dirty="0" smtClean="0">
                <a:solidFill>
                  <a:srgbClr val="000000"/>
                </a:solidFill>
                <a:latin typeface="Arial" panose="020B0604020202020204" pitchFamily="34" charset="0"/>
                <a:cs typeface="Arial" panose="020B0604020202020204" pitchFamily="34" charset="0"/>
              </a:rPr>
              <a:t>Qui : </a:t>
            </a:r>
            <a:r>
              <a:rPr lang="fr-FR" sz="1100" b="0" i="0" u="none" strike="noStrike" baseline="0" noProof="0" dirty="0" smtClean="0">
                <a:solidFill>
                  <a:srgbClr val="000000"/>
                </a:solidFill>
                <a:latin typeface="Arial" panose="020B0604020202020204" pitchFamily="34" charset="0"/>
                <a:cs typeface="Arial" panose="020B0604020202020204" pitchFamily="34" charset="0"/>
              </a:rPr>
              <a:t>opérateur ou médecin responsable du cas et pleinement informé, anesthésiste (si une anesthésie est prévue) et infirmière chargée de l’anamnèse infirmière</a:t>
            </a:r>
          </a:p>
          <a:p>
            <a:pPr algn="l"/>
            <a:r>
              <a:rPr lang="fr-FR" sz="1100" b="0" i="0" u="sng" strike="noStrike" baseline="0" noProof="0" dirty="0" smtClean="0">
                <a:solidFill>
                  <a:srgbClr val="000913"/>
                </a:solidFill>
                <a:latin typeface="Arial" panose="020B0604020202020204" pitchFamily="34" charset="0"/>
                <a:cs typeface="Arial" panose="020B0604020202020204" pitchFamily="34" charset="0"/>
              </a:rPr>
              <a:t>Marquage du site opératoire</a:t>
            </a:r>
          </a:p>
          <a:p>
            <a:pPr algn="l"/>
            <a:r>
              <a:rPr lang="fr-FR" sz="1100" b="1" i="0" u="none" strike="noStrike" baseline="0" noProof="0" dirty="0" smtClean="0">
                <a:solidFill>
                  <a:srgbClr val="000000"/>
                </a:solidFill>
                <a:latin typeface="Arial" panose="020B0604020202020204" pitchFamily="34" charset="0"/>
                <a:cs typeface="Arial" panose="020B0604020202020204" pitchFamily="34" charset="0"/>
              </a:rPr>
              <a:t>Quoi/Comment</a:t>
            </a:r>
          </a:p>
          <a:p>
            <a:pPr algn="l"/>
            <a:r>
              <a:rPr lang="fr-FR" sz="1100" b="0" i="0" u="none" strike="noStrike" baseline="0" noProof="0" dirty="0" smtClean="0">
                <a:solidFill>
                  <a:srgbClr val="000000"/>
                </a:solidFill>
                <a:latin typeface="Arial" panose="020B0604020202020204" pitchFamily="34" charset="0"/>
                <a:cs typeface="Arial" panose="020B0604020202020204" pitchFamily="34" charset="0"/>
              </a:rPr>
              <a:t>• Vérifier l’identité du patient, le type d’intervention et le site opératoire en interrogeant le patient et en comparant les informations avec le dossier ; avec la participation du patient, marquer le site opératoire au feutre indélébile en utilisant un signe clair (p. ex. une flèche)</a:t>
            </a:r>
          </a:p>
          <a:p>
            <a:pPr algn="l"/>
            <a:r>
              <a:rPr lang="fr-FR" sz="1100" b="0" i="0" u="none" strike="noStrike" baseline="0" noProof="0" dirty="0" smtClean="0">
                <a:solidFill>
                  <a:srgbClr val="000000"/>
                </a:solidFill>
                <a:latin typeface="Arial" panose="020B0604020202020204" pitchFamily="34" charset="0"/>
                <a:cs typeface="Arial" panose="020B0604020202020204" pitchFamily="34" charset="0"/>
              </a:rPr>
              <a:t>• Si plusieurs sites opératoires : les marquer tous (mais uniquement les sites opératoires)</a:t>
            </a:r>
          </a:p>
          <a:p>
            <a:pPr algn="l"/>
            <a:r>
              <a:rPr lang="fr-FR" sz="1100" b="1" i="0" u="none" strike="noStrike" baseline="0" noProof="0" dirty="0" smtClean="0">
                <a:solidFill>
                  <a:srgbClr val="000000"/>
                </a:solidFill>
                <a:latin typeface="Arial" panose="020B0604020202020204" pitchFamily="34" charset="0"/>
                <a:cs typeface="Arial" panose="020B0604020202020204" pitchFamily="34" charset="0"/>
              </a:rPr>
              <a:t>Quand/Où : </a:t>
            </a:r>
            <a:r>
              <a:rPr lang="fr-FR" sz="1100" b="0" i="0" u="none" strike="noStrike" baseline="0" noProof="0" dirty="0" smtClean="0">
                <a:solidFill>
                  <a:srgbClr val="000000"/>
                </a:solidFill>
                <a:latin typeface="Arial" panose="020B0604020202020204" pitchFamily="34" charset="0"/>
                <a:cs typeface="Arial" panose="020B0604020202020204" pitchFamily="34" charset="0"/>
              </a:rPr>
              <a:t>en dehors de la salle d’opération, lorsque le patient est éveillé</a:t>
            </a:r>
          </a:p>
          <a:p>
            <a:pPr algn="l"/>
            <a:r>
              <a:rPr lang="fr-FR" sz="1100" b="1" i="0" u="none" strike="noStrike" baseline="0" noProof="0" dirty="0" smtClean="0">
                <a:solidFill>
                  <a:srgbClr val="000000"/>
                </a:solidFill>
                <a:latin typeface="Arial" panose="020B0604020202020204" pitchFamily="34" charset="0"/>
                <a:cs typeface="Arial" panose="020B0604020202020204" pitchFamily="34" charset="0"/>
              </a:rPr>
              <a:t>Qui :</a:t>
            </a:r>
            <a:r>
              <a:rPr lang="fr-FR" sz="1100" b="0" i="0" u="none" strike="noStrike" baseline="0" noProof="0" dirty="0" smtClean="0">
                <a:solidFill>
                  <a:srgbClr val="000000"/>
                </a:solidFill>
                <a:latin typeface="Arial" panose="020B0604020202020204" pitchFamily="34" charset="0"/>
                <a:cs typeface="Arial" panose="020B0604020202020204" pitchFamily="34" charset="0"/>
              </a:rPr>
              <a:t> l’opérateur assume la responsabilité finale du marquage</a:t>
            </a:r>
            <a:endParaRPr lang="fr-FR" sz="1100" noProof="0" dirty="0" smtClean="0">
              <a:latin typeface="Arial" panose="020B0604020202020204" pitchFamily="34" charset="0"/>
              <a:cs typeface="Arial" panose="020B0604020202020204" pitchFamily="34" charset="0"/>
            </a:endParaRPr>
          </a:p>
          <a:p>
            <a:endParaRPr lang="fr-FR" sz="1100" noProof="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16</a:t>
            </a:fld>
            <a:endParaRPr lang="de-CH" dirty="0"/>
          </a:p>
        </p:txBody>
      </p:sp>
    </p:spTree>
    <p:extLst>
      <p:ext uri="{BB962C8B-B14F-4D97-AF65-F5344CB8AC3E}">
        <p14:creationId xmlns:p14="http://schemas.microsoft.com/office/powerpoint/2010/main" val="7545610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fr-FR" sz="1100" b="0" i="1" noProof="0" dirty="0" smtClean="0">
                <a:latin typeface="Arial" panose="020B0604020202020204" pitchFamily="34" charset="0"/>
                <a:cs typeface="Arial" panose="020B0604020202020204" pitchFamily="34" charset="0"/>
              </a:rPr>
              <a:t>Note pour l’intervenant/e : les participants commencent par réfléchir</a:t>
            </a:r>
            <a:r>
              <a:rPr lang="fr-FR" sz="1100" b="0" i="1" baseline="0" noProof="0" dirty="0" smtClean="0">
                <a:latin typeface="Arial" panose="020B0604020202020204" pitchFamily="34" charset="0"/>
                <a:cs typeface="Arial" panose="020B0604020202020204" pitchFamily="34" charset="0"/>
              </a:rPr>
              <a:t> aux questions, puis échangent en plénum.</a:t>
            </a:r>
          </a:p>
          <a:p>
            <a:r>
              <a:rPr lang="fr-FR" sz="1100" baseline="0" noProof="0" dirty="0" smtClean="0">
                <a:latin typeface="Arial" panose="020B0604020202020204" pitchFamily="34" charset="0"/>
                <a:cs typeface="Arial" panose="020B0604020202020204" pitchFamily="34" charset="0"/>
              </a:rPr>
              <a:t>Existe-t-il dans notre établissement des règles claires pour l’identification des patients ? (Où ? Quand ? Comment ?)</a:t>
            </a:r>
          </a:p>
          <a:p>
            <a:endParaRPr lang="fr-FR" sz="1100" baseline="0" noProof="0" dirty="0" smtClean="0">
              <a:latin typeface="Arial" panose="020B0604020202020204" pitchFamily="34" charset="0"/>
              <a:cs typeface="Arial" panose="020B0604020202020204" pitchFamily="34" charset="0"/>
            </a:endParaRPr>
          </a:p>
          <a:p>
            <a:r>
              <a:rPr lang="fr-FR" sz="1100" baseline="0" noProof="0" dirty="0" smtClean="0">
                <a:latin typeface="Arial" panose="020B0604020202020204" pitchFamily="34" charset="0"/>
                <a:cs typeface="Arial" panose="020B0604020202020204" pitchFamily="34" charset="0"/>
              </a:rPr>
              <a:t>Approche possible : s’adresser au patient par son nom de famille, puis lui demander : « Pourriez-vous m’indiquer votre prénom et votre date de naissance ? ». Ou s’adresser normalement au patient par son nom de famille et lui demander : « Par mesure de sécurité, pourriez-vous m’indiquer encore une fois votre nom, votre prénom et votre date de naissance ? ».</a:t>
            </a:r>
          </a:p>
          <a:p>
            <a:r>
              <a:rPr lang="fr-FR" sz="1100" baseline="0" noProof="0" dirty="0" smtClean="0">
                <a:latin typeface="Arial" panose="020B0604020202020204" pitchFamily="34" charset="0"/>
                <a:cs typeface="Arial" panose="020B0604020202020204" pitchFamily="34" charset="0"/>
              </a:rPr>
              <a:t>Ces indications – nom, prénom et date de naissance – sont comparées avec l’inscription sur le bracelet du patient (si ce système est employé), avec les données figurant dans son dossier et, selon l’étape du processus, avec d’autres documents tels que le programme opératoire. Ces critères d’identification (nom, prénom et date de naissance) sont également vérifiés pour les prescriptions.</a:t>
            </a:r>
          </a:p>
          <a:p>
            <a:endParaRPr lang="fr-FR" sz="1100" baseline="0" noProof="0" dirty="0" smtClean="0">
              <a:latin typeface="Arial" panose="020B0604020202020204" pitchFamily="34" charset="0"/>
              <a:cs typeface="Arial" panose="020B0604020202020204" pitchFamily="34" charset="0"/>
            </a:endParaRPr>
          </a:p>
          <a:p>
            <a:r>
              <a:rPr lang="fr-FR" sz="1100" baseline="0" noProof="0" dirty="0" smtClean="0">
                <a:latin typeface="Arial" panose="020B0604020202020204" pitchFamily="34" charset="0"/>
                <a:cs typeface="Arial" panose="020B0604020202020204" pitchFamily="34" charset="0"/>
              </a:rPr>
              <a:t>Faux : « Vous êtes bien Madame …….. ? »</a:t>
            </a:r>
          </a:p>
          <a:p>
            <a:endParaRPr lang="fr-FR" sz="1100" baseline="0" noProof="0" dirty="0" smtClean="0">
              <a:latin typeface="Arial" panose="020B0604020202020204" pitchFamily="34" charset="0"/>
              <a:cs typeface="Arial" panose="020B0604020202020204" pitchFamily="34" charset="0"/>
            </a:endParaRPr>
          </a:p>
          <a:p>
            <a:r>
              <a:rPr lang="fr-FR" sz="1100" i="1" noProof="0" dirty="0" smtClean="0">
                <a:solidFill>
                  <a:schemeClr val="tx1"/>
                </a:solidFill>
                <a:latin typeface="Arial" panose="020B0604020202020204" pitchFamily="34" charset="0"/>
                <a:cs typeface="Arial" panose="020B0604020202020204" pitchFamily="34" charset="0"/>
              </a:rPr>
              <a:t>Note pour l’intervenant/e</a:t>
            </a:r>
            <a:r>
              <a:rPr lang="fr-FR" sz="1100" i="1" baseline="0" noProof="0" dirty="0" smtClean="0">
                <a:solidFill>
                  <a:schemeClr val="tx1"/>
                </a:solidFill>
                <a:latin typeface="Arial" panose="020B0604020202020204" pitchFamily="34" charset="0"/>
                <a:cs typeface="Arial" panose="020B0604020202020204" pitchFamily="34" charset="0"/>
              </a:rPr>
              <a:t> :</a:t>
            </a:r>
          </a:p>
          <a:p>
            <a:r>
              <a:rPr lang="fr-FR" sz="1100" i="1" noProof="0" dirty="0" smtClean="0">
                <a:solidFill>
                  <a:schemeClr val="tx1"/>
                </a:solidFill>
                <a:latin typeface="Arial" panose="020B0604020202020204" pitchFamily="34" charset="0"/>
                <a:cs typeface="Arial" panose="020B0604020202020204" pitchFamily="34" charset="0"/>
              </a:rPr>
              <a:t>Recommandation de la Joint Commission pour</a:t>
            </a:r>
            <a:r>
              <a:rPr lang="fr-FR" sz="1100" i="1" baseline="0" noProof="0" dirty="0" smtClean="0">
                <a:solidFill>
                  <a:schemeClr val="tx1"/>
                </a:solidFill>
                <a:latin typeface="Arial" panose="020B0604020202020204" pitchFamily="34" charset="0"/>
                <a:cs typeface="Arial" panose="020B0604020202020204" pitchFamily="34" charset="0"/>
              </a:rPr>
              <a:t> l’identification des patients</a:t>
            </a:r>
            <a:r>
              <a:rPr lang="fr-FR" sz="1100" i="1" baseline="0" dirty="0" smtClean="0">
                <a:solidFill>
                  <a:schemeClr val="tx1"/>
                </a:solidFill>
                <a:latin typeface="Arial" panose="020B0604020202020204" pitchFamily="34" charset="0"/>
                <a:cs typeface="Arial" panose="020B0604020202020204" pitchFamily="34" charset="0"/>
              </a:rPr>
              <a:t> :</a:t>
            </a:r>
            <a:r>
              <a:rPr lang="fr-FR" sz="1100" i="1" dirty="0" smtClean="0">
                <a:solidFill>
                  <a:schemeClr val="tx1"/>
                </a:solidFill>
                <a:latin typeface="Arial" panose="020B0604020202020204" pitchFamily="34" charset="0"/>
                <a:cs typeface="Arial" panose="020B0604020202020204" pitchFamily="34" charset="0"/>
              </a:rPr>
              <a:t> « Use </a:t>
            </a:r>
            <a:r>
              <a:rPr lang="fr-FR" sz="1100" i="1" dirty="0" err="1" smtClean="0">
                <a:solidFill>
                  <a:schemeClr val="tx1"/>
                </a:solidFill>
                <a:latin typeface="Arial" panose="020B0604020202020204" pitchFamily="34" charset="0"/>
                <a:cs typeface="Arial" panose="020B0604020202020204" pitchFamily="34" charset="0"/>
              </a:rPr>
              <a:t>at</a:t>
            </a:r>
            <a:r>
              <a:rPr lang="fr-FR" sz="1100" i="1" dirty="0" smtClean="0">
                <a:solidFill>
                  <a:schemeClr val="tx1"/>
                </a:solidFill>
                <a:latin typeface="Arial" panose="020B0604020202020204" pitchFamily="34" charset="0"/>
                <a:cs typeface="Arial" panose="020B0604020202020204" pitchFamily="34" charset="0"/>
              </a:rPr>
              <a:t> least </a:t>
            </a:r>
            <a:r>
              <a:rPr lang="fr-FR" sz="1100" i="1" dirty="0" err="1" smtClean="0">
                <a:solidFill>
                  <a:schemeClr val="tx1"/>
                </a:solidFill>
                <a:latin typeface="Arial" panose="020B0604020202020204" pitchFamily="34" charset="0"/>
                <a:cs typeface="Arial" panose="020B0604020202020204" pitchFamily="34" charset="0"/>
              </a:rPr>
              <a:t>two</a:t>
            </a:r>
            <a:r>
              <a:rPr lang="fr-FR" sz="1100" i="1" dirty="0" smtClean="0">
                <a:solidFill>
                  <a:schemeClr val="tx1"/>
                </a:solidFill>
                <a:latin typeface="Arial" panose="020B0604020202020204" pitchFamily="34" charset="0"/>
                <a:cs typeface="Arial" panose="020B0604020202020204" pitchFamily="34" charset="0"/>
              </a:rPr>
              <a:t> patient </a:t>
            </a:r>
            <a:r>
              <a:rPr lang="fr-FR" sz="1100" i="1" dirty="0" err="1" smtClean="0">
                <a:solidFill>
                  <a:schemeClr val="tx1"/>
                </a:solidFill>
                <a:latin typeface="Arial" panose="020B0604020202020204" pitchFamily="34" charset="0"/>
                <a:cs typeface="Arial" panose="020B0604020202020204" pitchFamily="34" charset="0"/>
              </a:rPr>
              <a:t>identifiers</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when</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providing</a:t>
            </a:r>
            <a:r>
              <a:rPr lang="fr-FR" sz="1100" i="1" dirty="0" smtClean="0">
                <a:solidFill>
                  <a:schemeClr val="tx1"/>
                </a:solidFill>
                <a:latin typeface="Arial" panose="020B0604020202020204" pitchFamily="34" charset="0"/>
                <a:cs typeface="Arial" panose="020B0604020202020204" pitchFamily="34" charset="0"/>
              </a:rPr>
              <a:t> care, </a:t>
            </a:r>
            <a:r>
              <a:rPr lang="fr-FR" sz="1100" i="1" dirty="0" err="1" smtClean="0">
                <a:solidFill>
                  <a:schemeClr val="tx1"/>
                </a:solidFill>
                <a:latin typeface="Arial" panose="020B0604020202020204" pitchFamily="34" charset="0"/>
                <a:cs typeface="Arial" panose="020B0604020202020204" pitchFamily="34" charset="0"/>
              </a:rPr>
              <a:t>treatment</a:t>
            </a:r>
            <a:r>
              <a:rPr lang="fr-FR" sz="1100" i="1" dirty="0" smtClean="0">
                <a:solidFill>
                  <a:schemeClr val="tx1"/>
                </a:solidFill>
                <a:latin typeface="Arial" panose="020B0604020202020204" pitchFamily="34" charset="0"/>
                <a:cs typeface="Arial" panose="020B0604020202020204" pitchFamily="34" charset="0"/>
              </a:rPr>
              <a:t>, and services. </a:t>
            </a:r>
            <a:r>
              <a:rPr lang="fr-FR" sz="1100" i="1" dirty="0" err="1" smtClean="0">
                <a:solidFill>
                  <a:schemeClr val="tx1"/>
                </a:solidFill>
                <a:latin typeface="Arial" panose="020B0604020202020204" pitchFamily="34" charset="0"/>
                <a:cs typeface="Arial" panose="020B0604020202020204" pitchFamily="34" charset="0"/>
              </a:rPr>
              <a:t>Wrong</a:t>
            </a:r>
            <a:r>
              <a:rPr lang="fr-FR" sz="1100" i="1" dirty="0" smtClean="0">
                <a:solidFill>
                  <a:schemeClr val="tx1"/>
                </a:solidFill>
                <a:latin typeface="Arial" panose="020B0604020202020204" pitchFamily="34" charset="0"/>
                <a:cs typeface="Arial" panose="020B0604020202020204" pitchFamily="34" charset="0"/>
              </a:rPr>
              <a:t>-patient </a:t>
            </a:r>
            <a:r>
              <a:rPr lang="fr-FR" sz="1100" i="1" dirty="0" err="1" smtClean="0">
                <a:solidFill>
                  <a:schemeClr val="tx1"/>
                </a:solidFill>
                <a:latin typeface="Arial" panose="020B0604020202020204" pitchFamily="34" charset="0"/>
                <a:cs typeface="Arial" panose="020B0604020202020204" pitchFamily="34" charset="0"/>
              </a:rPr>
              <a:t>errors</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occur</a:t>
            </a:r>
            <a:r>
              <a:rPr lang="fr-FR" sz="1100" i="1" dirty="0" smtClean="0">
                <a:solidFill>
                  <a:schemeClr val="tx1"/>
                </a:solidFill>
                <a:latin typeface="Arial" panose="020B0604020202020204" pitchFamily="34" charset="0"/>
                <a:cs typeface="Arial" panose="020B0604020202020204" pitchFamily="34" charset="0"/>
              </a:rPr>
              <a:t> in </a:t>
            </a:r>
            <a:r>
              <a:rPr lang="fr-FR" sz="1100" i="1" dirty="0" err="1" smtClean="0">
                <a:solidFill>
                  <a:schemeClr val="tx1"/>
                </a:solidFill>
                <a:latin typeface="Arial" panose="020B0604020202020204" pitchFamily="34" charset="0"/>
                <a:cs typeface="Arial" panose="020B0604020202020204" pitchFamily="34" charset="0"/>
              </a:rPr>
              <a:t>virtually</a:t>
            </a:r>
            <a:r>
              <a:rPr lang="fr-FR" sz="1100" i="1" dirty="0" smtClean="0">
                <a:solidFill>
                  <a:schemeClr val="tx1"/>
                </a:solidFill>
                <a:latin typeface="Arial" panose="020B0604020202020204" pitchFamily="34" charset="0"/>
                <a:cs typeface="Arial" panose="020B0604020202020204" pitchFamily="34" charset="0"/>
              </a:rPr>
              <a:t> all stages of </a:t>
            </a:r>
            <a:r>
              <a:rPr lang="fr-FR" sz="1100" i="1" dirty="0" err="1" smtClean="0">
                <a:solidFill>
                  <a:schemeClr val="tx1"/>
                </a:solidFill>
                <a:latin typeface="Arial" panose="020B0604020202020204" pitchFamily="34" charset="0"/>
                <a:cs typeface="Arial" panose="020B0604020202020204" pitchFamily="34" charset="0"/>
              </a:rPr>
              <a:t>diagnosis</a:t>
            </a:r>
            <a:r>
              <a:rPr lang="fr-FR" sz="1100" i="1" dirty="0" smtClean="0">
                <a:solidFill>
                  <a:schemeClr val="tx1"/>
                </a:solidFill>
                <a:latin typeface="Arial" panose="020B0604020202020204" pitchFamily="34" charset="0"/>
                <a:cs typeface="Arial" panose="020B0604020202020204" pitchFamily="34" charset="0"/>
              </a:rPr>
              <a:t> and </a:t>
            </a:r>
            <a:r>
              <a:rPr lang="fr-FR" sz="1100" i="1" dirty="0" err="1" smtClean="0">
                <a:solidFill>
                  <a:schemeClr val="tx1"/>
                </a:solidFill>
                <a:latin typeface="Arial" panose="020B0604020202020204" pitchFamily="34" charset="0"/>
                <a:cs typeface="Arial" panose="020B0604020202020204" pitchFamily="34" charset="0"/>
              </a:rPr>
              <a:t>treatment</a:t>
            </a:r>
            <a:r>
              <a:rPr lang="fr-FR" sz="1100" i="1" dirty="0" smtClean="0">
                <a:solidFill>
                  <a:schemeClr val="tx1"/>
                </a:solidFill>
                <a:latin typeface="Arial" panose="020B0604020202020204" pitchFamily="34" charset="0"/>
                <a:cs typeface="Arial" panose="020B0604020202020204" pitchFamily="34" charset="0"/>
              </a:rPr>
              <a:t>. The </a:t>
            </a:r>
            <a:r>
              <a:rPr lang="fr-FR" sz="1100" i="1" dirty="0" err="1" smtClean="0">
                <a:solidFill>
                  <a:schemeClr val="tx1"/>
                </a:solidFill>
                <a:latin typeface="Arial" panose="020B0604020202020204" pitchFamily="34" charset="0"/>
                <a:cs typeface="Arial" panose="020B0604020202020204" pitchFamily="34" charset="0"/>
              </a:rPr>
              <a:t>intent</a:t>
            </a:r>
            <a:r>
              <a:rPr lang="fr-FR" sz="1100" i="1" dirty="0" smtClean="0">
                <a:solidFill>
                  <a:schemeClr val="tx1"/>
                </a:solidFill>
                <a:latin typeface="Arial" panose="020B0604020202020204" pitchFamily="34" charset="0"/>
                <a:cs typeface="Arial" panose="020B0604020202020204" pitchFamily="34" charset="0"/>
              </a:rPr>
              <a:t> for </a:t>
            </a:r>
            <a:r>
              <a:rPr lang="fr-FR" sz="1100" i="1" dirty="0" err="1" smtClean="0">
                <a:solidFill>
                  <a:schemeClr val="tx1"/>
                </a:solidFill>
                <a:latin typeface="Arial" panose="020B0604020202020204" pitchFamily="34" charset="0"/>
                <a:cs typeface="Arial" panose="020B0604020202020204" pitchFamily="34" charset="0"/>
              </a:rPr>
              <a:t>this</a:t>
            </a:r>
            <a:r>
              <a:rPr lang="fr-FR" sz="1100" i="1" dirty="0" smtClean="0">
                <a:solidFill>
                  <a:schemeClr val="tx1"/>
                </a:solidFill>
                <a:latin typeface="Arial" panose="020B0604020202020204" pitchFamily="34" charset="0"/>
                <a:cs typeface="Arial" panose="020B0604020202020204" pitchFamily="34" charset="0"/>
              </a:rPr>
              <a:t> goal </a:t>
            </a:r>
            <a:r>
              <a:rPr lang="fr-FR" sz="1100" i="1" dirty="0" err="1" smtClean="0">
                <a:solidFill>
                  <a:schemeClr val="tx1"/>
                </a:solidFill>
                <a:latin typeface="Arial" panose="020B0604020202020204" pitchFamily="34" charset="0"/>
                <a:cs typeface="Arial" panose="020B0604020202020204" pitchFamily="34" charset="0"/>
              </a:rPr>
              <a:t>is</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two-fold</a:t>
            </a:r>
            <a:r>
              <a:rPr lang="fr-FR" sz="1100" i="1" dirty="0" smtClean="0">
                <a:solidFill>
                  <a:schemeClr val="tx1"/>
                </a:solidFill>
                <a:latin typeface="Arial" panose="020B0604020202020204" pitchFamily="34" charset="0"/>
                <a:cs typeface="Arial" panose="020B0604020202020204" pitchFamily="34" charset="0"/>
              </a:rPr>
              <a:t> : first, to </a:t>
            </a:r>
            <a:r>
              <a:rPr lang="fr-FR" sz="1100" i="1" dirty="0" err="1" smtClean="0">
                <a:solidFill>
                  <a:schemeClr val="tx1"/>
                </a:solidFill>
                <a:latin typeface="Arial" panose="020B0604020202020204" pitchFamily="34" charset="0"/>
                <a:cs typeface="Arial" panose="020B0604020202020204" pitchFamily="34" charset="0"/>
              </a:rPr>
              <a:t>reliably</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identify</a:t>
            </a:r>
            <a:r>
              <a:rPr lang="fr-FR" sz="1100" i="1" dirty="0" smtClean="0">
                <a:solidFill>
                  <a:schemeClr val="tx1"/>
                </a:solidFill>
                <a:latin typeface="Arial" panose="020B0604020202020204" pitchFamily="34" charset="0"/>
                <a:cs typeface="Arial" panose="020B0604020202020204" pitchFamily="34" charset="0"/>
              </a:rPr>
              <a:t> the </a:t>
            </a:r>
            <a:r>
              <a:rPr lang="fr-FR" sz="1100" i="1" dirty="0" err="1" smtClean="0">
                <a:solidFill>
                  <a:schemeClr val="tx1"/>
                </a:solidFill>
                <a:latin typeface="Arial" panose="020B0604020202020204" pitchFamily="34" charset="0"/>
                <a:cs typeface="Arial" panose="020B0604020202020204" pitchFamily="34" charset="0"/>
              </a:rPr>
              <a:t>individual</a:t>
            </a:r>
            <a:r>
              <a:rPr lang="fr-FR" sz="1100" i="1" dirty="0" smtClean="0">
                <a:solidFill>
                  <a:schemeClr val="tx1"/>
                </a:solidFill>
                <a:latin typeface="Arial" panose="020B0604020202020204" pitchFamily="34" charset="0"/>
                <a:cs typeface="Arial" panose="020B0604020202020204" pitchFamily="34" charset="0"/>
              </a:rPr>
              <a:t> as the </a:t>
            </a:r>
            <a:r>
              <a:rPr lang="fr-FR" sz="1100" i="1" dirty="0" err="1" smtClean="0">
                <a:solidFill>
                  <a:schemeClr val="tx1"/>
                </a:solidFill>
                <a:latin typeface="Arial" panose="020B0604020202020204" pitchFamily="34" charset="0"/>
                <a:cs typeface="Arial" panose="020B0604020202020204" pitchFamily="34" charset="0"/>
              </a:rPr>
              <a:t>person</a:t>
            </a:r>
            <a:r>
              <a:rPr lang="fr-FR" sz="1100" i="1" dirty="0" smtClean="0">
                <a:solidFill>
                  <a:schemeClr val="tx1"/>
                </a:solidFill>
                <a:latin typeface="Arial" panose="020B0604020202020204" pitchFamily="34" charset="0"/>
                <a:cs typeface="Arial" panose="020B0604020202020204" pitchFamily="34" charset="0"/>
              </a:rPr>
              <a:t> for </a:t>
            </a:r>
            <a:r>
              <a:rPr lang="fr-FR" sz="1100" i="1" dirty="0" err="1" smtClean="0">
                <a:solidFill>
                  <a:schemeClr val="tx1"/>
                </a:solidFill>
                <a:latin typeface="Arial" panose="020B0604020202020204" pitchFamily="34" charset="0"/>
                <a:cs typeface="Arial" panose="020B0604020202020204" pitchFamily="34" charset="0"/>
              </a:rPr>
              <a:t>whom</a:t>
            </a:r>
            <a:r>
              <a:rPr lang="fr-FR" sz="1100" i="1" dirty="0" smtClean="0">
                <a:solidFill>
                  <a:schemeClr val="tx1"/>
                </a:solidFill>
                <a:latin typeface="Arial" panose="020B0604020202020204" pitchFamily="34" charset="0"/>
                <a:cs typeface="Arial" panose="020B0604020202020204" pitchFamily="34" charset="0"/>
              </a:rPr>
              <a:t> the service or </a:t>
            </a:r>
            <a:r>
              <a:rPr lang="fr-FR" sz="1100" i="1" dirty="0" err="1" smtClean="0">
                <a:solidFill>
                  <a:schemeClr val="tx1"/>
                </a:solidFill>
                <a:latin typeface="Arial" panose="020B0604020202020204" pitchFamily="34" charset="0"/>
                <a:cs typeface="Arial" panose="020B0604020202020204" pitchFamily="34" charset="0"/>
              </a:rPr>
              <a:t>treatment</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is</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intended</a:t>
            </a:r>
            <a:r>
              <a:rPr lang="fr-FR" sz="1100" i="1" dirty="0" smtClean="0">
                <a:solidFill>
                  <a:schemeClr val="tx1"/>
                </a:solidFill>
                <a:latin typeface="Arial" panose="020B0604020202020204" pitchFamily="34" charset="0"/>
                <a:cs typeface="Arial" panose="020B0604020202020204" pitchFamily="34" charset="0"/>
              </a:rPr>
              <a:t> ; second, to match the service or </a:t>
            </a:r>
            <a:r>
              <a:rPr lang="fr-FR" sz="1100" i="1" dirty="0" err="1" smtClean="0">
                <a:solidFill>
                  <a:schemeClr val="tx1"/>
                </a:solidFill>
                <a:latin typeface="Arial" panose="020B0604020202020204" pitchFamily="34" charset="0"/>
                <a:cs typeface="Arial" panose="020B0604020202020204" pitchFamily="34" charset="0"/>
              </a:rPr>
              <a:t>treatment</a:t>
            </a:r>
            <a:r>
              <a:rPr lang="fr-FR" sz="1100" i="1" dirty="0" smtClean="0">
                <a:solidFill>
                  <a:schemeClr val="tx1"/>
                </a:solidFill>
                <a:latin typeface="Arial" panose="020B0604020202020204" pitchFamily="34" charset="0"/>
                <a:cs typeface="Arial" panose="020B0604020202020204" pitchFamily="34" charset="0"/>
              </a:rPr>
              <a:t> to </a:t>
            </a:r>
            <a:r>
              <a:rPr lang="fr-FR" sz="1100" i="1" dirty="0" err="1" smtClean="0">
                <a:solidFill>
                  <a:schemeClr val="tx1"/>
                </a:solidFill>
                <a:latin typeface="Arial" panose="020B0604020202020204" pitchFamily="34" charset="0"/>
                <a:cs typeface="Arial" panose="020B0604020202020204" pitchFamily="34" charset="0"/>
              </a:rPr>
              <a:t>that</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individual</a:t>
            </a:r>
            <a:r>
              <a:rPr lang="fr-FR" sz="1100" i="1" dirty="0" smtClean="0">
                <a:solidFill>
                  <a:schemeClr val="tx1"/>
                </a:solidFill>
                <a:latin typeface="Arial" panose="020B0604020202020204" pitchFamily="34" charset="0"/>
                <a:cs typeface="Arial" panose="020B0604020202020204" pitchFamily="34" charset="0"/>
              </a:rPr>
              <a:t>. Acceptable </a:t>
            </a:r>
            <a:r>
              <a:rPr lang="fr-FR" sz="1100" i="1" dirty="0" err="1" smtClean="0">
                <a:solidFill>
                  <a:schemeClr val="tx1"/>
                </a:solidFill>
                <a:latin typeface="Arial" panose="020B0604020202020204" pitchFamily="34" charset="0"/>
                <a:cs typeface="Arial" panose="020B0604020202020204" pitchFamily="34" charset="0"/>
              </a:rPr>
              <a:t>identifiers</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may</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be</a:t>
            </a:r>
            <a:r>
              <a:rPr lang="fr-FR" sz="1100" i="1" dirty="0" smtClean="0">
                <a:solidFill>
                  <a:schemeClr val="tx1"/>
                </a:solidFill>
                <a:latin typeface="Arial" panose="020B0604020202020204" pitchFamily="34" charset="0"/>
                <a:cs typeface="Arial" panose="020B0604020202020204" pitchFamily="34" charset="0"/>
              </a:rPr>
              <a:t> the </a:t>
            </a:r>
            <a:r>
              <a:rPr lang="fr-FR" sz="1100" i="1" dirty="0" err="1" smtClean="0">
                <a:solidFill>
                  <a:schemeClr val="tx1"/>
                </a:solidFill>
                <a:latin typeface="Arial" panose="020B0604020202020204" pitchFamily="34" charset="0"/>
                <a:cs typeface="Arial" panose="020B0604020202020204" pitchFamily="34" charset="0"/>
              </a:rPr>
              <a:t>individual’s</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name</a:t>
            </a:r>
            <a:r>
              <a:rPr lang="fr-FR" sz="1100" i="1" dirty="0" smtClean="0">
                <a:solidFill>
                  <a:schemeClr val="tx1"/>
                </a:solidFill>
                <a:latin typeface="Arial" panose="020B0604020202020204" pitchFamily="34" charset="0"/>
                <a:cs typeface="Arial" panose="020B0604020202020204" pitchFamily="34" charset="0"/>
              </a:rPr>
              <a:t>, an </a:t>
            </a:r>
            <a:r>
              <a:rPr lang="fr-FR" sz="1100" i="1" dirty="0" err="1" smtClean="0">
                <a:solidFill>
                  <a:schemeClr val="tx1"/>
                </a:solidFill>
                <a:latin typeface="Arial" panose="020B0604020202020204" pitchFamily="34" charset="0"/>
                <a:cs typeface="Arial" panose="020B0604020202020204" pitchFamily="34" charset="0"/>
              </a:rPr>
              <a:t>assigned</a:t>
            </a:r>
            <a:r>
              <a:rPr lang="fr-FR" sz="1100" i="1" dirty="0" smtClean="0">
                <a:solidFill>
                  <a:schemeClr val="tx1"/>
                </a:solidFill>
                <a:latin typeface="Arial" panose="020B0604020202020204" pitchFamily="34" charset="0"/>
                <a:cs typeface="Arial" panose="020B0604020202020204" pitchFamily="34" charset="0"/>
              </a:rPr>
              <a:t> identification </a:t>
            </a:r>
            <a:r>
              <a:rPr lang="fr-FR" sz="1100" i="1" dirty="0" err="1" smtClean="0">
                <a:solidFill>
                  <a:schemeClr val="tx1"/>
                </a:solidFill>
                <a:latin typeface="Arial" panose="020B0604020202020204" pitchFamily="34" charset="0"/>
                <a:cs typeface="Arial" panose="020B0604020202020204" pitchFamily="34" charset="0"/>
              </a:rPr>
              <a:t>number</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telephone</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number</a:t>
            </a:r>
            <a:r>
              <a:rPr lang="fr-FR" sz="1100" i="1" dirty="0" smtClean="0">
                <a:solidFill>
                  <a:schemeClr val="tx1"/>
                </a:solidFill>
                <a:latin typeface="Arial" panose="020B0604020202020204" pitchFamily="34" charset="0"/>
                <a:cs typeface="Arial" panose="020B0604020202020204" pitchFamily="34" charset="0"/>
              </a:rPr>
              <a:t>, or </a:t>
            </a:r>
            <a:r>
              <a:rPr lang="fr-FR" sz="1100" i="1" dirty="0" err="1" smtClean="0">
                <a:solidFill>
                  <a:schemeClr val="tx1"/>
                </a:solidFill>
                <a:latin typeface="Arial" panose="020B0604020202020204" pitchFamily="34" charset="0"/>
                <a:cs typeface="Arial" panose="020B0604020202020204" pitchFamily="34" charset="0"/>
              </a:rPr>
              <a:t>other</a:t>
            </a:r>
            <a:r>
              <a:rPr lang="fr-FR" sz="1100" i="1" dirty="0" smtClean="0">
                <a:solidFill>
                  <a:schemeClr val="tx1"/>
                </a:solidFill>
                <a:latin typeface="Arial" panose="020B0604020202020204" pitchFamily="34" charset="0"/>
                <a:cs typeface="Arial" panose="020B0604020202020204" pitchFamily="34" charset="0"/>
              </a:rPr>
              <a:t> </a:t>
            </a:r>
            <a:r>
              <a:rPr lang="fr-FR" sz="1100" i="1" dirty="0" err="1" smtClean="0">
                <a:solidFill>
                  <a:schemeClr val="tx1"/>
                </a:solidFill>
                <a:latin typeface="Arial" panose="020B0604020202020204" pitchFamily="34" charset="0"/>
                <a:cs typeface="Arial" panose="020B0604020202020204" pitchFamily="34" charset="0"/>
              </a:rPr>
              <a:t>person-specific</a:t>
            </a:r>
            <a:r>
              <a:rPr lang="fr-FR" sz="1100" i="1" dirty="0" smtClean="0">
                <a:solidFill>
                  <a:schemeClr val="tx1"/>
                </a:solidFill>
                <a:latin typeface="Arial" panose="020B0604020202020204" pitchFamily="34" charset="0"/>
                <a:cs typeface="Arial" panose="020B0604020202020204" pitchFamily="34" charset="0"/>
              </a:rPr>
              <a:t> identifier. »</a:t>
            </a:r>
          </a:p>
          <a:p>
            <a:endParaRPr lang="fr-FR" sz="1100" baseline="0" noProof="0" dirty="0" smtClean="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17</a:t>
            </a:fld>
            <a:endParaRPr lang="de-CH" dirty="0"/>
          </a:p>
        </p:txBody>
      </p:sp>
    </p:spTree>
    <p:extLst>
      <p:ext uri="{BB962C8B-B14F-4D97-AF65-F5344CB8AC3E}">
        <p14:creationId xmlns:p14="http://schemas.microsoft.com/office/powerpoint/2010/main" val="24145951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a:spcBef>
                <a:spcPts val="1200"/>
              </a:spcBef>
            </a:pPr>
            <a:r>
              <a:rPr lang="fr-FR" sz="1100" b="1" noProof="0" dirty="0" smtClean="0"/>
              <a:t>Marquage correct : </a:t>
            </a:r>
            <a:r>
              <a:rPr lang="fr-FR" sz="1100" b="0" noProof="0" dirty="0" smtClean="0"/>
              <a:t>a</a:t>
            </a:r>
            <a:r>
              <a:rPr lang="fr-FR" sz="1100" b="0" baseline="0" noProof="0" dirty="0" smtClean="0"/>
              <a:t>u moyen d’un feutre indélébile,</a:t>
            </a:r>
            <a:r>
              <a:rPr lang="fr-FR" sz="1100" b="1" noProof="0" dirty="0" smtClean="0"/>
              <a:t> </a:t>
            </a:r>
            <a:r>
              <a:rPr lang="fr-FR" sz="1100" b="0" noProof="0" dirty="0" smtClean="0"/>
              <a:t>marquer </a:t>
            </a:r>
            <a:r>
              <a:rPr lang="fr-FR" sz="1100" b="0" baseline="0" noProof="0" dirty="0" smtClean="0"/>
              <a:t>l’endroit du corps où l’intervention doit s’effectuer. </a:t>
            </a:r>
          </a:p>
          <a:p>
            <a:pPr>
              <a:spcBef>
                <a:spcPts val="1200"/>
              </a:spcBef>
            </a:pPr>
            <a:r>
              <a:rPr lang="fr-FR" sz="1100" b="0" baseline="0" noProof="0" dirty="0" smtClean="0"/>
              <a:t>Le patient est associé activement à cette démarche. Il ne doit pas uniquement donner une réponse verbale, mais désigner le site. Chez les enfants en particulier, ce principe doit être observé strictement en demandant à l’enfant (si possible) et à ses proches de montrer du doigt l’endroit à opérer. </a:t>
            </a:r>
          </a:p>
          <a:p>
            <a:pPr>
              <a:spcBef>
                <a:spcPts val="1200"/>
              </a:spcBef>
            </a:pPr>
            <a:r>
              <a:rPr lang="fr-FR" sz="1100" b="0" baseline="0" noProof="0" dirty="0" smtClean="0"/>
              <a:t>Le site opératoire doit être marqué même lorsque le site de l’incision paraît évident de par la nature de l’intervention. Le marquage est effectué directement sur la peau du patient et ne doit pas être effacé jusqu’à l’opération. Il doit rester visible après la préparation de la peau et la mise en place des champs opératoires, etc</a:t>
            </a:r>
            <a:r>
              <a:rPr lang="fr-FR" sz="1100" b="0" noProof="0" dirty="0" smtClean="0"/>
              <a:t>. </a:t>
            </a:r>
          </a:p>
          <a:p>
            <a:pPr>
              <a:spcBef>
                <a:spcPts val="1200"/>
              </a:spcBef>
            </a:pPr>
            <a:endParaRPr lang="fr-FR" sz="1100" b="0" noProof="0" dirty="0" smtClean="0"/>
          </a:p>
          <a:p>
            <a:pPr>
              <a:spcBef>
                <a:spcPts val="1200"/>
              </a:spcBef>
            </a:pPr>
            <a:r>
              <a:rPr lang="fr-FR" sz="1100" b="1" noProof="0" dirty="0" smtClean="0"/>
              <a:t>Sites</a:t>
            </a:r>
            <a:r>
              <a:rPr lang="fr-FR" sz="1100" b="1" baseline="0" noProof="0" dirty="0" smtClean="0"/>
              <a:t> d’intervention multiples </a:t>
            </a:r>
            <a:r>
              <a:rPr lang="fr-FR" sz="1100" b="1" noProof="0" dirty="0" smtClean="0"/>
              <a:t>: </a:t>
            </a:r>
            <a:r>
              <a:rPr lang="fr-FR" sz="1100" b="0" noProof="0" dirty="0" smtClean="0"/>
              <a:t>en pareil cas, chacun des</a:t>
            </a:r>
            <a:r>
              <a:rPr lang="fr-FR" sz="1100" b="0" baseline="0" noProof="0" dirty="0" smtClean="0"/>
              <a:t> sites doit être marqué individuellement</a:t>
            </a:r>
            <a:r>
              <a:rPr lang="fr-FR" sz="1100" b="0" noProof="0" dirty="0" smtClean="0"/>
              <a:t>. Une clinique universitaire de chirurgie plastique</a:t>
            </a:r>
            <a:r>
              <a:rPr lang="fr-FR" sz="1100" b="0" baseline="0" noProof="0" dirty="0" smtClean="0"/>
              <a:t> et de chirurgie</a:t>
            </a:r>
            <a:r>
              <a:rPr lang="fr-FR" sz="1100" b="0" noProof="0" dirty="0" smtClean="0"/>
              <a:t> de la main utilise la méthode</a:t>
            </a:r>
            <a:r>
              <a:rPr lang="fr-FR" sz="1100" b="0" baseline="0" noProof="0" dirty="0" smtClean="0"/>
              <a:t> suivante lorsqu’il y a plusieurs sites opératoires : elle les numérote de manière à mettre en évidence le nombre total de sites </a:t>
            </a:r>
            <a:r>
              <a:rPr lang="fr-FR" sz="1100" b="0" noProof="0" dirty="0" smtClean="0"/>
              <a:t>(1/3, 2/3, 3/3).</a:t>
            </a:r>
          </a:p>
          <a:p>
            <a:pPr>
              <a:spcBef>
                <a:spcPts val="1200"/>
              </a:spcBef>
            </a:pPr>
            <a:endParaRPr lang="fr-FR" sz="1100" b="0" noProof="0" dirty="0" smtClean="0"/>
          </a:p>
          <a:p>
            <a:pPr>
              <a:spcBef>
                <a:spcPts val="1200"/>
              </a:spcBef>
            </a:pPr>
            <a:r>
              <a:rPr lang="fr-FR" sz="1100" b="1" noProof="0" dirty="0" smtClean="0"/>
              <a:t>Qui </a:t>
            </a:r>
            <a:r>
              <a:rPr lang="fr-FR" sz="1100" b="0" noProof="0" dirty="0" smtClean="0"/>
              <a:t>: en principe l’opérateur,</a:t>
            </a:r>
            <a:r>
              <a:rPr lang="fr-FR" sz="1100" b="0" baseline="0" noProof="0" dirty="0" smtClean="0"/>
              <a:t> car celui-ci assume la responsabilité de l’intervention et connaît précisément le mode opératoire prévu</a:t>
            </a:r>
            <a:r>
              <a:rPr lang="fr-FR" sz="1100" b="0" noProof="0" dirty="0" smtClean="0"/>
              <a:t>. Cette mesure</a:t>
            </a:r>
            <a:r>
              <a:rPr lang="fr-FR" sz="1100" b="0" baseline="0" noProof="0" dirty="0" smtClean="0"/>
              <a:t> de sécurité doit toutefois être organisée de manière que le marquage correct soit aussi garanti lorsque l’opérateur et le patient ne se connaissent pas (la sécurité ne doit pas dépendre du fait qu’ils se connaissent personnellement) ou lorsque l’opérateur n’est pas en mesure d’y procéder. Selon l’organisation du processus au sein de l’établissement, il peut être indiqué de déléguer cette tâche à un autre médecin. Ce dernier doit disposer de toutes les informations requises concernant le patient et l’intervention planifiée. Dans la mesure du possible, la personne qui a réalisé le marquage devrait être présente lors de l’opération.</a:t>
            </a:r>
            <a:endParaRPr lang="fr-FR" sz="1100" b="0" noProof="0" dirty="0" smtClean="0"/>
          </a:p>
          <a:p>
            <a:pPr>
              <a:spcBef>
                <a:spcPts val="1200"/>
              </a:spcBef>
            </a:pPr>
            <a:endParaRPr lang="fr-FR" sz="1100" b="0" noProof="0" dirty="0" smtClean="0"/>
          </a:p>
          <a:p>
            <a:pPr>
              <a:spcBef>
                <a:spcPts val="1200"/>
              </a:spcBef>
            </a:pPr>
            <a:endParaRPr lang="fr-FR" sz="1100" b="0" noProof="0" dirty="0" smtClean="0"/>
          </a:p>
          <a:p>
            <a:pPr>
              <a:spcBef>
                <a:spcPts val="1200"/>
              </a:spcBef>
            </a:pPr>
            <a:endParaRPr lang="fr-FR" sz="1100" b="0" noProof="0" dirty="0" smtClean="0"/>
          </a:p>
        </p:txBody>
      </p:sp>
      <p:sp>
        <p:nvSpPr>
          <p:cNvPr id="4" name="Foliennummernplatzhalter 3"/>
          <p:cNvSpPr>
            <a:spLocks noGrp="1"/>
          </p:cNvSpPr>
          <p:nvPr>
            <p:ph type="sldNum" sz="quarter" idx="10"/>
          </p:nvPr>
        </p:nvSpPr>
        <p:spPr/>
        <p:txBody>
          <a:bodyPr/>
          <a:lstStyle/>
          <a:p>
            <a:fld id="{E6B5BAC9-FAD2-4512-8165-CA0494811BE3}" type="slidenum">
              <a:rPr lang="de-CH" smtClean="0"/>
              <a:t>18</a:t>
            </a:fld>
            <a:endParaRPr lang="de-CH" dirty="0"/>
          </a:p>
        </p:txBody>
      </p:sp>
    </p:spTree>
    <p:extLst>
      <p:ext uri="{BB962C8B-B14F-4D97-AF65-F5344CB8AC3E}">
        <p14:creationId xmlns:p14="http://schemas.microsoft.com/office/powerpoint/2010/main" val="21127475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fr-FR" sz="1100" b="0" i="0" noProof="0" dirty="0" smtClean="0"/>
              <a:t>La participation du </a:t>
            </a:r>
            <a:r>
              <a:rPr lang="fr-FR" sz="1100" b="0" i="0" baseline="0" noProof="0" dirty="0" smtClean="0"/>
              <a:t>patient au processus de sécurité – identification, marquage du site opératoire – est essentielle.  </a:t>
            </a:r>
          </a:p>
          <a:p>
            <a:r>
              <a:rPr lang="fr-FR" sz="1100" b="0" i="0" baseline="0" noProof="0" dirty="0" smtClean="0"/>
              <a:t>Pour qu’il puisse jouer le rôle de partenaire actif, il faut qu’il sache pourquoi des mesures de sécurité telles que le contrôle répété de l’identité, du type d’intervention et du site opératoire ainsi que le marquage sont nécessaires.  </a:t>
            </a:r>
          </a:p>
          <a:p>
            <a:endParaRPr lang="fr-FR" sz="1100" b="0" i="0" noProof="0" dirty="0" smtClean="0"/>
          </a:p>
          <a:p>
            <a:r>
              <a:rPr lang="fr-FR" sz="1100" b="0" i="0" noProof="0" dirty="0" smtClean="0"/>
              <a:t>Le patient doit être informé suffisamment tôt</a:t>
            </a:r>
            <a:r>
              <a:rPr lang="fr-FR" sz="1100" b="0" i="0" baseline="0" noProof="0" dirty="0" smtClean="0"/>
              <a:t> (soit dès l’entretien d’information) que le site opératoire sera marqué à l’aide d’un feutre indélébile pour des raisons de sécurité, afin qu’il soit préparé à cette mesure et sache pourquoi elle est appliquée. Il doit également avoir été averti que l’intervention ne peut pas être effectuée en l’absence de marquage</a:t>
            </a:r>
            <a:r>
              <a:rPr lang="fr-FR" sz="1100" b="0" i="0" noProof="0" dirty="0" smtClean="0"/>
              <a:t>.</a:t>
            </a:r>
            <a:r>
              <a:rPr lang="fr-FR" sz="1100" b="0" i="0" baseline="0" noProof="0" dirty="0" smtClean="0"/>
              <a:t> </a:t>
            </a:r>
          </a:p>
          <a:p>
            <a:endParaRPr lang="fr-FR" sz="1100" b="0" i="0" baseline="0" noProof="0" dirty="0" smtClean="0"/>
          </a:p>
          <a:p>
            <a:r>
              <a:rPr lang="fr-FR" sz="1100" b="0" i="0" baseline="0" noProof="0" dirty="0" smtClean="0">
                <a:solidFill>
                  <a:schemeClr val="tx1"/>
                </a:solidFill>
              </a:rPr>
              <a:t>Il est important que le patient sache qu’il n’a pas à assumer la responsabilité de sa sécurité et qu’on le lui dise clairement. Sa participation vise à ajouter une barrière de sécurité supplémentaire. Pour qu’elle soit efficace, il faut lui poser des questions ouvertes, comme indiqué dans les commentaires sur l’identification des patients. Il convient d’éviter les questions auxquelles il ne peut répondre que par « oui » ou par « non ». Les questions ouvertes réduisent le risque de malentendus. </a:t>
            </a:r>
          </a:p>
          <a:p>
            <a:endParaRPr lang="fr-FR" sz="1100" b="0" i="0" baseline="0" noProof="0" dirty="0" smtClean="0">
              <a:solidFill>
                <a:schemeClr val="tx1"/>
              </a:solidFill>
            </a:endParaRPr>
          </a:p>
          <a:p>
            <a:r>
              <a:rPr lang="fr-FR" sz="1100" b="0" i="1" baseline="0" noProof="0" dirty="0" smtClean="0">
                <a:solidFill>
                  <a:schemeClr val="tx1"/>
                </a:solidFill>
              </a:rPr>
              <a:t>Note pour l’intervenant/e :</a:t>
            </a:r>
          </a:p>
          <a:p>
            <a:pPr marL="171450" indent="-171450">
              <a:buFont typeface="Arial" panose="020B0604020202020204" pitchFamily="34" charset="0"/>
              <a:buChar char="•"/>
            </a:pPr>
            <a:r>
              <a:rPr lang="fr-FR" sz="1100" b="0" i="1" baseline="0" noProof="0" dirty="0" smtClean="0">
                <a:solidFill>
                  <a:schemeClr val="tx1"/>
                </a:solidFill>
              </a:rPr>
              <a:t>Exemple de formulation pour s’adresser au patient : « En tant que patient(e), vous pouvez contribuer à ce que tout se passe bien durant votre hospitalisation. Comme vous, nous souhaitons que vous soyez satisfait(e) de votre séjour et mettons tout en œuvre pour qu’aucune erreur ne se produise. Pourtant, nous savons que tout le monde peut faire des erreurs, même à l’hôpital. C’est pourquoi… »</a:t>
            </a:r>
          </a:p>
          <a:p>
            <a:pPr marL="171450" indent="-171450">
              <a:buFont typeface="Arial" panose="020B0604020202020204" pitchFamily="34" charset="0"/>
              <a:buChar char="•"/>
            </a:pPr>
            <a:r>
              <a:rPr lang="fr-FR" sz="1100" b="0" i="1" baseline="0" noProof="0" dirty="0" smtClean="0">
                <a:solidFill>
                  <a:schemeClr val="tx1"/>
                </a:solidFill>
              </a:rPr>
              <a:t>Si votre établissement remet aux patients la brochure élaborée par sécurité des patients suisse « Eviter les erreurs – avec votre aide. Votre sécurité à l’hôpital », vous pouvez vous y référer. </a:t>
            </a:r>
            <a:endParaRPr lang="fr-FR" sz="1100" b="0" i="1" noProof="0" dirty="0">
              <a:solidFill>
                <a:schemeClr val="tx1"/>
              </a:solidFill>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19</a:t>
            </a:fld>
            <a:endParaRPr lang="de-CH" dirty="0"/>
          </a:p>
        </p:txBody>
      </p:sp>
    </p:spTree>
    <p:extLst>
      <p:ext uri="{BB962C8B-B14F-4D97-AF65-F5344CB8AC3E}">
        <p14:creationId xmlns:p14="http://schemas.microsoft.com/office/powerpoint/2010/main" val="839653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dirty="0" smtClean="0">
                <a:latin typeface="Arial" pitchFamily="34" charset="0"/>
                <a:cs typeface="Arial" pitchFamily="34" charset="0"/>
              </a:rPr>
              <a:t>	</a:t>
            </a:r>
            <a:endParaRPr lang="de-CH"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a:t>
            </a:fld>
            <a:endParaRPr lang="de-CH"/>
          </a:p>
        </p:txBody>
      </p:sp>
    </p:spTree>
    <p:extLst>
      <p:ext uri="{BB962C8B-B14F-4D97-AF65-F5344CB8AC3E}">
        <p14:creationId xmlns:p14="http://schemas.microsoft.com/office/powerpoint/2010/main" val="124337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10000"/>
          </a:bodyPr>
          <a:lstStyle/>
          <a:p>
            <a:r>
              <a:rPr lang="fr-FR" sz="1100" i="1" noProof="0" dirty="0" smtClean="0">
                <a:latin typeface="Arial" panose="020B0604020202020204" pitchFamily="34" charset="0"/>
                <a:cs typeface="Arial" panose="020B0604020202020204" pitchFamily="34" charset="0"/>
              </a:rPr>
              <a:t>Note pour l’intervenant/e : </a:t>
            </a:r>
          </a:p>
          <a:p>
            <a:pPr marL="171450" indent="-171450">
              <a:buFont typeface="Arial" panose="020B0604020202020204" pitchFamily="34" charset="0"/>
              <a:buChar char="•"/>
            </a:pPr>
            <a:r>
              <a:rPr lang="fr-FR" sz="1100" i="1" noProof="0" dirty="0" smtClean="0">
                <a:latin typeface="Arial" panose="020B0604020202020204" pitchFamily="34" charset="0"/>
                <a:cs typeface="Arial" panose="020B0604020202020204" pitchFamily="34" charset="0"/>
              </a:rPr>
              <a:t>Voir la publication « Opération Sécurité chirurgicale », chap. 6.2.3 Information donnée au patient et recueil de son consentement, p. 42 </a:t>
            </a:r>
            <a:r>
              <a:rPr lang="fr-FR" sz="1100" i="1" noProof="0" dirty="0" err="1" smtClean="0">
                <a:latin typeface="Arial" panose="020B0604020202020204" pitchFamily="34" charset="0"/>
                <a:cs typeface="Arial" panose="020B0604020202020204" pitchFamily="34" charset="0"/>
              </a:rPr>
              <a:t>ss</a:t>
            </a:r>
            <a:endParaRPr lang="fr-FR" sz="1100" i="1" noProof="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100" i="1" noProof="0" dirty="0" smtClean="0">
                <a:latin typeface="Arial" panose="020B0604020202020204" pitchFamily="34" charset="0"/>
                <a:cs typeface="Arial" panose="020B0604020202020204" pitchFamily="34" charset="0"/>
              </a:rPr>
              <a:t>Sélectionner </a:t>
            </a:r>
            <a:r>
              <a:rPr lang="fr-FR" sz="1100" i="1" baseline="0" noProof="0" dirty="0" smtClean="0">
                <a:latin typeface="Arial" panose="020B0604020202020204" pitchFamily="34" charset="0"/>
                <a:cs typeface="Arial" panose="020B0604020202020204" pitchFamily="34" charset="0"/>
              </a:rPr>
              <a:t>les points pertinents en fonction de la situation dans l’établissement et du public cible</a:t>
            </a:r>
          </a:p>
          <a:p>
            <a:endParaRPr lang="fr-FR" sz="1100" noProof="0" dirty="0" smtClean="0">
              <a:latin typeface="Arial" panose="020B0604020202020204" pitchFamily="34" charset="0"/>
              <a:cs typeface="Arial" panose="020B0604020202020204" pitchFamily="34" charset="0"/>
            </a:endParaRPr>
          </a:p>
          <a:p>
            <a:r>
              <a:rPr lang="fr-FR" sz="1100" noProof="0" dirty="0" smtClean="0">
                <a:latin typeface="Arial" panose="020B0604020202020204" pitchFamily="34" charset="0"/>
                <a:cs typeface="Arial" panose="020B0604020202020204" pitchFamily="34" charset="0"/>
              </a:rPr>
              <a:t>Pour</a:t>
            </a:r>
            <a:r>
              <a:rPr lang="fr-FR" sz="1100" baseline="0" noProof="0" dirty="0" smtClean="0">
                <a:latin typeface="Arial" panose="020B0604020202020204" pitchFamily="34" charset="0"/>
                <a:cs typeface="Arial" panose="020B0604020202020204" pitchFamily="34" charset="0"/>
              </a:rPr>
              <a:t> des raisons de temps, nous ne pourrons pas nous arrêter sur chaque point aujourd’hui. Les questions « Quoi, comment, quand, où et qui » devront être traitées en détail au moment d’adapter la check-list </a:t>
            </a:r>
            <a:r>
              <a:rPr lang="fr-FR" sz="1100" noProof="0" dirty="0" smtClean="0">
                <a:latin typeface="Arial" panose="020B0604020202020204" pitchFamily="34" charset="0"/>
                <a:cs typeface="Arial" panose="020B0604020202020204" pitchFamily="34" charset="0"/>
              </a:rPr>
              <a:t>aux spécificités</a:t>
            </a:r>
            <a:r>
              <a:rPr lang="fr-FR" sz="1100" baseline="0" noProof="0" dirty="0" smtClean="0">
                <a:latin typeface="Arial" panose="020B0604020202020204" pitchFamily="34" charset="0"/>
                <a:cs typeface="Arial" panose="020B0604020202020204" pitchFamily="34" charset="0"/>
              </a:rPr>
              <a:t> locales. Nous aborderons quelques aspects seulement dans les prochaines diapositives</a:t>
            </a:r>
            <a:r>
              <a:rPr lang="fr-FR" sz="1100" noProof="0" dirty="0" smtClean="0">
                <a:latin typeface="Arial" panose="020B0604020202020204" pitchFamily="34" charset="0"/>
                <a:cs typeface="Arial" panose="020B0604020202020204" pitchFamily="34" charset="0"/>
              </a:rPr>
              <a:t>. </a:t>
            </a:r>
          </a:p>
          <a:p>
            <a:endParaRPr lang="fr-FR" sz="1100" noProof="0" dirty="0" smtClean="0">
              <a:latin typeface="Arial" panose="020B0604020202020204" pitchFamily="34" charset="0"/>
              <a:cs typeface="Arial" panose="020B0604020202020204" pitchFamily="34" charset="0"/>
            </a:endParaRPr>
          </a:p>
          <a:p>
            <a:r>
              <a:rPr lang="fr-FR" sz="1100" b="1" noProof="0" dirty="0" smtClean="0">
                <a:latin typeface="Arial" panose="020B0604020202020204" pitchFamily="34" charset="0"/>
                <a:cs typeface="Arial" panose="020B0604020202020204" pitchFamily="34" charset="0"/>
              </a:rPr>
              <a:t>But : </a:t>
            </a:r>
            <a:r>
              <a:rPr lang="fr-FR" sz="1100" b="0" noProof="0" dirty="0" smtClean="0">
                <a:latin typeface="Arial" panose="020B0604020202020204" pitchFamily="34" charset="0"/>
                <a:cs typeface="Arial" panose="020B0604020202020204" pitchFamily="34" charset="0"/>
              </a:rPr>
              <a:t>u</a:t>
            </a:r>
            <a:r>
              <a:rPr lang="fr-FR" sz="1100" noProof="0" dirty="0" smtClean="0">
                <a:latin typeface="Arial" panose="020B0604020202020204" pitchFamily="34" charset="0"/>
                <a:cs typeface="Arial" panose="020B0604020202020204" pitchFamily="34" charset="0"/>
              </a:rPr>
              <a:t>ne information complète donnée à temps au patient</a:t>
            </a:r>
            <a:r>
              <a:rPr lang="fr-FR" sz="1100" baseline="0" noProof="0" dirty="0" smtClean="0">
                <a:latin typeface="Arial" panose="020B0604020202020204" pitchFamily="34" charset="0"/>
                <a:cs typeface="Arial" panose="020B0604020202020204" pitchFamily="34" charset="0"/>
              </a:rPr>
              <a:t> et documentée est nécessaire pour que son consentement soit juridiquement valable</a:t>
            </a:r>
            <a:r>
              <a:rPr lang="fr-FR" sz="1100" noProof="0" dirty="0" smtClean="0">
                <a:latin typeface="Arial" panose="020B0604020202020204" pitchFamily="34" charset="0"/>
                <a:cs typeface="Arial" panose="020B0604020202020204" pitchFamily="34" charset="0"/>
              </a:rPr>
              <a:t>. Le fait d’informer le patient</a:t>
            </a:r>
            <a:r>
              <a:rPr lang="fr-FR" sz="1100" baseline="0" noProof="0" dirty="0" smtClean="0">
                <a:latin typeface="Arial" panose="020B0604020202020204" pitchFamily="34" charset="0"/>
                <a:cs typeface="Arial" panose="020B0604020202020204" pitchFamily="34" charset="0"/>
              </a:rPr>
              <a:t> en temps utile et de manière exhaustive participe également à la sécurité : ce n’est qu’en étant bien informé qu’un patient peut contribuer à sa sécurité et être associé activement à ces processus.</a:t>
            </a:r>
            <a:r>
              <a:rPr lang="fr-FR" sz="1100" noProof="0" dirty="0" smtClean="0">
                <a:latin typeface="Arial" panose="020B0604020202020204" pitchFamily="34" charset="0"/>
                <a:cs typeface="Arial" panose="020B0604020202020204" pitchFamily="34" charset="0"/>
              </a:rPr>
              <a:t> </a:t>
            </a:r>
          </a:p>
          <a:p>
            <a:endParaRPr lang="fr-FR" sz="1100" noProof="0" dirty="0" smtClean="0">
              <a:latin typeface="Arial" panose="020B0604020202020204" pitchFamily="34" charset="0"/>
              <a:cs typeface="Arial" panose="020B0604020202020204" pitchFamily="34" charset="0"/>
            </a:endParaRPr>
          </a:p>
          <a:p>
            <a:r>
              <a:rPr lang="fr-FR" sz="1100" b="1" noProof="0" dirty="0" smtClean="0">
                <a:latin typeface="Arial" panose="020B0604020202020204" pitchFamily="34" charset="0"/>
                <a:cs typeface="Arial" panose="020B0604020202020204" pitchFamily="34" charset="0"/>
              </a:rPr>
              <a:t>Quoi</a:t>
            </a:r>
          </a:p>
          <a:p>
            <a:pPr marL="171450" indent="-171450">
              <a:buFont typeface="Arial" panose="020B0604020202020204" pitchFamily="34" charset="0"/>
              <a:buChar char="•"/>
            </a:pPr>
            <a:r>
              <a:rPr lang="fr-FR" sz="1100" noProof="0" dirty="0" smtClean="0">
                <a:latin typeface="Arial" panose="020B0604020202020204" pitchFamily="34" charset="0"/>
                <a:cs typeface="Arial" panose="020B0604020202020204" pitchFamily="34" charset="0"/>
              </a:rPr>
              <a:t>Informer à temps le patient,</a:t>
            </a:r>
            <a:r>
              <a:rPr lang="fr-FR" sz="1100" baseline="0" noProof="0" dirty="0" smtClean="0">
                <a:latin typeface="Arial" panose="020B0604020202020204" pitchFamily="34" charset="0"/>
                <a:cs typeface="Arial" panose="020B0604020202020204" pitchFamily="34" charset="0"/>
              </a:rPr>
              <a:t> en abordant les aspects relatifs à l’intervention, mais aussi ceux liés à la sécurité, tels que le marquage et le contrôle répété de l’identité</a:t>
            </a:r>
            <a:endParaRPr lang="fr-FR" sz="1100" noProof="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100" noProof="0" dirty="0" smtClean="0">
                <a:latin typeface="Arial" panose="020B0604020202020204" pitchFamily="34" charset="0"/>
                <a:cs typeface="Arial" panose="020B0604020202020204" pitchFamily="34" charset="0"/>
              </a:rPr>
              <a:t>Documenter l’information donnée dans le dossier du patient et/ou y</a:t>
            </a:r>
            <a:r>
              <a:rPr lang="fr-FR" sz="1100" baseline="0" noProof="0" dirty="0" smtClean="0">
                <a:latin typeface="Arial" panose="020B0604020202020204" pitchFamily="34" charset="0"/>
                <a:cs typeface="Arial" panose="020B0604020202020204" pitchFamily="34" charset="0"/>
              </a:rPr>
              <a:t> insérer son consentement écrit</a:t>
            </a:r>
            <a:endParaRPr lang="fr-FR" sz="1100" noProof="0" dirty="0" smtClean="0">
              <a:latin typeface="Arial" panose="020B0604020202020204" pitchFamily="34" charset="0"/>
              <a:cs typeface="Arial" panose="020B0604020202020204" pitchFamily="34" charset="0"/>
            </a:endParaRPr>
          </a:p>
          <a:p>
            <a:r>
              <a:rPr lang="fr-FR" sz="1100" b="1" noProof="0" dirty="0" smtClean="0">
                <a:latin typeface="Arial" panose="020B0604020202020204" pitchFamily="34" charset="0"/>
                <a:cs typeface="Arial" panose="020B0604020202020204" pitchFamily="34" charset="0"/>
              </a:rPr>
              <a:t>Quand/Où</a:t>
            </a:r>
          </a:p>
          <a:p>
            <a:pPr marL="171450" indent="-171450">
              <a:buFont typeface="Arial" panose="020B0604020202020204" pitchFamily="34" charset="0"/>
              <a:buChar char="•"/>
            </a:pPr>
            <a:r>
              <a:rPr lang="fr-FR" sz="1100" noProof="0" dirty="0" smtClean="0">
                <a:latin typeface="Arial" panose="020B0604020202020204" pitchFamily="34" charset="0"/>
                <a:cs typeface="Arial" panose="020B0604020202020204" pitchFamily="34" charset="0"/>
              </a:rPr>
              <a:t>Dans la mesure du possible, planifier cette étape suffisamment</a:t>
            </a:r>
            <a:r>
              <a:rPr lang="fr-FR" sz="1100" baseline="0" noProof="0" dirty="0" smtClean="0">
                <a:latin typeface="Arial" panose="020B0604020202020204" pitchFamily="34" charset="0"/>
                <a:cs typeface="Arial" panose="020B0604020202020204" pitchFamily="34" charset="0"/>
              </a:rPr>
              <a:t> tôt dans la phase préopératoire pour que le patient ait le temps de réfléchir aux informations reçues</a:t>
            </a:r>
            <a:endParaRPr lang="fr-FR" sz="1100" noProof="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100" noProof="0" dirty="0" smtClean="0">
                <a:latin typeface="Arial" panose="020B0604020202020204" pitchFamily="34" charset="0"/>
                <a:cs typeface="Arial" panose="020B0604020202020204" pitchFamily="34" charset="0"/>
              </a:rPr>
              <a:t>Choisir</a:t>
            </a:r>
            <a:r>
              <a:rPr lang="fr-FR" sz="1100" baseline="0" noProof="0" dirty="0" smtClean="0">
                <a:latin typeface="Arial" panose="020B0604020202020204" pitchFamily="34" charset="0"/>
                <a:cs typeface="Arial" panose="020B0604020202020204" pitchFamily="34" charset="0"/>
              </a:rPr>
              <a:t> un lieu tranquille</a:t>
            </a:r>
            <a:endParaRPr lang="fr-FR" sz="1100" noProof="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100" noProof="0" dirty="0" smtClean="0">
                <a:latin typeface="Arial" panose="020B0604020202020204" pitchFamily="34" charset="0"/>
                <a:cs typeface="Arial" panose="020B0604020202020204" pitchFamily="34" charset="0"/>
              </a:rPr>
              <a:t>Vérifier au plus tard la veille de l’intervention</a:t>
            </a:r>
            <a:r>
              <a:rPr lang="fr-FR" sz="1100" baseline="0" noProof="0" dirty="0" smtClean="0">
                <a:latin typeface="Arial" panose="020B0604020202020204" pitchFamily="34" charset="0"/>
                <a:cs typeface="Arial" panose="020B0604020202020204" pitchFamily="34" charset="0"/>
              </a:rPr>
              <a:t> que l’information donnée au patient a bien été documentée</a:t>
            </a:r>
            <a:endParaRPr lang="fr-FR" sz="1100" noProof="0" dirty="0" smtClean="0">
              <a:latin typeface="Arial" panose="020B0604020202020204" pitchFamily="34" charset="0"/>
              <a:cs typeface="Arial" panose="020B0604020202020204" pitchFamily="34" charset="0"/>
            </a:endParaRPr>
          </a:p>
          <a:p>
            <a:r>
              <a:rPr lang="fr-FR" sz="1100" b="1" noProof="0" dirty="0" smtClean="0">
                <a:latin typeface="Arial" panose="020B0604020202020204" pitchFamily="34" charset="0"/>
                <a:cs typeface="Arial" panose="020B0604020202020204" pitchFamily="34" charset="0"/>
              </a:rPr>
              <a:t>Qui</a:t>
            </a:r>
          </a:p>
          <a:p>
            <a:pPr marL="171450" indent="-171450">
              <a:buFont typeface="Arial" panose="020B0604020202020204" pitchFamily="34" charset="0"/>
              <a:buChar char="•"/>
            </a:pPr>
            <a:r>
              <a:rPr lang="fr-FR" sz="1100" noProof="0" dirty="0" smtClean="0">
                <a:latin typeface="Arial" panose="020B0604020202020204" pitchFamily="34" charset="0"/>
                <a:cs typeface="Arial" panose="020B0604020202020204" pitchFamily="34" charset="0"/>
              </a:rPr>
              <a:t>Lorsque plusieurs médecins de différentes spécialité coopèrent : chacun fournit les informations relatives à sa contribution au traitement (opérateur et éventuellement anesthésiste)</a:t>
            </a:r>
          </a:p>
          <a:p>
            <a:pPr marL="171450" indent="-171450">
              <a:buFont typeface="Arial" panose="020B0604020202020204" pitchFamily="34" charset="0"/>
              <a:buChar char="•"/>
            </a:pPr>
            <a:r>
              <a:rPr lang="fr-FR" sz="1100" noProof="0" dirty="0" smtClean="0">
                <a:latin typeface="Arial" panose="020B0604020202020204" pitchFamily="34" charset="0"/>
                <a:cs typeface="Arial" panose="020B0604020202020204" pitchFamily="34" charset="0"/>
              </a:rPr>
              <a:t>Vérification de l’information donnée au patient :</a:t>
            </a:r>
            <a:r>
              <a:rPr lang="fr-FR" sz="1100" baseline="0" noProof="0" dirty="0" smtClean="0">
                <a:latin typeface="Arial" panose="020B0604020202020204" pitchFamily="34" charset="0"/>
                <a:cs typeface="Arial" panose="020B0604020202020204" pitchFamily="34" charset="0"/>
              </a:rPr>
              <a:t> infirmière ou responsable de la planification opératoire</a:t>
            </a:r>
            <a:endParaRPr lang="fr-FR" sz="1100" noProof="0" dirty="0" smtClean="0">
              <a:latin typeface="Arial" panose="020B0604020202020204" pitchFamily="34" charset="0"/>
              <a:cs typeface="Arial" panose="020B0604020202020204" pitchFamily="34" charset="0"/>
            </a:endParaRPr>
          </a:p>
          <a:p>
            <a:r>
              <a:rPr lang="fr-FR" sz="1100" b="1" noProof="0" dirty="0" smtClean="0">
                <a:latin typeface="Arial" panose="020B0604020202020204" pitchFamily="34" charset="0"/>
                <a:cs typeface="Arial" panose="020B0604020202020204" pitchFamily="34" charset="0"/>
              </a:rPr>
              <a:t>Comment</a:t>
            </a:r>
          </a:p>
          <a:p>
            <a:pPr marL="171450" indent="-171450">
              <a:buFont typeface="Arial" panose="020B0604020202020204" pitchFamily="34" charset="0"/>
              <a:buChar char="•"/>
            </a:pPr>
            <a:r>
              <a:rPr lang="fr-FR" sz="1100" noProof="0" dirty="0" smtClean="0">
                <a:latin typeface="Arial" panose="020B0604020202020204" pitchFamily="34" charset="0"/>
                <a:cs typeface="Arial" panose="020B0604020202020204" pitchFamily="34" charset="0"/>
              </a:rPr>
              <a:t>Pas de forme particulière prescrite en droit pour l’obligation d’informer</a:t>
            </a:r>
          </a:p>
          <a:p>
            <a:pPr marL="171450" indent="-171450">
              <a:buFont typeface="Arial" panose="020B0604020202020204" pitchFamily="34" charset="0"/>
              <a:buChar char="•"/>
            </a:pPr>
            <a:r>
              <a:rPr lang="fr-FR" sz="1100" noProof="0" dirty="0" smtClean="0">
                <a:latin typeface="Arial" panose="020B0604020202020204" pitchFamily="34" charset="0"/>
                <a:cs typeface="Arial" panose="020B0604020202020204" pitchFamily="34" charset="0"/>
              </a:rPr>
              <a:t>Plusieurs</a:t>
            </a:r>
            <a:r>
              <a:rPr lang="fr-FR" sz="1100" baseline="0" noProof="0" dirty="0" smtClean="0">
                <a:latin typeface="Arial" panose="020B0604020202020204" pitchFamily="34" charset="0"/>
                <a:cs typeface="Arial" panose="020B0604020202020204" pitchFamily="34" charset="0"/>
              </a:rPr>
              <a:t> formes et combinaisons possibles : par oral uniquement ou également par écrit (éventuellement à l’aide de formulaires), en une fois ou en plusieurs étapes</a:t>
            </a:r>
            <a:endParaRPr lang="fr-FR" sz="1100" noProof="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20</a:t>
            </a:fld>
            <a:endParaRPr lang="de-CH" dirty="0"/>
          </a:p>
        </p:txBody>
      </p:sp>
    </p:spTree>
    <p:extLst>
      <p:ext uri="{BB962C8B-B14F-4D97-AF65-F5344CB8AC3E}">
        <p14:creationId xmlns:p14="http://schemas.microsoft.com/office/powerpoint/2010/main" val="34996527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855368"/>
          </a:xfrm>
        </p:spPr>
        <p:txBody>
          <a:bodyPr>
            <a:normAutofit fontScale="92500" lnSpcReduction="20000"/>
          </a:bodyPr>
          <a:lstStyle/>
          <a:p>
            <a:r>
              <a:rPr lang="fr-FR" sz="1100" i="1" noProof="0" dirty="0" smtClean="0">
                <a:latin typeface="Arial"/>
                <a:cs typeface="Arial"/>
              </a:rPr>
              <a:t>Note</a:t>
            </a:r>
            <a:r>
              <a:rPr lang="fr-FR" sz="1100" i="1" baseline="0" noProof="0" dirty="0" smtClean="0">
                <a:latin typeface="Arial"/>
                <a:cs typeface="Arial"/>
              </a:rPr>
              <a:t> pour l’intervenant/e </a:t>
            </a:r>
            <a:r>
              <a:rPr lang="fr-FR" sz="1100" i="1" noProof="0" dirty="0" smtClean="0">
                <a:latin typeface="Arial"/>
                <a:cs typeface="Arial"/>
              </a:rPr>
              <a:t>: voir la publication « Opération Sécurité chirurgicale », chapitre 6.4.2  Planification et organisation de l’intervention, p. 46 </a:t>
            </a:r>
            <a:r>
              <a:rPr lang="fr-FR" sz="1100" i="1" noProof="0" dirty="0" err="1" smtClean="0">
                <a:latin typeface="Arial"/>
                <a:cs typeface="Arial"/>
              </a:rPr>
              <a:t>ss</a:t>
            </a:r>
            <a:endParaRPr lang="fr-FR" sz="1100" i="1" noProof="0" dirty="0" smtClean="0">
              <a:latin typeface="Arial"/>
              <a:cs typeface="Arial"/>
            </a:endParaRPr>
          </a:p>
          <a:p>
            <a:pPr marL="171450" indent="-171450">
              <a:buFont typeface="Arial" panose="020B0604020202020204" pitchFamily="34" charset="0"/>
              <a:buChar char="•"/>
            </a:pPr>
            <a:endParaRPr lang="fr-FR" sz="1100" i="1" noProof="0" dirty="0" smtClean="0">
              <a:latin typeface="Arial"/>
              <a:cs typeface="Arial"/>
            </a:endParaRPr>
          </a:p>
          <a:p>
            <a:r>
              <a:rPr lang="fr-FR" sz="1100" b="1" noProof="0" dirty="0" smtClean="0">
                <a:latin typeface="Arial"/>
                <a:cs typeface="Arial"/>
              </a:rPr>
              <a:t>Buts</a:t>
            </a:r>
            <a:r>
              <a:rPr lang="fr-FR" sz="1100" b="1" baseline="0" noProof="0" dirty="0" smtClean="0">
                <a:latin typeface="Arial"/>
                <a:cs typeface="Arial"/>
              </a:rPr>
              <a:t> : </a:t>
            </a:r>
            <a:r>
              <a:rPr lang="fr-FR" sz="1100" baseline="0" noProof="0" dirty="0" smtClean="0">
                <a:latin typeface="Arial"/>
                <a:cs typeface="Arial"/>
              </a:rPr>
              <a:t>u</a:t>
            </a:r>
            <a:r>
              <a:rPr lang="fr-FR" sz="1100" noProof="0" dirty="0" smtClean="0">
                <a:latin typeface="Arial"/>
                <a:cs typeface="Arial"/>
              </a:rPr>
              <a:t>ne transmission complète des informations durant les phases préopératoire et opératoire est</a:t>
            </a:r>
            <a:r>
              <a:rPr lang="fr-FR" sz="1100" baseline="0" noProof="0" dirty="0" smtClean="0">
                <a:latin typeface="Arial"/>
                <a:cs typeface="Arial"/>
              </a:rPr>
              <a:t> une condition essentielle à la sécurité. Les retards dans des situations critiques peuvent entraîner des risques supplémentaires, en plus de prolonger l’opération. </a:t>
            </a:r>
          </a:p>
          <a:p>
            <a:r>
              <a:rPr lang="fr-FR" sz="1100" baseline="0" noProof="0" dirty="0" smtClean="0">
                <a:latin typeface="Arial"/>
                <a:cs typeface="Arial"/>
              </a:rPr>
              <a:t>L’évaluation des risques en temps utile et l’anticipation des événements indésirables permettent de prendre au plus tôt les précautions de sécurité qui s’imposent. Une planification et une organisation soigneuses des documents, des appareils et du matériel garantissent que chaque chose est prête au bon endroit et au bon moment. Il s’agit également de prescrire à temps les examens et les médicaments nécessaires.</a:t>
            </a:r>
            <a:endParaRPr lang="fr-FR" sz="1100" noProof="0" dirty="0" smtClean="0">
              <a:latin typeface="Arial"/>
              <a:cs typeface="Arial"/>
            </a:endParaRPr>
          </a:p>
          <a:p>
            <a:endParaRPr lang="fr-FR" sz="1100" noProof="0" dirty="0" smtClean="0">
              <a:latin typeface="Arial"/>
              <a:cs typeface="Arial"/>
            </a:endParaRPr>
          </a:p>
          <a:p>
            <a:r>
              <a:rPr lang="fr-FR" sz="1100" b="1" noProof="0" dirty="0" smtClean="0">
                <a:latin typeface="Arial"/>
                <a:cs typeface="Arial"/>
              </a:rPr>
              <a:t>1.</a:t>
            </a:r>
            <a:r>
              <a:rPr lang="fr-FR" sz="1100" b="1" baseline="0" noProof="0" dirty="0" smtClean="0">
                <a:latin typeface="Arial"/>
                <a:cs typeface="Arial"/>
              </a:rPr>
              <a:t> </a:t>
            </a:r>
            <a:r>
              <a:rPr lang="fr-FR" sz="1100" b="1" noProof="0" dirty="0" smtClean="0">
                <a:latin typeface="Arial"/>
                <a:cs typeface="Arial"/>
              </a:rPr>
              <a:t>Evaluation des</a:t>
            </a:r>
            <a:r>
              <a:rPr lang="fr-FR" sz="1100" b="1" baseline="0" noProof="0" dirty="0" smtClean="0">
                <a:latin typeface="Arial"/>
                <a:cs typeface="Arial"/>
              </a:rPr>
              <a:t> risques</a:t>
            </a:r>
            <a:endParaRPr lang="fr-FR" sz="1100" b="1" noProof="0" dirty="0" smtClean="0">
              <a:latin typeface="Arial"/>
              <a:cs typeface="Arial"/>
            </a:endParaRPr>
          </a:p>
          <a:p>
            <a:r>
              <a:rPr lang="fr-FR" sz="1100" b="1" noProof="0" dirty="0" smtClean="0">
                <a:latin typeface="Arial"/>
                <a:cs typeface="Arial"/>
              </a:rPr>
              <a:t>Quoi/Comment : </a:t>
            </a:r>
            <a:r>
              <a:rPr lang="fr-FR" sz="1100" b="0" noProof="0" dirty="0" smtClean="0">
                <a:latin typeface="Arial"/>
                <a:cs typeface="Arial"/>
              </a:rPr>
              <a:t>é</a:t>
            </a:r>
            <a:r>
              <a:rPr lang="fr-FR" sz="1100" noProof="0" dirty="0" smtClean="0">
                <a:latin typeface="Arial"/>
                <a:cs typeface="Arial"/>
              </a:rPr>
              <a:t>valuer à</a:t>
            </a:r>
            <a:r>
              <a:rPr lang="fr-FR" sz="1100" baseline="0" noProof="0" dirty="0" smtClean="0">
                <a:latin typeface="Arial"/>
                <a:cs typeface="Arial"/>
              </a:rPr>
              <a:t> temps les risques – perte sanguine importante, allergies connues, intubation difficile ou risque de </a:t>
            </a:r>
            <a:r>
              <a:rPr lang="fr-FR" sz="1100" baseline="0" noProof="0" dirty="0" err="1" smtClean="0">
                <a:latin typeface="Arial"/>
                <a:cs typeface="Arial"/>
              </a:rPr>
              <a:t>bronchoaspiration</a:t>
            </a:r>
            <a:r>
              <a:rPr lang="fr-FR" sz="1100" baseline="0" noProof="0" dirty="0" smtClean="0">
                <a:latin typeface="Arial"/>
                <a:cs typeface="Arial"/>
              </a:rPr>
              <a:t> élevé, autres risques spécifiques au patient – lors des consultations/anamnèses préopératoires conformément aux normes ou aux lignes directrices en vigueur, dossier du patient à l’appui</a:t>
            </a:r>
            <a:endParaRPr lang="fr-FR" sz="1100" noProof="0" dirty="0" smtClean="0">
              <a:latin typeface="Arial"/>
              <a:cs typeface="Arial"/>
            </a:endParaRPr>
          </a:p>
          <a:p>
            <a:r>
              <a:rPr lang="fr-FR" sz="1100" b="1" noProof="0" dirty="0" smtClean="0">
                <a:latin typeface="Arial"/>
                <a:cs typeface="Arial"/>
              </a:rPr>
              <a:t>Quand/Où : </a:t>
            </a:r>
            <a:r>
              <a:rPr lang="fr-FR" sz="1100" b="0" noProof="0" dirty="0" smtClean="0">
                <a:latin typeface="Arial"/>
                <a:cs typeface="Arial"/>
              </a:rPr>
              <a:t>à</a:t>
            </a:r>
            <a:r>
              <a:rPr lang="fr-FR" sz="1100" noProof="0" dirty="0" smtClean="0">
                <a:latin typeface="Arial"/>
                <a:cs typeface="Arial"/>
              </a:rPr>
              <a:t> intégrer de manière fixe dans le</a:t>
            </a:r>
            <a:r>
              <a:rPr lang="fr-FR" sz="1100" baseline="0" noProof="0" dirty="0" smtClean="0">
                <a:latin typeface="Arial"/>
                <a:cs typeface="Arial"/>
              </a:rPr>
              <a:t>s préparatifs de la phase préopératoire, lors des consultations/anamnèses au cabinet, en ambulatoire à l’hôpital ou au lieu de l’hospitalisation préopératoire</a:t>
            </a:r>
            <a:endParaRPr lang="fr-FR" sz="1100" noProof="0" dirty="0" smtClean="0">
              <a:latin typeface="Arial"/>
              <a:cs typeface="Arial"/>
            </a:endParaRPr>
          </a:p>
          <a:p>
            <a:r>
              <a:rPr lang="fr-FR" sz="1100" b="1" noProof="0" dirty="0" smtClean="0">
                <a:latin typeface="Arial"/>
                <a:cs typeface="Arial"/>
              </a:rPr>
              <a:t>Qui : </a:t>
            </a:r>
            <a:r>
              <a:rPr lang="fr-FR" sz="1100" noProof="0" dirty="0" smtClean="0">
                <a:latin typeface="Arial"/>
                <a:cs typeface="Arial"/>
              </a:rPr>
              <a:t>opérateur et anesthésiste</a:t>
            </a:r>
            <a:r>
              <a:rPr lang="fr-FR" sz="1100" baseline="0" noProof="0" dirty="0" smtClean="0">
                <a:latin typeface="Arial"/>
                <a:cs typeface="Arial"/>
              </a:rPr>
              <a:t> ou leur représentation médicale, personnel infirmier</a:t>
            </a:r>
            <a:endParaRPr lang="fr-FR" sz="1100" noProof="0" dirty="0" smtClean="0">
              <a:latin typeface="Arial"/>
              <a:cs typeface="Arial"/>
            </a:endParaRPr>
          </a:p>
          <a:p>
            <a:endParaRPr lang="fr-FR" sz="1100" noProof="0" dirty="0" smtClean="0">
              <a:latin typeface="Arial"/>
              <a:cs typeface="Arial"/>
            </a:endParaRPr>
          </a:p>
          <a:p>
            <a:r>
              <a:rPr lang="fr-FR" sz="1100" b="1" noProof="0" dirty="0" smtClean="0">
                <a:latin typeface="Arial"/>
                <a:cs typeface="Arial"/>
              </a:rPr>
              <a:t>2.</a:t>
            </a:r>
            <a:r>
              <a:rPr lang="fr-FR" sz="1100" b="1" baseline="0" noProof="0" dirty="0" smtClean="0">
                <a:latin typeface="Arial"/>
                <a:cs typeface="Arial"/>
              </a:rPr>
              <a:t> </a:t>
            </a:r>
            <a:r>
              <a:rPr lang="fr-FR" sz="1100" b="1" noProof="0" dirty="0" smtClean="0">
                <a:latin typeface="Arial"/>
                <a:cs typeface="Arial"/>
              </a:rPr>
              <a:t>Documents, appareils et matériel</a:t>
            </a:r>
          </a:p>
          <a:p>
            <a:r>
              <a:rPr lang="fr-FR" sz="1100" b="1" noProof="0" dirty="0" smtClean="0">
                <a:latin typeface="Arial"/>
                <a:cs typeface="Arial"/>
              </a:rPr>
              <a:t>Quoi/Comment : </a:t>
            </a:r>
            <a:r>
              <a:rPr lang="fr-FR" sz="1100" b="0" noProof="0" dirty="0" smtClean="0">
                <a:latin typeface="Arial"/>
                <a:cs typeface="Arial"/>
              </a:rPr>
              <a:t>déterminer,</a:t>
            </a:r>
            <a:r>
              <a:rPr lang="fr-FR" sz="1100" b="0" baseline="0" noProof="0" dirty="0" smtClean="0">
                <a:latin typeface="Arial"/>
                <a:cs typeface="Arial"/>
              </a:rPr>
              <a:t> planifier et, si nécessaire, commander les documents, les appareils et le matériel requis</a:t>
            </a:r>
            <a:endParaRPr lang="fr-FR" sz="1100" noProof="0" dirty="0" smtClean="0">
              <a:latin typeface="Arial"/>
              <a:cs typeface="Arial"/>
            </a:endParaRPr>
          </a:p>
          <a:p>
            <a:r>
              <a:rPr lang="fr-FR" sz="1100" b="1" noProof="0" dirty="0" smtClean="0">
                <a:latin typeface="Arial"/>
                <a:cs typeface="Arial"/>
              </a:rPr>
              <a:t>Quand/Où : </a:t>
            </a:r>
            <a:r>
              <a:rPr lang="fr-FR" sz="1100" b="0" noProof="0" dirty="0" smtClean="0">
                <a:latin typeface="Arial"/>
                <a:cs typeface="Arial"/>
              </a:rPr>
              <a:t>durant la phase</a:t>
            </a:r>
            <a:r>
              <a:rPr lang="fr-FR" sz="1100" b="0" baseline="0" noProof="0" dirty="0" smtClean="0">
                <a:latin typeface="Arial"/>
                <a:cs typeface="Arial"/>
              </a:rPr>
              <a:t> préopératoire, à intégrer dans les processus locaux existants ; au cabinet, en ambulatoire à l’hôpital ou au lieu de l’hospitalisation préopératoire </a:t>
            </a:r>
            <a:endParaRPr lang="fr-FR" sz="1100" b="0" noProof="0" dirty="0" smtClean="0">
              <a:latin typeface="Arial"/>
              <a:cs typeface="Arial"/>
            </a:endParaRPr>
          </a:p>
          <a:p>
            <a:r>
              <a:rPr lang="fr-FR" sz="1100" b="1" noProof="0" dirty="0" smtClean="0">
                <a:latin typeface="Arial"/>
                <a:cs typeface="Arial"/>
              </a:rPr>
              <a:t>Qui : </a:t>
            </a:r>
            <a:r>
              <a:rPr lang="fr-FR" sz="1100" b="0" noProof="0" dirty="0" smtClean="0">
                <a:latin typeface="Arial"/>
                <a:cs typeface="Arial"/>
              </a:rPr>
              <a:t>personne(s) désignée(s)</a:t>
            </a:r>
            <a:r>
              <a:rPr lang="fr-FR" sz="1100" b="0" baseline="0" noProof="0" dirty="0" smtClean="0">
                <a:latin typeface="Arial"/>
                <a:cs typeface="Arial"/>
              </a:rPr>
              <a:t> par l’établissement en fonction de l’organisation du processus. La responsabilité finale incombe à l’opérateur.</a:t>
            </a:r>
            <a:endParaRPr lang="fr-FR" sz="1100" b="0" noProof="0" dirty="0" smtClean="0">
              <a:latin typeface="Arial"/>
              <a:cs typeface="Arial"/>
            </a:endParaRPr>
          </a:p>
          <a:p>
            <a:endParaRPr lang="fr-FR" sz="1100" noProof="0" dirty="0" smtClean="0">
              <a:latin typeface="Arial"/>
              <a:cs typeface="Arial"/>
            </a:endParaRPr>
          </a:p>
          <a:p>
            <a:r>
              <a:rPr lang="fr-FR" sz="1100" b="1" noProof="0" dirty="0" smtClean="0">
                <a:latin typeface="Arial"/>
                <a:cs typeface="Arial"/>
              </a:rPr>
              <a:t>3.</a:t>
            </a:r>
            <a:r>
              <a:rPr lang="fr-FR" sz="1100" b="1" baseline="0" noProof="0" dirty="0" smtClean="0">
                <a:latin typeface="Arial"/>
                <a:cs typeface="Arial"/>
              </a:rPr>
              <a:t> </a:t>
            </a:r>
            <a:r>
              <a:rPr lang="fr-FR" sz="1100" b="1" noProof="0" dirty="0" smtClean="0">
                <a:latin typeface="Arial"/>
                <a:cs typeface="Arial"/>
              </a:rPr>
              <a:t>Prescriptions</a:t>
            </a:r>
          </a:p>
          <a:p>
            <a:r>
              <a:rPr lang="fr-FR" sz="1100" b="1" i="0" u="none" strike="noStrike" kern="1200" baseline="0" noProof="0" dirty="0" smtClean="0">
                <a:solidFill>
                  <a:schemeClr val="tx1"/>
                </a:solidFill>
                <a:latin typeface="Arial"/>
                <a:cs typeface="Arial"/>
              </a:rPr>
              <a:t>Quoi/Comment : </a:t>
            </a:r>
            <a:r>
              <a:rPr lang="fr-FR" sz="1100" b="0" i="0" u="none" strike="noStrike" kern="1200" baseline="0" noProof="0" dirty="0" smtClean="0">
                <a:solidFill>
                  <a:schemeClr val="tx1"/>
                </a:solidFill>
                <a:latin typeface="Arial"/>
                <a:cs typeface="Arial"/>
              </a:rPr>
              <a:t>planifier et prescrire à temps les examens (valeurs sanguines, détermination du groupe sanguin, recherche d’anticorps, etc.) et les médicaments nécessaires (p. ex. prophylaxie antibiotique)</a:t>
            </a:r>
          </a:p>
          <a:p>
            <a:r>
              <a:rPr lang="fr-FR" sz="1100" b="1" i="0" u="none" strike="noStrike" kern="1200" baseline="0" noProof="0" dirty="0" smtClean="0">
                <a:solidFill>
                  <a:schemeClr val="tx1"/>
                </a:solidFill>
                <a:latin typeface="Arial"/>
                <a:cs typeface="Arial"/>
              </a:rPr>
              <a:t>Quand/Où : </a:t>
            </a:r>
            <a:r>
              <a:rPr lang="fr-FR" sz="1100" b="0" noProof="0" dirty="0" smtClean="0">
                <a:latin typeface="Arial"/>
                <a:cs typeface="Arial"/>
              </a:rPr>
              <a:t>durant la phase</a:t>
            </a:r>
            <a:r>
              <a:rPr lang="fr-FR" sz="1100" b="0" baseline="0" noProof="0" dirty="0" smtClean="0">
                <a:latin typeface="Arial"/>
                <a:cs typeface="Arial"/>
              </a:rPr>
              <a:t> préopératoire, à intégrer dans les processus locaux existants ; au cabinet, en ambulatoire à l’hôpital ou au lieu de l’hospitalisation préopératoire </a:t>
            </a:r>
            <a:endParaRPr lang="fr-FR" sz="1100" b="0" i="0" u="none" strike="noStrike" kern="1200" baseline="0" noProof="0" dirty="0" smtClean="0">
              <a:solidFill>
                <a:schemeClr val="tx1"/>
              </a:solidFill>
              <a:latin typeface="Arial"/>
              <a:cs typeface="Arial"/>
            </a:endParaRPr>
          </a:p>
          <a:p>
            <a:r>
              <a:rPr lang="fr-FR" sz="1100" b="1" noProof="0" dirty="0" smtClean="0">
                <a:latin typeface="Arial"/>
                <a:cs typeface="Arial"/>
              </a:rPr>
              <a:t>Qui :  </a:t>
            </a:r>
            <a:r>
              <a:rPr lang="fr-FR" sz="1100" noProof="0" dirty="0" smtClean="0">
                <a:latin typeface="Arial"/>
                <a:cs typeface="Arial"/>
              </a:rPr>
              <a:t>opérateur, anesthésiste</a:t>
            </a:r>
            <a:r>
              <a:rPr lang="fr-FR" sz="1100" baseline="0" noProof="0" dirty="0" smtClean="0">
                <a:latin typeface="Arial"/>
                <a:cs typeface="Arial"/>
              </a:rPr>
              <a:t> et professionnels exécutant les prescriptions</a:t>
            </a:r>
            <a:endParaRPr lang="fr-FR" sz="1100" noProof="0" dirty="0" smtClean="0">
              <a:latin typeface="Arial"/>
              <a:cs typeface="Arial"/>
            </a:endParaRPr>
          </a:p>
          <a:p>
            <a:endParaRPr lang="fr-FR" sz="1100" noProof="0" dirty="0">
              <a:latin typeface="Arial"/>
              <a:cs typeface="Arial"/>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21</a:t>
            </a:fld>
            <a:endParaRPr lang="de-CH" dirty="0"/>
          </a:p>
        </p:txBody>
      </p:sp>
    </p:spTree>
    <p:extLst>
      <p:ext uri="{BB962C8B-B14F-4D97-AF65-F5344CB8AC3E}">
        <p14:creationId xmlns:p14="http://schemas.microsoft.com/office/powerpoint/2010/main" val="39065661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100" b="0" i="1" noProof="0" dirty="0" smtClean="0">
                <a:latin typeface="Arial" panose="020B0604020202020204" pitchFamily="34" charset="0"/>
                <a:cs typeface="Arial" panose="020B0604020202020204" pitchFamily="34" charset="0"/>
              </a:rPr>
              <a:t>Note pour l’intervenant/e </a:t>
            </a:r>
            <a:r>
              <a:rPr lang="fr-FR" sz="1100" b="0" i="1" baseline="0" noProof="0" dirty="0" smtClean="0">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r>
              <a:rPr lang="fr-FR" sz="1100" b="0" i="1" noProof="0" dirty="0" smtClean="0">
                <a:latin typeface="Arial" panose="020B0604020202020204" pitchFamily="34" charset="0"/>
                <a:cs typeface="Arial" panose="020B0604020202020204" pitchFamily="34" charset="0"/>
              </a:rPr>
              <a:t>Voir la publication</a:t>
            </a:r>
            <a:r>
              <a:rPr lang="fr-FR" sz="1100" b="0" i="1" baseline="0" noProof="0" dirty="0" smtClean="0">
                <a:latin typeface="Arial" panose="020B0604020202020204" pitchFamily="34" charset="0"/>
                <a:cs typeface="Arial" panose="020B0604020202020204" pitchFamily="34" charset="0"/>
              </a:rPr>
              <a:t> </a:t>
            </a:r>
            <a:r>
              <a:rPr lang="fr-FR" sz="1100" b="0" i="1" noProof="0" dirty="0" smtClean="0">
                <a:latin typeface="Arial" panose="020B0604020202020204" pitchFamily="34" charset="0"/>
                <a:cs typeface="Arial" panose="020B0604020202020204" pitchFamily="34" charset="0"/>
              </a:rPr>
              <a:t>« Opération Sécurité chirurgicale », chapitre 6.3.2  </a:t>
            </a:r>
            <a:r>
              <a:rPr lang="fr-FR" sz="1100" b="0" i="1" noProof="0" dirty="0" err="1" smtClean="0">
                <a:latin typeface="Arial" panose="020B0604020202020204" pitchFamily="34" charset="0"/>
                <a:cs typeface="Arial" panose="020B0604020202020204" pitchFamily="34" charset="0"/>
              </a:rPr>
              <a:t>Sign</a:t>
            </a:r>
            <a:r>
              <a:rPr lang="fr-FR" sz="1100" b="0" i="1" noProof="0" dirty="0" smtClean="0">
                <a:latin typeface="Arial" panose="020B0604020202020204" pitchFamily="34" charset="0"/>
                <a:cs typeface="Arial" panose="020B0604020202020204" pitchFamily="34" charset="0"/>
              </a:rPr>
              <a:t> in, p. 52 </a:t>
            </a:r>
            <a:r>
              <a:rPr lang="fr-FR" sz="1100" b="0" i="1" baseline="0" noProof="0" dirty="0" err="1" smtClean="0">
                <a:latin typeface="Arial" panose="020B0604020202020204" pitchFamily="34" charset="0"/>
                <a:cs typeface="Arial" panose="020B0604020202020204" pitchFamily="34" charset="0"/>
              </a:rPr>
              <a:t>ss</a:t>
            </a:r>
            <a:endParaRPr lang="fr-FR" sz="1100" b="0" i="1" noProof="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100" b="0" i="1" noProof="0" dirty="0" smtClean="0">
                <a:latin typeface="Arial" panose="020B0604020202020204" pitchFamily="34" charset="0"/>
                <a:cs typeface="Arial" panose="020B0604020202020204" pitchFamily="34" charset="0"/>
              </a:rPr>
              <a:t>Sélectionner une série de</a:t>
            </a:r>
            <a:r>
              <a:rPr lang="fr-FR" sz="1100" b="0" i="1" baseline="0" noProof="0" dirty="0" smtClean="0">
                <a:latin typeface="Arial" panose="020B0604020202020204" pitchFamily="34" charset="0"/>
                <a:cs typeface="Arial" panose="020B0604020202020204" pitchFamily="34" charset="0"/>
              </a:rPr>
              <a:t> points en fonction de la situation dans l’établissement et du contexte</a:t>
            </a:r>
          </a:p>
          <a:p>
            <a:pPr marL="0" indent="0">
              <a:buFont typeface="Arial" panose="020B0604020202020204" pitchFamily="34" charset="0"/>
              <a:buNone/>
            </a:pPr>
            <a:endParaRPr lang="fr-FR" sz="1100" baseline="0" noProof="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r>
              <a:rPr lang="fr-FR" sz="1100" baseline="0" noProof="0" dirty="0" smtClean="0">
                <a:latin typeface="Arial" panose="020B0604020202020204" pitchFamily="34" charset="0"/>
                <a:cs typeface="Arial" panose="020B0604020202020204" pitchFamily="34" charset="0"/>
              </a:rPr>
              <a:t>Le </a:t>
            </a:r>
            <a:r>
              <a:rPr lang="fr-FR" sz="1100" baseline="0" noProof="0" dirty="0" err="1" smtClean="0">
                <a:latin typeface="Arial" panose="020B0604020202020204" pitchFamily="34" charset="0"/>
                <a:cs typeface="Arial" panose="020B0604020202020204" pitchFamily="34" charset="0"/>
              </a:rPr>
              <a:t>Sign</a:t>
            </a:r>
            <a:r>
              <a:rPr lang="fr-FR" sz="1100" baseline="0" noProof="0" dirty="0" smtClean="0">
                <a:latin typeface="Arial" panose="020B0604020202020204" pitchFamily="34" charset="0"/>
                <a:cs typeface="Arial" panose="020B0604020202020204" pitchFamily="34" charset="0"/>
              </a:rPr>
              <a:t> in est la première des trois parties qui composent la check-list de l’OMS. Cette étape a lieu avant induction de l’anesthésie.</a:t>
            </a:r>
            <a:endParaRPr lang="fr-FR" sz="1100" i="1" baseline="0" noProof="0" dirty="0" smtClean="0">
              <a:solidFill>
                <a:srgbClr val="FF0000"/>
              </a:solidFill>
              <a:latin typeface="Arial" panose="020B0604020202020204" pitchFamily="34" charset="0"/>
              <a:cs typeface="Arial" panose="020B0604020202020204" pitchFamily="34" charset="0"/>
            </a:endParaRPr>
          </a:p>
          <a:p>
            <a:pPr marL="0" indent="0">
              <a:buFont typeface="Arial" panose="020B0604020202020204" pitchFamily="34" charset="0"/>
              <a:buNone/>
            </a:pPr>
            <a:r>
              <a:rPr lang="fr-FR" sz="1100" i="0" baseline="0" noProof="0" dirty="0" smtClean="0">
                <a:solidFill>
                  <a:schemeClr val="tx1"/>
                </a:solidFill>
                <a:latin typeface="Arial" panose="020B0604020202020204" pitchFamily="34" charset="0"/>
                <a:cs typeface="Arial" panose="020B0604020202020204" pitchFamily="34" charset="0"/>
              </a:rPr>
              <a:t>Buts du </a:t>
            </a:r>
            <a:r>
              <a:rPr lang="fr-FR" sz="1100" i="0" baseline="0" noProof="0" dirty="0" err="1" smtClean="0">
                <a:solidFill>
                  <a:schemeClr val="tx1"/>
                </a:solidFill>
                <a:latin typeface="Arial" panose="020B0604020202020204" pitchFamily="34" charset="0"/>
                <a:cs typeface="Arial" panose="020B0604020202020204" pitchFamily="34" charset="0"/>
              </a:rPr>
              <a:t>Sign</a:t>
            </a:r>
            <a:r>
              <a:rPr lang="fr-FR" sz="1100" i="0" baseline="0" noProof="0" dirty="0" smtClean="0">
                <a:solidFill>
                  <a:schemeClr val="tx1"/>
                </a:solidFill>
                <a:latin typeface="Arial" panose="020B0604020202020204" pitchFamily="34" charset="0"/>
                <a:cs typeface="Arial" panose="020B0604020202020204" pitchFamily="34" charset="0"/>
              </a:rPr>
              <a:t> in :</a:t>
            </a:r>
            <a:r>
              <a:rPr lang="fr-FR" sz="1100" i="1" baseline="0" noProof="0" dirty="0" smtClean="0">
                <a:solidFill>
                  <a:schemeClr val="tx1"/>
                </a:solidFill>
                <a:latin typeface="Arial" panose="020B0604020202020204" pitchFamily="34" charset="0"/>
                <a:cs typeface="Arial" panose="020B0604020202020204" pitchFamily="34" charset="0"/>
              </a:rPr>
              <a:t> </a:t>
            </a:r>
          </a:p>
          <a:p>
            <a:pPr marL="0" indent="0">
              <a:buFont typeface="Arial" panose="020B0604020202020204" pitchFamily="34" charset="0"/>
              <a:buNone/>
            </a:pPr>
            <a:r>
              <a:rPr lang="fr-FR" sz="1100" i="0" baseline="0" noProof="0" dirty="0" smtClean="0">
                <a:solidFill>
                  <a:schemeClr val="tx1"/>
                </a:solidFill>
                <a:latin typeface="Arial" panose="020B0604020202020204" pitchFamily="34" charset="0"/>
                <a:cs typeface="Arial" panose="020B0604020202020204" pitchFamily="34" charset="0"/>
              </a:rPr>
              <a:t>P</a:t>
            </a:r>
            <a:r>
              <a:rPr lang="fr-FR" sz="1100" noProof="0" dirty="0" smtClean="0">
                <a:latin typeface="Arial" panose="020B0604020202020204" pitchFamily="34" charset="0"/>
                <a:cs typeface="Arial" panose="020B0604020202020204" pitchFamily="34" charset="0"/>
              </a:rPr>
              <a:t>rocéder</a:t>
            </a:r>
            <a:r>
              <a:rPr lang="fr-FR" sz="1100" baseline="0" noProof="0" dirty="0" smtClean="0">
                <a:latin typeface="Arial" panose="020B0604020202020204" pitchFamily="34" charset="0"/>
                <a:cs typeface="Arial" panose="020B0604020202020204" pitchFamily="34" charset="0"/>
              </a:rPr>
              <a:t> aux vérifications essentielles pour la sécurité en y associant le patient, généralement encore éveillé au cours de cette </a:t>
            </a:r>
            <a:r>
              <a:rPr lang="fr-FR" sz="1100" noProof="0" dirty="0" smtClean="0">
                <a:latin typeface="Arial" panose="020B0604020202020204" pitchFamily="34" charset="0"/>
                <a:cs typeface="Arial" panose="020B0604020202020204" pitchFamily="34" charset="0"/>
              </a:rPr>
              <a:t>phase délicate</a:t>
            </a:r>
            <a:r>
              <a:rPr lang="fr-FR" sz="1100" baseline="0" noProof="0" dirty="0" smtClean="0">
                <a:latin typeface="Arial" panose="020B0604020202020204" pitchFamily="34" charset="0"/>
                <a:cs typeface="Arial" panose="020B0604020202020204" pitchFamily="34" charset="0"/>
              </a:rPr>
              <a:t> du processus préopératoire à laquelle participent différents </a:t>
            </a:r>
            <a:r>
              <a:rPr lang="fr-FR" sz="1100" noProof="0" dirty="0" smtClean="0">
                <a:latin typeface="Arial" panose="020B0604020202020204" pitchFamily="34" charset="0"/>
                <a:cs typeface="Arial" panose="020B0604020202020204" pitchFamily="34" charset="0"/>
              </a:rPr>
              <a:t>groupes professionnels. Ces contrôles sont volontairement répétés</a:t>
            </a:r>
            <a:r>
              <a:rPr lang="fr-FR" sz="1100" baseline="0" noProof="0" dirty="0" smtClean="0">
                <a:latin typeface="Arial" panose="020B0604020202020204" pitchFamily="34" charset="0"/>
                <a:cs typeface="Arial" panose="020B0604020202020204" pitchFamily="34" charset="0"/>
              </a:rPr>
              <a:t> dans le but d’éviter des erreurs de site opératoire ou de traitement.  </a:t>
            </a:r>
          </a:p>
          <a:p>
            <a:pPr marL="0" indent="0">
              <a:buFont typeface="Arial" panose="020B0604020202020204" pitchFamily="34" charset="0"/>
              <a:buNone/>
            </a:pPr>
            <a:r>
              <a:rPr lang="fr-FR" sz="1100" baseline="0" noProof="0" dirty="0" smtClean="0">
                <a:latin typeface="Arial" panose="020B0604020202020204" pitchFamily="34" charset="0"/>
                <a:cs typeface="Arial" panose="020B0604020202020204" pitchFamily="34" charset="0"/>
              </a:rPr>
              <a:t>Communiquer les risques spécifiques au patient afin que l’équipe pluridisciplinaire puisse se préparer à d’éventuels événements indésirables. </a:t>
            </a:r>
          </a:p>
          <a:p>
            <a:pPr marL="0" indent="0">
              <a:buFont typeface="Arial" panose="020B0604020202020204" pitchFamily="34" charset="0"/>
              <a:buNone/>
            </a:pPr>
            <a:r>
              <a:rPr lang="fr-FR" sz="1100" baseline="0" noProof="0" dirty="0" smtClean="0">
                <a:latin typeface="Arial" panose="020B0604020202020204" pitchFamily="34" charset="0"/>
                <a:cs typeface="Arial" panose="020B0604020202020204" pitchFamily="34" charset="0"/>
              </a:rPr>
              <a:t>Vérifier l’assignation à la salle d’opération correcte, garde-fou supplémentaire important pour prévenir les erreurs potentielles</a:t>
            </a:r>
            <a:r>
              <a:rPr lang="fr-FR" sz="1100" noProof="0" dirty="0" smtClean="0">
                <a:latin typeface="Arial" panose="020B0604020202020204" pitchFamily="34" charset="0"/>
                <a:cs typeface="Arial" panose="020B0604020202020204" pitchFamily="34" charset="0"/>
              </a:rPr>
              <a:t>.</a:t>
            </a:r>
          </a:p>
          <a:p>
            <a:pPr marL="0" indent="0">
              <a:buFont typeface="Arial" panose="020B0604020202020204" pitchFamily="34" charset="0"/>
              <a:buNone/>
            </a:pPr>
            <a:r>
              <a:rPr lang="fr-FR" sz="1100" baseline="0" noProof="0" dirty="0" smtClean="0">
                <a:latin typeface="Arial" panose="020B0604020202020204" pitchFamily="34" charset="0"/>
                <a:cs typeface="Arial" panose="020B0604020202020204" pitchFamily="34" charset="0"/>
              </a:rPr>
              <a:t> </a:t>
            </a:r>
          </a:p>
        </p:txBody>
      </p:sp>
      <p:sp>
        <p:nvSpPr>
          <p:cNvPr id="4" name="Foliennummernplatzhalter 3"/>
          <p:cNvSpPr>
            <a:spLocks noGrp="1"/>
          </p:cNvSpPr>
          <p:nvPr>
            <p:ph type="sldNum" sz="quarter" idx="10"/>
          </p:nvPr>
        </p:nvSpPr>
        <p:spPr/>
        <p:txBody>
          <a:bodyPr/>
          <a:lstStyle/>
          <a:p>
            <a:fld id="{E6B5BAC9-FAD2-4512-8165-CA0494811BE3}" type="slidenum">
              <a:rPr lang="de-CH" smtClean="0"/>
              <a:t>22</a:t>
            </a:fld>
            <a:endParaRPr lang="de-CH" dirty="0"/>
          </a:p>
        </p:txBody>
      </p:sp>
    </p:spTree>
    <p:extLst>
      <p:ext uri="{BB962C8B-B14F-4D97-AF65-F5344CB8AC3E}">
        <p14:creationId xmlns:p14="http://schemas.microsoft.com/office/powerpoint/2010/main" val="21272654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r>
              <a:rPr lang="fr-FR" sz="1100" b="0" i="1" dirty="0" smtClean="0">
                <a:latin typeface="Arial" panose="020B0604020202020204" pitchFamily="34" charset="0"/>
                <a:cs typeface="Arial" panose="020B0604020202020204" pitchFamily="34" charset="0"/>
              </a:rPr>
              <a:t>Note pour l‘intervenant/e </a:t>
            </a:r>
            <a:r>
              <a:rPr lang="fr-FR" sz="1100" b="0" i="1" baseline="0" dirty="0" smtClean="0">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r>
              <a:rPr lang="fr-FR" sz="1100" b="0" i="1" dirty="0" smtClean="0">
                <a:latin typeface="Arial" panose="020B0604020202020204" pitchFamily="34" charset="0"/>
                <a:cs typeface="Arial" panose="020B0604020202020204" pitchFamily="34" charset="0"/>
              </a:rPr>
              <a:t>Voir la publication « Opération Sécurité chirurgicale</a:t>
            </a:r>
            <a:r>
              <a:rPr lang="fr-FR" sz="1100" b="0" i="1" baseline="0" dirty="0" smtClean="0">
                <a:latin typeface="Arial" panose="020B0604020202020204" pitchFamily="34" charset="0"/>
                <a:cs typeface="Arial" panose="020B0604020202020204" pitchFamily="34" charset="0"/>
              </a:rPr>
              <a:t> </a:t>
            </a:r>
            <a:r>
              <a:rPr lang="fr-FR" sz="1100" b="0" i="1" dirty="0" smtClean="0">
                <a:latin typeface="Arial" panose="020B0604020202020204" pitchFamily="34" charset="0"/>
                <a:cs typeface="Arial" panose="020B0604020202020204" pitchFamily="34" charset="0"/>
              </a:rPr>
              <a:t>», chapitre 6.3.3  Team time out, p. 58</a:t>
            </a:r>
            <a:r>
              <a:rPr lang="fr-FR" sz="1100" b="0" i="1" baseline="0" dirty="0" smtClean="0">
                <a:latin typeface="Arial" panose="020B0604020202020204" pitchFamily="34" charset="0"/>
                <a:cs typeface="Arial" panose="020B0604020202020204" pitchFamily="34" charset="0"/>
              </a:rPr>
              <a:t> </a:t>
            </a:r>
            <a:r>
              <a:rPr lang="fr-FR" sz="1100" b="0" i="1" baseline="0" dirty="0" err="1" smtClean="0">
                <a:latin typeface="Arial" panose="020B0604020202020204" pitchFamily="34" charset="0"/>
                <a:cs typeface="Arial" panose="020B0604020202020204" pitchFamily="34" charset="0"/>
              </a:rPr>
              <a:t>ss</a:t>
            </a:r>
            <a:endParaRPr lang="fr-FR" sz="1100" b="0" i="1"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100" b="0" i="1" noProof="0" dirty="0" smtClean="0">
                <a:latin typeface="Arial" panose="020B0604020202020204" pitchFamily="34" charset="0"/>
                <a:cs typeface="Arial" panose="020B0604020202020204" pitchFamily="34" charset="0"/>
              </a:rPr>
              <a:t>Sélectionner une série de</a:t>
            </a:r>
            <a:r>
              <a:rPr lang="fr-FR" sz="1100" b="0" i="1" baseline="0" noProof="0" dirty="0" smtClean="0">
                <a:latin typeface="Arial" panose="020B0604020202020204" pitchFamily="34" charset="0"/>
                <a:cs typeface="Arial" panose="020B0604020202020204" pitchFamily="34" charset="0"/>
              </a:rPr>
              <a:t> points en fonction de la situation dans l’établissement et du contexte</a:t>
            </a:r>
            <a:endParaRPr lang="fr-FR" sz="1100" b="0" i="1" baseline="0" dirty="0" smtClean="0">
              <a:latin typeface="Arial" panose="020B0604020202020204" pitchFamily="34" charset="0"/>
              <a:cs typeface="Arial" panose="020B0604020202020204" pitchFamily="34" charset="0"/>
            </a:endParaRPr>
          </a:p>
          <a:p>
            <a:endParaRPr lang="fr-FR" sz="1100" i="1" noProof="0" dirty="0" smtClean="0">
              <a:latin typeface="Arial" panose="020B0604020202020204" pitchFamily="34" charset="0"/>
              <a:cs typeface="Arial" panose="020B0604020202020204" pitchFamily="34" charset="0"/>
            </a:endParaRPr>
          </a:p>
          <a:p>
            <a:endParaRPr lang="fr-FR" sz="1100" i="1" noProof="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noProof="0" dirty="0" smtClean="0">
                <a:solidFill>
                  <a:schemeClr val="tx1"/>
                </a:solidFill>
                <a:latin typeface="Arial" panose="020B0604020202020204" pitchFamily="34" charset="0"/>
                <a:cs typeface="Arial" panose="020B0604020202020204" pitchFamily="34" charset="0"/>
              </a:rPr>
              <a:t>Buts</a:t>
            </a:r>
            <a:r>
              <a:rPr lang="fr-FR" sz="1100" i="0" baseline="0" noProof="0" dirty="0" smtClean="0">
                <a:solidFill>
                  <a:schemeClr val="tx1"/>
                </a:solidFill>
                <a:latin typeface="Arial" panose="020B0604020202020204" pitchFamily="34" charset="0"/>
                <a:cs typeface="Arial" panose="020B0604020202020204" pitchFamily="34" charset="0"/>
              </a:rPr>
              <a:t> du Team time out : </a:t>
            </a: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baseline="0" noProof="0" dirty="0" smtClean="0">
                <a:solidFill>
                  <a:schemeClr val="tx1"/>
                </a:solidFill>
                <a:latin typeface="Arial" panose="020B0604020202020204" pitchFamily="34" charset="0"/>
                <a:cs typeface="Arial" panose="020B0604020202020204" pitchFamily="34" charset="0"/>
              </a:rPr>
              <a:t>F</a:t>
            </a:r>
            <a:r>
              <a:rPr lang="fr-FR" sz="1100" i="0" noProof="0" dirty="0" smtClean="0">
                <a:latin typeface="Arial" panose="020B0604020202020204" pitchFamily="34" charset="0"/>
                <a:cs typeface="Arial" panose="020B0604020202020204" pitchFamily="34" charset="0"/>
              </a:rPr>
              <a:t>aire cesser</a:t>
            </a:r>
            <a:r>
              <a:rPr lang="fr-FR" sz="1100" i="0" baseline="0" noProof="0" dirty="0" smtClean="0">
                <a:latin typeface="Arial" panose="020B0604020202020204" pitchFamily="34" charset="0"/>
                <a:cs typeface="Arial" panose="020B0604020202020204" pitchFamily="34" charset="0"/>
              </a:rPr>
              <a:t> brièvement la pression qui règne souvent juste avant l’incision et prendre en compte les dernières mises en garde. </a:t>
            </a: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baseline="0" noProof="0" dirty="0" smtClean="0">
                <a:latin typeface="Arial" panose="020B0604020202020204" pitchFamily="34" charset="0"/>
                <a:cs typeface="Arial" panose="020B0604020202020204" pitchFamily="34" charset="0"/>
              </a:rPr>
              <a:t>Effectuer les vérifications essentielles pour la sécurité avant la première incision de la peau dans le but de prévenir des incidents graves évitables. </a:t>
            </a: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noProof="0" dirty="0" smtClean="0">
                <a:latin typeface="Arial" panose="020B0604020202020204" pitchFamily="34" charset="0"/>
                <a:cs typeface="Arial" panose="020B0604020202020204" pitchFamily="34" charset="0"/>
              </a:rPr>
              <a:t>Présenter les membres de l’équipe pour favoriser une communication ouverte, chacun connaissant le nom et la fonction des autres intervenants. </a:t>
            </a: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noProof="0" dirty="0" smtClean="0">
                <a:latin typeface="Arial" panose="020B0604020202020204" pitchFamily="34" charset="0"/>
                <a:cs typeface="Arial" panose="020B0604020202020204" pitchFamily="34" charset="0"/>
              </a:rPr>
              <a:t>Veiller</a:t>
            </a:r>
            <a:r>
              <a:rPr lang="fr-FR" sz="1100" i="0" baseline="0" noProof="0" dirty="0" smtClean="0">
                <a:latin typeface="Arial" panose="020B0604020202020204" pitchFamily="34" charset="0"/>
                <a:cs typeface="Arial" panose="020B0604020202020204" pitchFamily="34" charset="0"/>
              </a:rPr>
              <a:t> à ce que les informations importantes pour l’anticipation d’événements inattendus soient communiquées et que les préparatifs nécessaires soient accomplis.</a:t>
            </a:r>
            <a:endParaRPr lang="fr-FR" sz="1100" i="0" noProof="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noProof="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noProof="0" dirty="0" smtClean="0">
                <a:latin typeface="Arial" panose="020B0604020202020204" pitchFamily="34" charset="0"/>
                <a:cs typeface="Arial" panose="020B0604020202020204" pitchFamily="34" charset="0"/>
              </a:rPr>
              <a:t>Certains éléments doivent être vérifiés à plusieurs</a:t>
            </a:r>
            <a:r>
              <a:rPr lang="fr-FR" sz="1100" i="0" baseline="0" noProof="0" dirty="0" smtClean="0">
                <a:latin typeface="Arial" panose="020B0604020202020204" pitchFamily="34" charset="0"/>
                <a:cs typeface="Arial" panose="020B0604020202020204" pitchFamily="34" charset="0"/>
              </a:rPr>
              <a:t> reprises </a:t>
            </a:r>
            <a:r>
              <a:rPr lang="fr-FR" sz="1100" i="0" noProof="0" dirty="0" smtClean="0">
                <a:latin typeface="Arial" panose="020B0604020202020204" pitchFamily="34" charset="0"/>
                <a:cs typeface="Arial" panose="020B0604020202020204" pitchFamily="34" charset="0"/>
              </a:rPr>
              <a:t>– et à chaque fois avec le même soin. Cette exigence répond à un principe fondamental de la gestion des risques et de la sécurité. Durant le Team time</a:t>
            </a:r>
            <a:r>
              <a:rPr lang="fr-FR" sz="1100" i="0" baseline="0" noProof="0" dirty="0" smtClean="0">
                <a:latin typeface="Arial" panose="020B0604020202020204" pitchFamily="34" charset="0"/>
                <a:cs typeface="Arial" panose="020B0604020202020204" pitchFamily="34" charset="0"/>
              </a:rPr>
              <a:t> out, les vérifications destinées à prévenir les erreurs de site opératoire sont volontairement répétées en présence de tous les membres de l’équipe.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noProof="0" dirty="0" smtClean="0">
              <a:latin typeface="Arial" panose="020B0604020202020204" pitchFamily="34" charset="0"/>
              <a:cs typeface="Arial" panose="020B0604020202020204" pitchFamily="34" charset="0"/>
            </a:endParaRPr>
          </a:p>
          <a:p>
            <a:r>
              <a:rPr lang="fr-FR" sz="1100" i="0" baseline="0" noProof="0" dirty="0" smtClean="0">
                <a:latin typeface="Arial" panose="020B0604020202020204" pitchFamily="34" charset="0"/>
                <a:cs typeface="Arial" panose="020B0604020202020204" pitchFamily="34" charset="0"/>
              </a:rPr>
              <a:t>Il est essentiel que toutes les personnes présentes en salle d’opération marquent un temps d’arrêt et se concentrent ensemble sur le Team time out. A cet égard, le premier point est très important, car il permet de s’assurer que chacun connaît le nom et la fonction des autres intervenants. Il sert aussi de rituel pour gagner l’attention de toute l’équipe et entamer la procédure. Si tous les membres de l’équipe se connaissent bien, il est par exemple possible d’introduire le sujet en disant : « Nous allons procéder au Team time out. Marianne, tu es prête pour la check-list ? » « Oui, je suis prête. » « Thomas, tu es prêt pour la check-list ? », etc.</a:t>
            </a:r>
          </a:p>
          <a:p>
            <a:endParaRPr lang="fr-FR" sz="1100" i="0" baseline="0" noProof="0" dirty="0" smtClean="0">
              <a:latin typeface="Arial" panose="020B0604020202020204" pitchFamily="34" charset="0"/>
              <a:cs typeface="Arial" panose="020B0604020202020204" pitchFamily="34" charset="0"/>
            </a:endParaRPr>
          </a:p>
          <a:p>
            <a:r>
              <a:rPr lang="fr-FR" sz="1100" i="0" baseline="0" noProof="0" dirty="0" smtClean="0">
                <a:latin typeface="Arial" panose="020B0604020202020204" pitchFamily="34" charset="0"/>
                <a:cs typeface="Arial" panose="020B0604020202020204" pitchFamily="34" charset="0"/>
              </a:rPr>
              <a:t>Lors de cette étape, plusieurs des points de la check-list sont d’ultimes vérifications de sécurité avant l’intervention, tandis que d’autres concernent la communication et la transmission d’informations (rôle de briefing). </a:t>
            </a:r>
          </a:p>
          <a:p>
            <a:endParaRPr lang="de-CH" sz="1100" i="0" dirty="0" smtClean="0">
              <a:latin typeface="Arial" panose="020B0604020202020204" pitchFamily="34" charset="0"/>
              <a:cs typeface="Arial" panose="020B0604020202020204" pitchFamily="34" charset="0"/>
            </a:endParaRPr>
          </a:p>
          <a:p>
            <a:endParaRPr lang="de-CH" sz="1100" i="0" baseline="0" dirty="0" smtClean="0">
              <a:latin typeface="Arial" panose="020B0604020202020204" pitchFamily="34" charset="0"/>
              <a:cs typeface="Arial" panose="020B0604020202020204" pitchFamily="34" charset="0"/>
            </a:endParaRPr>
          </a:p>
          <a:p>
            <a:endParaRPr lang="de-CH" sz="1100" i="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23</a:t>
            </a:fld>
            <a:endParaRPr lang="de-CH" dirty="0"/>
          </a:p>
        </p:txBody>
      </p:sp>
    </p:spTree>
    <p:extLst>
      <p:ext uri="{BB962C8B-B14F-4D97-AF65-F5344CB8AC3E}">
        <p14:creationId xmlns:p14="http://schemas.microsoft.com/office/powerpoint/2010/main" val="17605273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100" i="1" noProof="0" dirty="0" smtClean="0">
                <a:latin typeface="Arial" panose="020B0604020202020204" pitchFamily="34" charset="0"/>
                <a:cs typeface="Arial" panose="020B0604020202020204" pitchFamily="34" charset="0"/>
              </a:rPr>
              <a:t>Note pour l‘intervenant/e</a:t>
            </a:r>
            <a:r>
              <a:rPr lang="fr-FR" sz="1100" i="1" baseline="0" noProof="0" dirty="0" smtClean="0">
                <a:latin typeface="Arial" panose="020B0604020202020204" pitchFamily="34" charset="0"/>
                <a:cs typeface="Arial" panose="020B0604020202020204" pitchFamily="34" charset="0"/>
              </a:rPr>
              <a:t> </a:t>
            </a:r>
            <a:r>
              <a:rPr lang="fr-FR" sz="1100" i="1" noProof="0" dirty="0" smtClean="0">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r>
              <a:rPr lang="fr-FR" sz="1100" i="1" noProof="0" dirty="0" smtClean="0">
                <a:latin typeface="Arial" panose="020B0604020202020204" pitchFamily="34" charset="0"/>
                <a:cs typeface="Arial" panose="020B0604020202020204" pitchFamily="34" charset="0"/>
              </a:rPr>
              <a:t>Voir la publication « Opération Sécurité</a:t>
            </a:r>
            <a:r>
              <a:rPr lang="fr-FR" sz="1100" i="1" baseline="0" noProof="0" dirty="0" smtClean="0">
                <a:latin typeface="Arial" panose="020B0604020202020204" pitchFamily="34" charset="0"/>
                <a:cs typeface="Arial" panose="020B0604020202020204" pitchFamily="34" charset="0"/>
              </a:rPr>
              <a:t> </a:t>
            </a:r>
            <a:r>
              <a:rPr lang="fr-FR" sz="1100" i="1" noProof="0" dirty="0" smtClean="0">
                <a:latin typeface="Arial" panose="020B0604020202020204" pitchFamily="34" charset="0"/>
                <a:cs typeface="Arial" panose="020B0604020202020204" pitchFamily="34" charset="0"/>
              </a:rPr>
              <a:t>chirurgicale », chapitre 6.3.4 </a:t>
            </a:r>
            <a:r>
              <a:rPr lang="fr-FR" sz="1100" i="1" noProof="0" dirty="0" err="1" smtClean="0">
                <a:latin typeface="Arial" panose="020B0604020202020204" pitchFamily="34" charset="0"/>
                <a:cs typeface="Arial" panose="020B0604020202020204" pitchFamily="34" charset="0"/>
              </a:rPr>
              <a:t>Sign</a:t>
            </a:r>
            <a:r>
              <a:rPr lang="fr-FR" sz="1100" i="1" noProof="0" dirty="0" smtClean="0">
                <a:latin typeface="Arial" panose="020B0604020202020204" pitchFamily="34" charset="0"/>
                <a:cs typeface="Arial" panose="020B0604020202020204" pitchFamily="34" charset="0"/>
              </a:rPr>
              <a:t> out, p. 64</a:t>
            </a:r>
            <a:r>
              <a:rPr lang="fr-FR" sz="1100" i="1" baseline="0" noProof="0" dirty="0" smtClean="0">
                <a:latin typeface="Arial" panose="020B0604020202020204" pitchFamily="34" charset="0"/>
                <a:cs typeface="Arial" panose="020B0604020202020204" pitchFamily="34" charset="0"/>
              </a:rPr>
              <a:t> </a:t>
            </a:r>
            <a:r>
              <a:rPr lang="fr-FR" sz="1100" i="1" baseline="0" noProof="0" dirty="0" err="1" smtClean="0">
                <a:latin typeface="Arial" panose="020B0604020202020204" pitchFamily="34" charset="0"/>
                <a:cs typeface="Arial" panose="020B0604020202020204" pitchFamily="34" charset="0"/>
              </a:rPr>
              <a:t>ss</a:t>
            </a:r>
            <a:endParaRPr lang="fr-FR" sz="1100" i="1" noProof="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100" b="0" i="1" noProof="0" dirty="0" smtClean="0">
                <a:latin typeface="Arial" panose="020B0604020202020204" pitchFamily="34" charset="0"/>
                <a:cs typeface="Arial" panose="020B0604020202020204" pitchFamily="34" charset="0"/>
              </a:rPr>
              <a:t>Sélectionner une série de</a:t>
            </a:r>
            <a:r>
              <a:rPr lang="fr-FR" sz="1100" b="0" i="1" baseline="0" noProof="0" dirty="0" smtClean="0">
                <a:latin typeface="Arial" panose="020B0604020202020204" pitchFamily="34" charset="0"/>
                <a:cs typeface="Arial" panose="020B0604020202020204" pitchFamily="34" charset="0"/>
              </a:rPr>
              <a:t> points en fonction de la situation dans l’établissement et du contexte</a:t>
            </a:r>
            <a:r>
              <a:rPr lang="fr-FR" sz="1100" i="1" noProof="0" dirty="0" smtClean="0">
                <a:latin typeface="Arial" panose="020B0604020202020204" pitchFamily="34" charset="0"/>
                <a:cs typeface="Arial" panose="020B0604020202020204" pitchFamily="34" charset="0"/>
              </a:rPr>
              <a:t> </a:t>
            </a:r>
          </a:p>
          <a:p>
            <a:endParaRPr lang="fr-FR" sz="1100" i="1" noProof="0" dirty="0" smtClean="0">
              <a:latin typeface="Arial" panose="020B0604020202020204" pitchFamily="34" charset="0"/>
              <a:cs typeface="Arial" panose="020B0604020202020204" pitchFamily="34" charset="0"/>
            </a:endParaRPr>
          </a:p>
          <a:p>
            <a:endParaRPr lang="fr-FR" sz="1100" noProof="0" dirty="0" smtClean="0">
              <a:latin typeface="Arial" panose="020B0604020202020204" pitchFamily="34" charset="0"/>
              <a:cs typeface="Arial" panose="020B0604020202020204" pitchFamily="34" charset="0"/>
            </a:endParaRPr>
          </a:p>
          <a:p>
            <a:r>
              <a:rPr lang="fr-FR" sz="1100" baseline="0" noProof="0" dirty="0" smtClean="0">
                <a:latin typeface="Arial" panose="020B0604020202020204" pitchFamily="34" charset="0"/>
                <a:cs typeface="Arial" panose="020B0604020202020204" pitchFamily="34" charset="0"/>
              </a:rPr>
              <a:t>Lors de cette dernière étape, plusieurs des points de la check-list sont à nouveau des vérifications de sécurité, mais d’autres servent également à transmettre des informations. </a:t>
            </a:r>
          </a:p>
          <a:p>
            <a:endParaRPr lang="fr-FR" sz="1100" noProof="0" dirty="0" smtClean="0">
              <a:latin typeface="Arial" panose="020B0604020202020204" pitchFamily="34" charset="0"/>
              <a:cs typeface="Arial" panose="020B0604020202020204" pitchFamily="34" charset="0"/>
            </a:endParaRPr>
          </a:p>
          <a:p>
            <a:r>
              <a:rPr lang="fr-FR" sz="1100" noProof="0" dirty="0" smtClean="0">
                <a:solidFill>
                  <a:schemeClr val="tx1"/>
                </a:solidFill>
                <a:latin typeface="Arial" panose="020B0604020202020204" pitchFamily="34" charset="0"/>
                <a:cs typeface="Arial" panose="020B0604020202020204" pitchFamily="34" charset="0"/>
              </a:rPr>
              <a:t>Buts du </a:t>
            </a:r>
            <a:r>
              <a:rPr lang="fr-FR" sz="1100" noProof="0" dirty="0" err="1" smtClean="0">
                <a:solidFill>
                  <a:schemeClr val="tx1"/>
                </a:solidFill>
                <a:latin typeface="Arial" panose="020B0604020202020204" pitchFamily="34" charset="0"/>
                <a:cs typeface="Arial" panose="020B0604020202020204" pitchFamily="34" charset="0"/>
              </a:rPr>
              <a:t>Sign</a:t>
            </a:r>
            <a:r>
              <a:rPr lang="fr-FR" sz="1100" noProof="0" dirty="0" smtClean="0">
                <a:solidFill>
                  <a:schemeClr val="tx1"/>
                </a:solidFill>
                <a:latin typeface="Arial" panose="020B0604020202020204" pitchFamily="34" charset="0"/>
                <a:cs typeface="Arial" panose="020B0604020202020204" pitchFamily="34" charset="0"/>
              </a:rPr>
              <a:t> out :</a:t>
            </a:r>
            <a:r>
              <a:rPr lang="fr-FR" sz="1100" baseline="0" noProof="0" dirty="0" smtClean="0">
                <a:solidFill>
                  <a:schemeClr val="tx1"/>
                </a:solidFill>
                <a:latin typeface="Arial" panose="020B0604020202020204" pitchFamily="34" charset="0"/>
                <a:cs typeface="Arial" panose="020B0604020202020204" pitchFamily="34" charset="0"/>
              </a:rPr>
              <a:t> </a:t>
            </a:r>
          </a:p>
          <a:p>
            <a:r>
              <a:rPr lang="fr-FR" sz="1100" baseline="0" noProof="0" dirty="0" smtClean="0">
                <a:solidFill>
                  <a:schemeClr val="tx1"/>
                </a:solidFill>
                <a:latin typeface="Arial" panose="020B0604020202020204" pitchFamily="34" charset="0"/>
                <a:cs typeface="Arial" panose="020B0604020202020204" pitchFamily="34" charset="0"/>
              </a:rPr>
              <a:t>E</a:t>
            </a:r>
            <a:r>
              <a:rPr lang="fr-FR" sz="1100" noProof="0" dirty="0" smtClean="0">
                <a:solidFill>
                  <a:schemeClr val="tx1"/>
                </a:solidFill>
                <a:latin typeface="Arial" panose="020B0604020202020204" pitchFamily="34" charset="0"/>
                <a:cs typeface="Arial" panose="020B0604020202020204" pitchFamily="34" charset="0"/>
              </a:rPr>
              <a:t>changer les informations</a:t>
            </a:r>
            <a:r>
              <a:rPr lang="fr-FR" sz="1100" baseline="0" noProof="0" dirty="0" smtClean="0">
                <a:solidFill>
                  <a:schemeClr val="tx1"/>
                </a:solidFill>
                <a:latin typeface="Arial" panose="020B0604020202020204" pitchFamily="34" charset="0"/>
                <a:cs typeface="Arial" panose="020B0604020202020204" pitchFamily="34" charset="0"/>
              </a:rPr>
              <a:t> essentielles pour la sécurité des soins postopératoires  afin de garantir la transmission des renseignements pertinents aux professionnels prenant la relève. </a:t>
            </a:r>
          </a:p>
          <a:p>
            <a:r>
              <a:rPr lang="fr-FR" sz="1100" baseline="0" noProof="0" dirty="0" smtClean="0">
                <a:solidFill>
                  <a:schemeClr val="tx1"/>
                </a:solidFill>
                <a:latin typeface="Arial" panose="020B0604020202020204" pitchFamily="34" charset="0"/>
                <a:cs typeface="Arial" panose="020B0604020202020204" pitchFamily="34" charset="0"/>
              </a:rPr>
              <a:t>Signaler les incidents survenus durant l’intervention ou les dysfonctionnements matériels de sorte que les mesures nécessaires pour la sécurité des patients puissent être prises. Identifier rapidement et précisément les problèmes de matériel pour pouvoir y remédier</a:t>
            </a:r>
            <a:r>
              <a:rPr lang="fr-FR" sz="1100" noProof="0" dirty="0" smtClean="0">
                <a:solidFill>
                  <a:schemeClr val="tx1"/>
                </a:solidFill>
                <a:latin typeface="Arial" panose="020B0604020202020204" pitchFamily="34" charset="0"/>
                <a:cs typeface="Arial" panose="020B0604020202020204" pitchFamily="34" charset="0"/>
              </a:rPr>
              <a:t>. </a:t>
            </a:r>
          </a:p>
          <a:p>
            <a:r>
              <a:rPr lang="fr-FR" sz="1100" noProof="0" dirty="0" smtClean="0">
                <a:latin typeface="Arial" panose="020B0604020202020204" pitchFamily="34" charset="0"/>
                <a:cs typeface="Arial" panose="020B0604020202020204" pitchFamily="34" charset="0"/>
              </a:rPr>
              <a:t>Eviter l’oubli</a:t>
            </a:r>
            <a:r>
              <a:rPr lang="fr-FR" sz="1100" baseline="0" noProof="0" dirty="0" smtClean="0">
                <a:latin typeface="Arial" panose="020B0604020202020204" pitchFamily="34" charset="0"/>
                <a:cs typeface="Arial" panose="020B0604020202020204" pitchFamily="34" charset="0"/>
              </a:rPr>
              <a:t> involontaire de corps étrangers dans le corps du patient ainsi que les erreurs au niveau de l’étiquetage des prélèvements.</a:t>
            </a:r>
            <a:endParaRPr lang="fr-FR" sz="1100" noProof="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24</a:t>
            </a:fld>
            <a:endParaRPr lang="de-CH" dirty="0"/>
          </a:p>
        </p:txBody>
      </p:sp>
    </p:spTree>
    <p:extLst>
      <p:ext uri="{BB962C8B-B14F-4D97-AF65-F5344CB8AC3E}">
        <p14:creationId xmlns:p14="http://schemas.microsoft.com/office/powerpoint/2010/main" val="21640229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10000"/>
          </a:bodyPr>
          <a:lstStyle/>
          <a:p>
            <a:r>
              <a:rPr lang="fr-FR" sz="1100" i="0" noProof="0" dirty="0" smtClean="0"/>
              <a:t>Si l’on veut que la check-list soit utilisée</a:t>
            </a:r>
            <a:r>
              <a:rPr lang="fr-FR" sz="1100" i="0" baseline="0" noProof="0" dirty="0" smtClean="0"/>
              <a:t> </a:t>
            </a:r>
            <a:r>
              <a:rPr lang="fr-FR" sz="1100" i="0" noProof="0" dirty="0" smtClean="0"/>
              <a:t>de manière </a:t>
            </a:r>
            <a:r>
              <a:rPr lang="fr-FR" sz="1100" b="0" i="0" noProof="0" dirty="0" smtClean="0"/>
              <a:t>correcte et efficace,</a:t>
            </a:r>
            <a:r>
              <a:rPr lang="fr-FR" sz="1100" b="0" i="0" baseline="0" noProof="0" dirty="0" smtClean="0"/>
              <a:t> il </a:t>
            </a:r>
            <a:r>
              <a:rPr lang="fr-FR" sz="1100" b="0" i="0" noProof="0" dirty="0" smtClean="0"/>
              <a:t>est</a:t>
            </a:r>
            <a:r>
              <a:rPr lang="fr-FR" sz="1100" b="0" i="0" baseline="0" noProof="0" dirty="0" smtClean="0"/>
              <a:t> important </a:t>
            </a:r>
            <a:r>
              <a:rPr lang="fr-FR" sz="1100" b="0" i="0" noProof="0" dirty="0" smtClean="0"/>
              <a:t>que chacun </a:t>
            </a:r>
            <a:r>
              <a:rPr lang="fr-FR" sz="1100" b="0" i="0" baseline="0" noProof="0" dirty="0" smtClean="0"/>
              <a:t>sache </a:t>
            </a:r>
            <a:r>
              <a:rPr lang="fr-FR" sz="1100" b="1" i="0" baseline="0" noProof="0" dirty="0" smtClean="0"/>
              <a:t>pourquoi </a:t>
            </a:r>
            <a:r>
              <a:rPr lang="fr-FR" sz="1100" i="0" baseline="0" noProof="0" dirty="0" smtClean="0"/>
              <a:t>les points à vérifier figurent sur ce document. </a:t>
            </a:r>
            <a:r>
              <a:rPr lang="fr-FR" sz="1100" baseline="0" noProof="0" dirty="0" smtClean="0"/>
              <a:t>N’hésitez pas à demander si vous ne comprenez pas le sens d’une vérification prévue.</a:t>
            </a:r>
          </a:p>
          <a:p>
            <a:endParaRPr lang="fr-FR" sz="1100" baseline="0" noProof="0" dirty="0" smtClean="0"/>
          </a:p>
          <a:p>
            <a:r>
              <a:rPr lang="fr-FR" sz="1100" baseline="0" noProof="0" dirty="0" smtClean="0"/>
              <a:t>Au moment d’adapter la check-list, il faudra également déterminer </a:t>
            </a:r>
            <a:r>
              <a:rPr lang="fr-FR" sz="1100" b="1" baseline="0" noProof="0" dirty="0" smtClean="0"/>
              <a:t>qui dit quoi, quand et comment</a:t>
            </a:r>
            <a:r>
              <a:rPr lang="fr-FR" sz="1100" b="0" baseline="0" noProof="0" dirty="0" smtClean="0"/>
              <a:t> – et s’y tenir. </a:t>
            </a:r>
            <a:r>
              <a:rPr lang="fr-FR" sz="1100" baseline="0" noProof="0" dirty="0" smtClean="0"/>
              <a:t>Cette communication structurée et standardisée a fait ses preuves, notamment dans l’aviation, où l’on parle de « </a:t>
            </a:r>
            <a:r>
              <a:rPr lang="fr-FR" sz="1100" baseline="0" noProof="0" dirty="0" err="1" smtClean="0"/>
              <a:t>procedures</a:t>
            </a:r>
            <a:r>
              <a:rPr lang="fr-FR" sz="1100" baseline="0" noProof="0" dirty="0" smtClean="0"/>
              <a:t> » (procédures). La manière de procéder est clairement définie et les actions sont automatisées. Cette approche est comparable aux examens effectués pour établir le </a:t>
            </a:r>
            <a:r>
              <a:rPr lang="fr-FR" sz="1100" baseline="0" noProof="0" dirty="0" err="1" smtClean="0"/>
              <a:t>status</a:t>
            </a:r>
            <a:r>
              <a:rPr lang="fr-FR" sz="1100" baseline="0" noProof="0" dirty="0" smtClean="0"/>
              <a:t> dans les différentes disciplines médicales.</a:t>
            </a:r>
          </a:p>
          <a:p>
            <a:r>
              <a:rPr lang="fr-FR" sz="1100" baseline="0" noProof="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sz="1100" i="1" baseline="0" noProof="0" dirty="0" smtClean="0"/>
              <a:t>Note pour l’intervenant/e </a:t>
            </a:r>
            <a:r>
              <a:rPr lang="fr-FR" sz="1100" baseline="0" noProof="0" dirty="0" smtClean="0"/>
              <a:t>: </a:t>
            </a:r>
            <a:r>
              <a:rPr lang="fr-FR" sz="1100" i="1" baseline="0" noProof="0" dirty="0" smtClean="0"/>
              <a:t>montrer le film (</a:t>
            </a:r>
            <a:r>
              <a:rPr lang="fr-FR" sz="1100" i="1" baseline="0" noProof="0" dirty="0" smtClean="0">
                <a:latin typeface="Arial (Corps)"/>
                <a:cs typeface="Arial (Corps)"/>
              </a:rPr>
              <a:t>lien : </a:t>
            </a:r>
            <a:r>
              <a:rPr lang="de-CH" sz="1100" i="1" baseline="0" dirty="0" smtClean="0">
                <a:latin typeface="Arial (Corps)"/>
                <a:cs typeface="Arial (Corps)"/>
              </a:rPr>
              <a:t>http://</a:t>
            </a:r>
            <a:r>
              <a:rPr lang="de-CH" sz="1100" i="1" baseline="0" dirty="0" err="1" smtClean="0">
                <a:latin typeface="Arial (Corps)"/>
                <a:cs typeface="Arial (Corps)"/>
              </a:rPr>
              <a:t>www.youtube.com</a:t>
            </a:r>
            <a:r>
              <a:rPr lang="de-CH" sz="1100" i="1" baseline="0" dirty="0" smtClean="0">
                <a:latin typeface="Arial (Corps)"/>
                <a:cs typeface="Arial (Corps)"/>
              </a:rPr>
              <a:t>/</a:t>
            </a:r>
            <a:r>
              <a:rPr lang="de-CH" sz="1100" i="1" baseline="0" dirty="0" err="1" smtClean="0">
                <a:latin typeface="Arial (Corps)"/>
                <a:cs typeface="Arial (Corps)"/>
              </a:rPr>
              <a:t>watch?v</a:t>
            </a:r>
            <a:r>
              <a:rPr lang="de-CH" sz="1100" i="1" baseline="0" dirty="0" smtClean="0">
                <a:latin typeface="Arial (Corps)"/>
                <a:cs typeface="Arial (Corps)"/>
              </a:rPr>
              <a:t>=</a:t>
            </a:r>
            <a:r>
              <a:rPr lang="de-CH" sz="1100" i="1" baseline="0" dirty="0" err="1" smtClean="0">
                <a:latin typeface="Arial (Corps)"/>
                <a:cs typeface="Arial (Corps)"/>
              </a:rPr>
              <a:t>GdGaRUklIig</a:t>
            </a:r>
            <a:r>
              <a:rPr lang="de-CH" sz="1100" i="1" baseline="0" dirty="0" smtClean="0">
                <a:latin typeface="Arial (Corps)"/>
                <a:cs typeface="Arial (Corps)"/>
              </a:rPr>
              <a:t>)</a:t>
            </a:r>
            <a:endParaRPr lang="fr-FR" sz="1100" i="1" baseline="0" noProof="0" dirty="0" smtClean="0">
              <a:latin typeface="Arial (Corps)"/>
              <a:cs typeface="Arial (Corps)"/>
            </a:endParaRPr>
          </a:p>
          <a:p>
            <a:endParaRPr lang="fr-FR" sz="1100" baseline="0" noProof="0" dirty="0" smtClean="0"/>
          </a:p>
          <a:p>
            <a:pPr algn="l"/>
            <a:r>
              <a:rPr lang="fr-FR" sz="1100" baseline="0" noProof="0" dirty="0" smtClean="0"/>
              <a:t>Les résultats tirés des analyses effectuées à la suite d’un incident montrent qu’aujourd’hui encore, des erreurs se produisent alors que des contrôles ont eu lieu. Cela ne signifie pas que le contrôle ne sert à rien, mais qu’il n’est pas bien défini, que les collaborateurs ne savent pas clairement comment procéder aux vérifications et ne sont pas conscients du fait qu’elles doivent être effectuées correctement dans tous les cas en y consacrant une attention pleine et entière. Trop souvent encore, on vérifie de manière partielle ou incorrecte. Autre risque : se dire que « tout ira bien », surtout pour les points de contrôle où il est rare de découvrir une discordance. </a:t>
            </a:r>
          </a:p>
          <a:p>
            <a:pPr algn="l"/>
            <a:endParaRPr lang="fr-FR" sz="1100" baseline="0" noProof="0" dirty="0" smtClean="0"/>
          </a:p>
          <a:p>
            <a:pPr algn="l"/>
            <a:endParaRPr lang="fr-FR" sz="1100" baseline="0" noProof="0" dirty="0" smtClean="0"/>
          </a:p>
          <a:p>
            <a:pPr algn="l"/>
            <a:r>
              <a:rPr lang="fr-FR" sz="1100" baseline="0" noProof="0" dirty="0" smtClean="0"/>
              <a:t>Il est donc très important de définir pour chaque vérification ce qui est comparé avec quoi. Si un contrôle est répété, il est conseillé de le faire effectuer par une autre personne et sous une forme légèrement différente, autrement dit d’inverser les rôles. De plus, le contrôle doit être effectué systématiquement en y consacrant une attention pleine et entière. A nouveau, l’identification des patients est bon exemple. On peut aussi penser, pour prendre un exemple de la vie quotidienne, au départ en voyage et à la liste des choses à emporter. Pour être sûrs de ne rien oublier, nous devons contrôler que tout y est en suivant cette « check-list » point par point. Si nous le faisons de tête, la mémoire à court terme risque de nous jouer des tours.</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1"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1100" i="1" baseline="0" noProof="0" dirty="0" smtClean="0"/>
              <a:t>Option pour l’intervenant/e si le temps à disposition est suffisant : </a:t>
            </a:r>
            <a:r>
              <a:rPr lang="fr-FR" sz="1100" i="1" baseline="0" noProof="0" dirty="0" smtClean="0">
                <a:latin typeface="Arial (Corps)"/>
                <a:cs typeface="Arial (Corps)"/>
              </a:rPr>
              <a:t>montrer le film du groupe </a:t>
            </a:r>
            <a:r>
              <a:rPr lang="fr-FR" sz="1100" i="1" baseline="0" noProof="0" dirty="0" err="1" smtClean="0">
                <a:latin typeface="Arial (Corps)"/>
                <a:cs typeface="Arial (Corps)"/>
              </a:rPr>
              <a:t>Hirslanden</a:t>
            </a:r>
            <a:r>
              <a:rPr lang="de-CH" sz="1100" i="1" baseline="0" dirty="0" smtClean="0">
                <a:latin typeface="Arial (Corps)"/>
                <a:cs typeface="Arial (Corps)"/>
              </a:rPr>
              <a:t> (</a:t>
            </a:r>
            <a:r>
              <a:rPr lang="de-CH" sz="1100" i="1" baseline="0" dirty="0" err="1" smtClean="0">
                <a:latin typeface="Arial (Corps)"/>
                <a:cs typeface="Arial (Corps)"/>
              </a:rPr>
              <a:t>lien</a:t>
            </a:r>
            <a:r>
              <a:rPr lang="de-CH" sz="1100" i="1" baseline="0" dirty="0" smtClean="0">
                <a:latin typeface="Arial (Corps)"/>
                <a:cs typeface="Arial (Corps)"/>
              </a:rPr>
              <a:t> : http://</a:t>
            </a:r>
            <a:r>
              <a:rPr lang="de-CH" sz="1100" i="1" baseline="0" dirty="0" err="1" smtClean="0">
                <a:latin typeface="Arial (Corps)"/>
                <a:cs typeface="Arial (Corps)"/>
              </a:rPr>
              <a:t>www.youtube.com</a:t>
            </a:r>
            <a:r>
              <a:rPr lang="de-CH" sz="1100" i="1" baseline="0" dirty="0" smtClean="0">
                <a:latin typeface="Arial (Corps)"/>
                <a:cs typeface="Arial (Corps)"/>
              </a:rPr>
              <a:t>/</a:t>
            </a:r>
            <a:r>
              <a:rPr lang="de-CH" sz="1100" i="1" baseline="0" dirty="0" err="1" smtClean="0">
                <a:latin typeface="Arial (Corps)"/>
                <a:cs typeface="Arial (Corps)"/>
              </a:rPr>
              <a:t>watch?v</a:t>
            </a:r>
            <a:r>
              <a:rPr lang="de-CH" sz="1100" i="1" baseline="0" dirty="0" smtClean="0">
                <a:latin typeface="Arial (Corps)"/>
                <a:cs typeface="Arial (Corps)"/>
              </a:rPr>
              <a:t>=DyRq-_pe2tk)</a:t>
            </a:r>
            <a:endParaRPr lang="fr-FR" sz="1100" i="1" baseline="0" noProof="0" dirty="0" smtClean="0">
              <a:latin typeface="Arial (Corps)"/>
              <a:cs typeface="Arial (Corps)"/>
            </a:endParaRPr>
          </a:p>
          <a:p>
            <a:pPr algn="l"/>
            <a:endParaRPr lang="fr-FR" sz="1100" baseline="0" noProof="0" dirty="0" smtClean="0"/>
          </a:p>
          <a:p>
            <a:pPr algn="l"/>
            <a:r>
              <a:rPr lang="fr-FR" sz="1100" baseline="0" noProof="0" dirty="0" smtClean="0"/>
              <a:t>Dernier point, et non des moindres : chaque discordance doit être clarifiée immédiatement. On ne doit pas pouvoir passer à la suite si le problème n’est pas élucidé, sauf en cas d’urgence où il faut peser les intérêts. L’hôpital établit des directives et des critères uniformes pour les situations particulières et les circonstances exceptionnelles.</a:t>
            </a:r>
          </a:p>
          <a:p>
            <a:pPr algn="l"/>
            <a:endParaRPr lang="fr-FR" sz="1100" baseline="0" noProof="0" dirty="0" smtClean="0"/>
          </a:p>
          <a:p>
            <a:pPr algn="l"/>
            <a:endParaRPr lang="fr-FR" sz="1100" baseline="0" noProof="0" dirty="0" smtClean="0"/>
          </a:p>
          <a:p>
            <a:pPr algn="l"/>
            <a:endParaRPr lang="fr-FR" sz="1100" baseline="0" noProof="0" dirty="0" smtClean="0"/>
          </a:p>
          <a:p>
            <a:pPr algn="l"/>
            <a:endParaRPr lang="fr-FR" sz="1100" baseline="0" noProof="0" dirty="0" smtClean="0"/>
          </a:p>
          <a:p>
            <a:pPr algn="l"/>
            <a:endParaRPr lang="fr-FR" sz="1100" noProof="0" dirty="0"/>
          </a:p>
        </p:txBody>
      </p:sp>
      <p:sp>
        <p:nvSpPr>
          <p:cNvPr id="4" name="Foliennummernplatzhalter 3"/>
          <p:cNvSpPr>
            <a:spLocks noGrp="1"/>
          </p:cNvSpPr>
          <p:nvPr>
            <p:ph type="sldNum" sz="quarter" idx="10"/>
          </p:nvPr>
        </p:nvSpPr>
        <p:spPr/>
        <p:txBody>
          <a:bodyPr/>
          <a:lstStyle/>
          <a:p>
            <a:fld id="{E6B5BAC9-FAD2-4512-8165-CA0494811BE3}" type="slidenum">
              <a:rPr lang="de-CH" smtClean="0"/>
              <a:t>25</a:t>
            </a:fld>
            <a:endParaRPr lang="de-CH" dirty="0"/>
          </a:p>
        </p:txBody>
      </p:sp>
    </p:spTree>
    <p:extLst>
      <p:ext uri="{BB962C8B-B14F-4D97-AF65-F5344CB8AC3E}">
        <p14:creationId xmlns:p14="http://schemas.microsoft.com/office/powerpoint/2010/main" val="36577167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sz="1100" i="0" baseline="0" noProof="0" dirty="0" smtClean="0"/>
              <a:t>La check-list doit être adaptée aux spécificités de chaque hôpital. Le choix des points qui y figurent et la définition du déroulement pratique sont essentiels, mais les formulations et la conception graphique jouent aussi un rôle important. </a:t>
            </a:r>
          </a:p>
          <a:p>
            <a:endParaRPr lang="fr-FR" sz="1100" i="0" baseline="0" noProof="0" dirty="0" smtClean="0"/>
          </a:p>
          <a:p>
            <a:r>
              <a:rPr lang="fr-FR" sz="1100" i="0" baseline="0" noProof="0" dirty="0" smtClean="0"/>
              <a:t>Voici deux exemples de check-lists mises en page et rédigées de manière à favoriser une communication structurée. </a:t>
            </a:r>
          </a:p>
        </p:txBody>
      </p:sp>
      <p:sp>
        <p:nvSpPr>
          <p:cNvPr id="4" name="Foliennummernplatzhalter 3"/>
          <p:cNvSpPr>
            <a:spLocks noGrp="1"/>
          </p:cNvSpPr>
          <p:nvPr>
            <p:ph type="sldNum" sz="quarter" idx="10"/>
          </p:nvPr>
        </p:nvSpPr>
        <p:spPr/>
        <p:txBody>
          <a:bodyPr/>
          <a:lstStyle/>
          <a:p>
            <a:fld id="{E6B5BAC9-FAD2-4512-8165-CA0494811BE3}" type="slidenum">
              <a:rPr lang="de-CH" smtClean="0"/>
              <a:t>26</a:t>
            </a:fld>
            <a:endParaRPr lang="de-CH" dirty="0"/>
          </a:p>
        </p:txBody>
      </p:sp>
    </p:spTree>
    <p:extLst>
      <p:ext uri="{BB962C8B-B14F-4D97-AF65-F5344CB8AC3E}">
        <p14:creationId xmlns:p14="http://schemas.microsoft.com/office/powerpoint/2010/main" val="28454898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sz="1100" noProof="0" dirty="0" smtClean="0">
                <a:latin typeface="Arial"/>
              </a:rPr>
              <a:t>Pour apprendre</a:t>
            </a:r>
            <a:r>
              <a:rPr lang="fr-FR" sz="1100" baseline="0" noProof="0" dirty="0" smtClean="0">
                <a:latin typeface="Arial"/>
              </a:rPr>
              <a:t> des choses aussi simples que marcher, parler ou conduire une voiture, nou</a:t>
            </a:r>
            <a:r>
              <a:rPr lang="fr-FR" sz="1100" noProof="0" dirty="0" smtClean="0">
                <a:latin typeface="Arial"/>
              </a:rPr>
              <a:t>s avons dû nous exercer</a:t>
            </a:r>
            <a:r>
              <a:rPr lang="fr-FR" sz="1100" baseline="0" noProof="0" dirty="0" smtClean="0">
                <a:latin typeface="Arial"/>
              </a:rPr>
              <a:t>. Durant les formations qui nous ont permis d’acquérir les aptitudes et les compétences qui font de nous des professionnels, nous avons également eu l’occasion de nous entraîner.</a:t>
            </a:r>
            <a:endParaRPr lang="fr-FR" sz="1100" noProof="0" dirty="0" smtClean="0">
              <a:latin typeface="Arial"/>
            </a:endParaRPr>
          </a:p>
          <a:p>
            <a:endParaRPr lang="fr-FR" sz="1100" noProof="0" dirty="0" smtClean="0">
              <a:latin typeface="Arial"/>
            </a:endParaRPr>
          </a:p>
          <a:p>
            <a:r>
              <a:rPr lang="fr-FR" sz="1100" noProof="0" dirty="0" smtClean="0">
                <a:latin typeface="Arial"/>
              </a:rPr>
              <a:t>Nous </a:t>
            </a:r>
            <a:r>
              <a:rPr lang="fr-FR" sz="1100" baseline="0" noProof="0" dirty="0" smtClean="0">
                <a:latin typeface="Arial"/>
              </a:rPr>
              <a:t>devons aussi </a:t>
            </a:r>
            <a:r>
              <a:rPr lang="fr-FR" sz="1100" noProof="0" dirty="0" smtClean="0">
                <a:latin typeface="Arial"/>
              </a:rPr>
              <a:t>nous exercer et nous entraîner pour pouvoir</a:t>
            </a:r>
            <a:r>
              <a:rPr lang="fr-FR" sz="1100" baseline="0" noProof="0" dirty="0" smtClean="0">
                <a:latin typeface="Arial"/>
              </a:rPr>
              <a:t> </a:t>
            </a:r>
            <a:r>
              <a:rPr lang="fr-FR" sz="1100" noProof="0" dirty="0" smtClean="0">
                <a:latin typeface="Arial"/>
              </a:rPr>
              <a:t>utiliser</a:t>
            </a:r>
            <a:r>
              <a:rPr lang="fr-FR" sz="1100" baseline="0" noProof="0" dirty="0" smtClean="0">
                <a:latin typeface="Arial"/>
              </a:rPr>
              <a:t> la check-list de manière correcte et efficace.</a:t>
            </a:r>
            <a:endParaRPr lang="de-CH" dirty="0" smtClean="0"/>
          </a:p>
          <a:p>
            <a:endParaRPr lang="de-CH" dirty="0" smtClean="0"/>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27</a:t>
            </a:fld>
            <a:endParaRPr lang="de-CH" dirty="0"/>
          </a:p>
        </p:txBody>
      </p:sp>
    </p:spTree>
    <p:extLst>
      <p:ext uri="{BB962C8B-B14F-4D97-AF65-F5344CB8AC3E}">
        <p14:creationId xmlns:p14="http://schemas.microsoft.com/office/powerpoint/2010/main" val="19123335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i="1" noProof="0" dirty="0" smtClean="0">
                <a:solidFill>
                  <a:schemeClr val="tx1"/>
                </a:solidFill>
                <a:latin typeface="Arial"/>
                <a:cs typeface="Arial"/>
              </a:rPr>
              <a:t>Note</a:t>
            </a:r>
            <a:r>
              <a:rPr lang="fr-FR" sz="1100" i="1" baseline="0" noProof="0" dirty="0" smtClean="0">
                <a:solidFill>
                  <a:schemeClr val="tx1"/>
                </a:solidFill>
                <a:latin typeface="Arial"/>
                <a:cs typeface="Arial"/>
              </a:rPr>
              <a:t> pour l’intervenant/e </a:t>
            </a:r>
            <a:r>
              <a:rPr lang="fr-FR" sz="1100" i="1" noProof="0" dirty="0" smtClean="0">
                <a:solidFill>
                  <a:schemeClr val="tx1"/>
                </a:solidFill>
                <a:latin typeface="Arial"/>
                <a:cs typeface="Arial"/>
              </a:rPr>
              <a:t>:</a:t>
            </a:r>
            <a:r>
              <a:rPr lang="fr-FR" sz="1100" i="1" baseline="0" noProof="0" dirty="0" smtClean="0">
                <a:solidFill>
                  <a:schemeClr val="tx1"/>
                </a:solidFill>
                <a:latin typeface="Arial"/>
                <a:cs typeface="Arial"/>
              </a:rPr>
              <a:t> vous avez la possibilité de présenter ici la situation actuelle dans l’hôpital (qu’est-ce qui est déjà appliqué ? qu’est-ce qui va changer ?) et de donner, le cas échéant, des chiffres sur le taux d’observance. Vous pouvez i</a:t>
            </a:r>
            <a:r>
              <a:rPr lang="fr-FR" sz="1100" i="1" noProof="0" dirty="0" smtClean="0">
                <a:solidFill>
                  <a:schemeClr val="tx1"/>
                </a:solidFill>
                <a:latin typeface="Arial"/>
                <a:cs typeface="Arial"/>
              </a:rPr>
              <a:t>nsérer</a:t>
            </a:r>
            <a:r>
              <a:rPr lang="fr-FR" sz="1100" i="1" baseline="0" noProof="0" dirty="0" smtClean="0">
                <a:solidFill>
                  <a:schemeClr val="tx1"/>
                </a:solidFill>
                <a:latin typeface="Arial"/>
                <a:cs typeface="Arial"/>
              </a:rPr>
              <a:t> à cette fin une diapositive supplémentaire</a:t>
            </a:r>
            <a:r>
              <a:rPr lang="fr-FR" sz="1100" i="1" noProof="0" dirty="0" smtClean="0">
                <a:solidFill>
                  <a:schemeClr val="tx1"/>
                </a:solidFill>
                <a:latin typeface="Arial"/>
                <a:cs typeface="Arial"/>
              </a:rPr>
              <a:t>. </a:t>
            </a:r>
          </a:p>
          <a:p>
            <a:endParaRPr lang="fr-FR" sz="1100" baseline="0" noProof="0" dirty="0" smtClean="0">
              <a:latin typeface="Arial"/>
              <a:cs typeface="Arial"/>
            </a:endParaRPr>
          </a:p>
          <a:p>
            <a:r>
              <a:rPr lang="fr-FR" sz="1100" baseline="0" noProof="0" dirty="0" smtClean="0">
                <a:latin typeface="Arial"/>
                <a:cs typeface="Arial"/>
              </a:rPr>
              <a:t>D</a:t>
            </a:r>
            <a:r>
              <a:rPr lang="fr-FR" sz="1100" noProof="0" dirty="0" smtClean="0">
                <a:latin typeface="Arial"/>
                <a:cs typeface="Arial"/>
              </a:rPr>
              <a:t>ans</a:t>
            </a:r>
            <a:r>
              <a:rPr lang="fr-FR" sz="1100" baseline="0" noProof="0" dirty="0" smtClean="0">
                <a:latin typeface="Arial"/>
                <a:cs typeface="Arial"/>
              </a:rPr>
              <a:t> le cadre de </a:t>
            </a:r>
            <a:r>
              <a:rPr lang="fr-FR" sz="1100" noProof="0" dirty="0" err="1" smtClean="0">
                <a:latin typeface="Arial"/>
                <a:cs typeface="Arial"/>
              </a:rPr>
              <a:t>progress</a:t>
            </a:r>
            <a:r>
              <a:rPr lang="fr-FR" sz="1100" noProof="0" dirty="0" smtClean="0">
                <a:latin typeface="Arial"/>
                <a:cs typeface="Arial"/>
              </a:rPr>
              <a:t> ! La sécurité en chirurgie, </a:t>
            </a:r>
            <a:r>
              <a:rPr lang="fr-FR" sz="1100" baseline="0" noProof="0" dirty="0" smtClean="0">
                <a:latin typeface="Arial"/>
                <a:cs typeface="Arial"/>
              </a:rPr>
              <a:t>des entraînements de 45 minutes seront organisés une fois la check-list adaptée, en avril 2014</a:t>
            </a:r>
            <a:r>
              <a:rPr lang="fr-FR" sz="1100" noProof="0" dirty="0" smtClean="0">
                <a:latin typeface="Arial"/>
                <a:cs typeface="Arial"/>
              </a:rPr>
              <a:t>.</a:t>
            </a:r>
            <a:r>
              <a:rPr lang="fr-FR" sz="1100" baseline="0" noProof="0" dirty="0" smtClean="0">
                <a:latin typeface="Arial"/>
                <a:cs typeface="Arial"/>
              </a:rPr>
              <a:t> Ils auront lieu au sein d’équipes interprofessionnelles pour tout le personnel amené à utiliser cet instrument en salle d’opération. </a:t>
            </a:r>
          </a:p>
          <a:p>
            <a:endParaRPr lang="fr-FR" sz="1100" noProof="0" dirty="0" smtClean="0">
              <a:latin typeface="Arial"/>
              <a:cs typeface="Arial"/>
            </a:endParaRPr>
          </a:p>
          <a:p>
            <a:r>
              <a:rPr lang="fr-FR" sz="1100" noProof="0" dirty="0" smtClean="0">
                <a:latin typeface="Arial"/>
                <a:cs typeface="Arial"/>
              </a:rPr>
              <a:t>Après introduction de</a:t>
            </a:r>
            <a:r>
              <a:rPr lang="fr-FR" sz="1100" baseline="0" noProof="0" dirty="0" smtClean="0">
                <a:latin typeface="Arial"/>
                <a:cs typeface="Arial"/>
              </a:rPr>
              <a:t> la check-list adaptée début mai 2014, des observations internes suivies d’un débriefing seront mises en place afin de donner un feed-back aux utilisateurs et utilisatrices de la check-list et de les aider à acquérir la maîtrise de cet instrument. Les personnes chargées de conduire les observations et les débriefings recevront une formation spécifique dans le cadre de </a:t>
            </a:r>
            <a:r>
              <a:rPr lang="fr-FR" sz="1100" baseline="0" noProof="0" dirty="0" err="1" smtClean="0">
                <a:latin typeface="Arial"/>
                <a:cs typeface="Arial"/>
              </a:rPr>
              <a:t>progress</a:t>
            </a:r>
            <a:r>
              <a:rPr lang="fr-FR" sz="1100" baseline="0" noProof="0" dirty="0" smtClean="0">
                <a:latin typeface="Arial"/>
                <a:cs typeface="Arial"/>
              </a:rPr>
              <a:t> ! La sécurité en chirurgie.</a:t>
            </a:r>
          </a:p>
          <a:p>
            <a:endParaRPr lang="de-CH" dirty="0" smtClean="0"/>
          </a:p>
          <a:p>
            <a:endParaRPr lang="de-CH" dirty="0" smtClean="0"/>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28</a:t>
            </a:fld>
            <a:endParaRPr lang="de-CH" dirty="0"/>
          </a:p>
        </p:txBody>
      </p:sp>
    </p:spTree>
    <p:extLst>
      <p:ext uri="{BB962C8B-B14F-4D97-AF65-F5344CB8AC3E}">
        <p14:creationId xmlns:p14="http://schemas.microsoft.com/office/powerpoint/2010/main" val="21618368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sz="1100" noProof="0" dirty="0" smtClean="0">
                <a:latin typeface="Arial "/>
                <a:cs typeface="Arial "/>
              </a:rPr>
              <a:t>Dans le prochain module, nous aborderons des</a:t>
            </a:r>
            <a:r>
              <a:rPr lang="fr-FR" sz="1100" baseline="0" noProof="0" dirty="0" smtClean="0">
                <a:latin typeface="Arial "/>
                <a:cs typeface="Arial "/>
              </a:rPr>
              <a:t> aspects relatifs à la gestion de la sécurité et à la communication au sein de l’équipe, deux volets essentiels pour une mise en œuvre réussie de la check-list.</a:t>
            </a:r>
            <a:endParaRPr lang="fr-FR" sz="1100" noProof="0" dirty="0">
              <a:latin typeface="Arial "/>
              <a:cs typeface="Arial "/>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29</a:t>
            </a:fld>
            <a:endParaRPr lang="de-CH" dirty="0"/>
          </a:p>
        </p:txBody>
      </p:sp>
    </p:spTree>
    <p:extLst>
      <p:ext uri="{BB962C8B-B14F-4D97-AF65-F5344CB8AC3E}">
        <p14:creationId xmlns:p14="http://schemas.microsoft.com/office/powerpoint/2010/main" val="719587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sz="1100" i="0" noProof="0" dirty="0" smtClean="0">
                <a:latin typeface="Arial"/>
              </a:rPr>
              <a:t>Test de sensibilisation</a:t>
            </a:r>
            <a:r>
              <a:rPr lang="fr-FR" sz="1100" i="0" baseline="0" noProof="0" dirty="0" smtClean="0">
                <a:latin typeface="Arial"/>
              </a:rPr>
              <a:t> aux limites de l’attention</a:t>
            </a:r>
          </a:p>
          <a:p>
            <a:endParaRPr lang="fr-FR" sz="1100" i="0" baseline="0" noProof="0" dirty="0" smtClean="0">
              <a:latin typeface="Arial"/>
            </a:endParaRPr>
          </a:p>
          <a:p>
            <a:r>
              <a:rPr lang="fr-FR" sz="1100" b="1" i="0" baseline="0" noProof="0" dirty="0" smtClean="0">
                <a:latin typeface="Arial"/>
              </a:rPr>
              <a:t>Marche à suivre (pour l’intervenant/e) :</a:t>
            </a:r>
          </a:p>
          <a:p>
            <a:pPr marL="228600" indent="-228600">
              <a:buFont typeface="+mj-lt"/>
              <a:buAutoNum type="arabicPeriod"/>
            </a:pPr>
            <a:r>
              <a:rPr lang="fr-FR" sz="1100" b="1" i="0" baseline="0" noProof="0" dirty="0" smtClean="0">
                <a:latin typeface="Arial"/>
              </a:rPr>
              <a:t>Commencer avec la diapositive vide et donner les consignes</a:t>
            </a:r>
            <a:br>
              <a:rPr lang="fr-FR" sz="1100" b="1" i="0" baseline="0" noProof="0" dirty="0" smtClean="0">
                <a:latin typeface="Arial"/>
              </a:rPr>
            </a:br>
            <a:r>
              <a:rPr lang="fr-FR" sz="1100" i="0" baseline="0" noProof="0" dirty="0" smtClean="0">
                <a:latin typeface="Arial"/>
              </a:rPr>
              <a:t>Nous allons débuter par un petit test. Vous allez voir apparaître pendant 10 secondes un texte sur la diapositive. Votre mission consiste à compter tous les F que vous pourrez trouver dans ce texte. Il s’agit d’un exercice très simple que l’on pourrait demander à des élèves de primaire. Mais rappelez-vous, vous n’aurez que 10 secondes pour compter les F. Vous êtes prêts ? Allons-y.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FR" sz="1100" b="1" i="0" baseline="0" noProof="0" dirty="0" smtClean="0">
                <a:latin typeface="Arial"/>
              </a:rPr>
              <a:t>Cliquer à présent sur « Enter » pour faire apparaître le texte. Attendre 10 secondes, puis appuyer à nouveau sur « Enter » pour le faire disparaître.  </a:t>
            </a:r>
          </a:p>
          <a:p>
            <a:pPr marL="228600" indent="-228600">
              <a:buFont typeface="+mj-lt"/>
              <a:buAutoNum type="arabicPeriod"/>
            </a:pPr>
            <a:endParaRPr lang="fr-FR" sz="1100" i="0" baseline="0" noProof="0" dirty="0" smtClean="0">
              <a:latin typeface="Arial"/>
            </a:endParaRPr>
          </a:p>
          <a:p>
            <a:r>
              <a:rPr lang="fr-FR" sz="1100" i="0" baseline="0" noProof="0" dirty="0" smtClean="0">
                <a:latin typeface="Arial"/>
              </a:rPr>
              <a:t>Suite sur la prochaine diapositive</a:t>
            </a:r>
          </a:p>
          <a:p>
            <a:endParaRPr lang="de-CH" sz="1100" i="0" baseline="0" dirty="0" smtClean="0">
              <a:latin typeface="Arial"/>
            </a:endParaRPr>
          </a:p>
          <a:p>
            <a:endParaRPr lang="de-CH" i="0" baseline="0" dirty="0" smtClean="0"/>
          </a:p>
          <a:p>
            <a:endParaRPr lang="de-CH" i="0" baseline="0" dirty="0" smtClean="0"/>
          </a:p>
          <a:p>
            <a:endParaRPr lang="de-CH" i="1" baseline="0" dirty="0" smtClean="0"/>
          </a:p>
          <a:p>
            <a:endParaRPr lang="de-CH" i="1" baseline="0" dirty="0" smtClean="0"/>
          </a:p>
        </p:txBody>
      </p:sp>
      <p:sp>
        <p:nvSpPr>
          <p:cNvPr id="4" name="Foliennummernplatzhalter 3"/>
          <p:cNvSpPr>
            <a:spLocks noGrp="1"/>
          </p:cNvSpPr>
          <p:nvPr>
            <p:ph type="sldNum" sz="quarter" idx="10"/>
          </p:nvPr>
        </p:nvSpPr>
        <p:spPr/>
        <p:txBody>
          <a:bodyPr/>
          <a:lstStyle/>
          <a:p>
            <a:fld id="{E6B5BAC9-FAD2-4512-8165-CA0494811BE3}" type="slidenum">
              <a:rPr lang="de-CH" smtClean="0"/>
              <a:t>3</a:t>
            </a:fld>
            <a:endParaRPr lang="de-CH" dirty="0"/>
          </a:p>
        </p:txBody>
      </p:sp>
    </p:spTree>
    <p:extLst>
      <p:ext uri="{BB962C8B-B14F-4D97-AF65-F5344CB8AC3E}">
        <p14:creationId xmlns:p14="http://schemas.microsoft.com/office/powerpoint/2010/main" val="37517367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sz="1100" baseline="0" noProof="0" dirty="0" smtClean="0">
                <a:latin typeface="Arial"/>
                <a:cs typeface="Arial"/>
              </a:rPr>
              <a:t>Avec les autres hôpitaux pilotes du programme </a:t>
            </a:r>
            <a:r>
              <a:rPr lang="fr-FR" sz="1100" baseline="0" noProof="0" dirty="0" err="1" smtClean="0">
                <a:latin typeface="Arial"/>
                <a:cs typeface="Arial"/>
              </a:rPr>
              <a:t>progress</a:t>
            </a:r>
            <a:r>
              <a:rPr lang="fr-FR" sz="1100" baseline="0" noProof="0" dirty="0" smtClean="0">
                <a:latin typeface="Arial"/>
                <a:cs typeface="Arial"/>
              </a:rPr>
              <a:t> ! La sécurité en chirurgie, nous nous sommes fixés les objectifs suivants afin de réduire les événements indésirables dans notre établissement :</a:t>
            </a:r>
          </a:p>
          <a:p>
            <a:endParaRPr lang="fr-FR" sz="1100" baseline="0" noProof="0" dirty="0" smtClean="0">
              <a:latin typeface="Arial"/>
              <a:cs typeface="Arial"/>
            </a:endParaRPr>
          </a:p>
          <a:p>
            <a:pPr marL="171450" indent="-171450">
              <a:buFont typeface="Arial" panose="020B0604020202020204" pitchFamily="34" charset="0"/>
              <a:buChar char="•"/>
            </a:pPr>
            <a:r>
              <a:rPr lang="fr-FR" sz="1100" baseline="0" noProof="0" dirty="0" smtClean="0">
                <a:latin typeface="Arial"/>
                <a:cs typeface="Arial"/>
              </a:rPr>
              <a:t>Utilisation correcte et complète de la check-list chirurgicale pour tous les patients (observance de 100 %)</a:t>
            </a:r>
          </a:p>
          <a:p>
            <a:pPr marL="171450" indent="-171450">
              <a:buFont typeface="Arial" panose="020B0604020202020204" pitchFamily="34" charset="0"/>
              <a:buChar char="•"/>
            </a:pPr>
            <a:endParaRPr lang="fr-FR" sz="1100" baseline="0" noProof="0" dirty="0" smtClean="0">
              <a:latin typeface="Arial"/>
              <a:cs typeface="Arial"/>
            </a:endParaRPr>
          </a:p>
          <a:p>
            <a:pPr marL="171450" indent="-171450">
              <a:buFont typeface="Arial" panose="020B0604020202020204" pitchFamily="34" charset="0"/>
              <a:buChar char="•"/>
            </a:pPr>
            <a:r>
              <a:rPr lang="fr-FR" sz="1100" baseline="0" noProof="0" dirty="0" smtClean="0">
                <a:latin typeface="Arial"/>
                <a:cs typeface="Arial"/>
              </a:rPr>
              <a:t>Amélioration du climat de sécurité et de la communication au sein de l’équipe</a:t>
            </a:r>
          </a:p>
          <a:p>
            <a:endParaRPr lang="de-CH" baseline="0" dirty="0" smtClean="0"/>
          </a:p>
        </p:txBody>
      </p:sp>
      <p:sp>
        <p:nvSpPr>
          <p:cNvPr id="4" name="Foliennummernplatzhalter 3"/>
          <p:cNvSpPr>
            <a:spLocks noGrp="1"/>
          </p:cNvSpPr>
          <p:nvPr>
            <p:ph type="sldNum" sz="quarter" idx="10"/>
          </p:nvPr>
        </p:nvSpPr>
        <p:spPr/>
        <p:txBody>
          <a:bodyPr/>
          <a:lstStyle/>
          <a:p>
            <a:fld id="{E6B5BAC9-FAD2-4512-8165-CA0494811BE3}" type="slidenum">
              <a:rPr lang="de-CH" smtClean="0"/>
              <a:t>30</a:t>
            </a:fld>
            <a:endParaRPr lang="de-CH" dirty="0"/>
          </a:p>
        </p:txBody>
      </p:sp>
    </p:spTree>
    <p:extLst>
      <p:ext uri="{BB962C8B-B14F-4D97-AF65-F5344CB8AC3E}">
        <p14:creationId xmlns:p14="http://schemas.microsoft.com/office/powerpoint/2010/main" val="36688040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E6B5BAC9-FAD2-4512-8165-CA0494811BE3}" type="slidenum">
              <a:rPr lang="de-CH" smtClean="0"/>
              <a:t>31</a:t>
            </a:fld>
            <a:endParaRPr lang="de-CH" dirty="0"/>
          </a:p>
        </p:txBody>
      </p:sp>
    </p:spTree>
    <p:extLst>
      <p:ext uri="{BB962C8B-B14F-4D97-AF65-F5344CB8AC3E}">
        <p14:creationId xmlns:p14="http://schemas.microsoft.com/office/powerpoint/2010/main" val="2269128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100" i="1" noProof="0" dirty="0" smtClean="0"/>
              <a:t>Suite de</a:t>
            </a:r>
            <a:r>
              <a:rPr lang="fr-FR" sz="1100" i="1" baseline="0" noProof="0" dirty="0" smtClean="0"/>
              <a:t> l’exercice </a:t>
            </a:r>
            <a:r>
              <a:rPr lang="fr-FR" sz="1100" i="1" noProof="0" dirty="0" smtClean="0"/>
              <a:t>de sensibilisation aux limites de l’attention</a:t>
            </a:r>
            <a:endParaRPr lang="fr-FR" sz="1100" i="1" baseline="0" noProof="0" dirty="0" smtClean="0"/>
          </a:p>
          <a:p>
            <a:endParaRPr lang="fr-FR" sz="1100" i="0" baseline="0" noProof="0" dirty="0" smtClean="0"/>
          </a:p>
          <a:p>
            <a:r>
              <a:rPr lang="fr-FR" sz="1100" b="1" i="0" baseline="0" noProof="0" dirty="0" smtClean="0"/>
              <a:t>Consignes données par l’intervenant/e :</a:t>
            </a:r>
          </a:p>
          <a:p>
            <a:endParaRPr lang="fr-FR" sz="1100" i="0" baseline="0" noProof="0" dirty="0" smtClean="0"/>
          </a:p>
          <a:p>
            <a:r>
              <a:rPr lang="fr-FR" sz="1100" i="1" u="sng" baseline="0" noProof="0" dirty="0" smtClean="0"/>
              <a:t>La diapositive est vide</a:t>
            </a:r>
            <a:r>
              <a:rPr lang="fr-FR" sz="1100" i="1" u="none" baseline="0" noProof="0" dirty="0" smtClean="0"/>
              <a:t> : </a:t>
            </a:r>
            <a:r>
              <a:rPr lang="fr-FR" sz="1100" i="0" baseline="0" noProof="0" dirty="0" smtClean="0"/>
              <a:t>« Tout s’est bien passé ? Avez-vous compté tous les F ? Voyons à présent si vous avez pu résoudre cet exercice. »</a:t>
            </a:r>
          </a:p>
          <a:p>
            <a:endParaRPr lang="fr-FR" sz="1100" i="0" baseline="0" noProof="0" dirty="0" smtClean="0"/>
          </a:p>
          <a:p>
            <a:r>
              <a:rPr lang="fr-FR" sz="1100" i="1" baseline="0" noProof="0" dirty="0" smtClean="0"/>
              <a:t>L’intervenant/e note sur un tableau combien de personnes ont compté tel nombre de F (selon ses estimations) : </a:t>
            </a:r>
          </a:p>
          <a:p>
            <a:endParaRPr lang="fr-FR" sz="1100" i="0" baseline="0" noProof="0" dirty="0" smtClean="0"/>
          </a:p>
          <a:p>
            <a:r>
              <a:rPr lang="fr-FR" sz="1100" i="0" baseline="0" noProof="0" dirty="0" smtClean="0"/>
              <a:t>« Qui a compté un F ? », « Qui en a compté deux ? », etc. jusqu’à huit F.</a:t>
            </a:r>
          </a:p>
          <a:p>
            <a:endParaRPr lang="fr-FR" sz="1100" i="0" baseline="0" noProof="0" dirty="0" smtClean="0"/>
          </a:p>
          <a:p>
            <a:r>
              <a:rPr lang="fr-FR" sz="1100" i="0" baseline="0" noProof="0" dirty="0" smtClean="0"/>
              <a:t>« Il est étonnant de voir que ce simple exercice fait par des personnes compétentes et qualifiées donne des résultats aussi différents. » </a:t>
            </a:r>
          </a:p>
          <a:p>
            <a:endParaRPr lang="fr-FR" sz="1100" i="0" baseline="0" noProof="0" dirty="0" smtClean="0"/>
          </a:p>
          <a:p>
            <a:r>
              <a:rPr lang="fr-FR" sz="1100" i="0" baseline="0" noProof="0" dirty="0" smtClean="0"/>
              <a:t>« Je vous montre la solution » : </a:t>
            </a:r>
            <a:r>
              <a:rPr lang="fr-FR" sz="1100" i="1" baseline="0" noProof="0" dirty="0" smtClean="0"/>
              <a:t>cliquer 2x sur « Enter »</a:t>
            </a:r>
          </a:p>
          <a:p>
            <a:endParaRPr lang="fr-FR" sz="1100" b="1" i="0" baseline="0" dirty="0" smtClean="0"/>
          </a:p>
          <a:p>
            <a:r>
              <a:rPr lang="fr-FR" sz="1100" b="0" i="0" baseline="0" dirty="0" smtClean="0">
                <a:solidFill>
                  <a:schemeClr val="tx1"/>
                </a:solidFill>
              </a:rPr>
              <a:t>Face à un texte écrit, nous commençons automatiquement à lire. Il est très difficile de se concentrer et de compter correctement en si peu de temps. Dans notre quotidien à l’hôpital, nous nous trouvons souvent dans des situations semblables où nous devons à la fois effectuer un acte de routine et gérer quelque chose d’inhabituel. Les erreurs sont vite arrivées. Ce n’est qu’un exemple de la manière dont elles peuvent se produire. Bien d’autres phénomènes et mécanismes humains peuvent être à l’origine d’erreurs.</a:t>
            </a:r>
          </a:p>
        </p:txBody>
      </p:sp>
      <p:sp>
        <p:nvSpPr>
          <p:cNvPr id="4" name="Foliennummernplatzhalter 3"/>
          <p:cNvSpPr>
            <a:spLocks noGrp="1"/>
          </p:cNvSpPr>
          <p:nvPr>
            <p:ph type="sldNum" sz="quarter" idx="10"/>
          </p:nvPr>
        </p:nvSpPr>
        <p:spPr/>
        <p:txBody>
          <a:bodyPr/>
          <a:lstStyle/>
          <a:p>
            <a:fld id="{E6B5BAC9-FAD2-4512-8165-CA0494811BE3}" type="slidenum">
              <a:rPr lang="de-CH" smtClean="0"/>
              <a:t>4</a:t>
            </a:fld>
            <a:endParaRPr lang="de-CH" dirty="0"/>
          </a:p>
        </p:txBody>
      </p:sp>
    </p:spTree>
    <p:extLst>
      <p:ext uri="{BB962C8B-B14F-4D97-AF65-F5344CB8AC3E}">
        <p14:creationId xmlns:p14="http://schemas.microsoft.com/office/powerpoint/2010/main" val="3751736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sz="1100" noProof="0" dirty="0" smtClean="0"/>
              <a:t>Nous savons,</a:t>
            </a:r>
            <a:r>
              <a:rPr lang="fr-FR" sz="1100" baseline="0" noProof="0" dirty="0" smtClean="0"/>
              <a:t> grâce aux résultats de différentes études et analyses d’erreurs, que les événements indésirables en salle d’opération sont généralement liés à des problèmes de communication ou à des erreurs d’attention ou des défaillances de mémoire. Les erreurs dans l’exécution de contrôles ainsi que celles concernant l’application (ou la non-application) de consignes, directives ou lignes directrices sont aussi des facteurs de risque importants.</a:t>
            </a:r>
            <a:endParaRPr lang="fr-FR" sz="1100" noProof="0" dirty="0"/>
          </a:p>
        </p:txBody>
      </p:sp>
      <p:sp>
        <p:nvSpPr>
          <p:cNvPr id="4" name="Foliennummernplatzhalter 3"/>
          <p:cNvSpPr>
            <a:spLocks noGrp="1"/>
          </p:cNvSpPr>
          <p:nvPr>
            <p:ph type="sldNum" sz="quarter" idx="10"/>
          </p:nvPr>
        </p:nvSpPr>
        <p:spPr/>
        <p:txBody>
          <a:bodyPr/>
          <a:lstStyle/>
          <a:p>
            <a:fld id="{E6B5BAC9-FAD2-4512-8165-CA0494811BE3}" type="slidenum">
              <a:rPr lang="de-CH" smtClean="0"/>
              <a:t>5</a:t>
            </a:fld>
            <a:endParaRPr lang="de-CH" dirty="0"/>
          </a:p>
        </p:txBody>
      </p:sp>
    </p:spTree>
    <p:extLst>
      <p:ext uri="{BB962C8B-B14F-4D97-AF65-F5344CB8AC3E}">
        <p14:creationId xmlns:p14="http://schemas.microsoft.com/office/powerpoint/2010/main" val="1556741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r>
              <a:rPr lang="fr-FR" sz="1100" u="none" noProof="0" dirty="0" smtClean="0"/>
              <a:t>Le </a:t>
            </a:r>
            <a:r>
              <a:rPr lang="fr-FR" sz="1100" u="none" baseline="0" noProof="0" dirty="0" smtClean="0"/>
              <a:t>problème fondamental quand on parle de sécurité des patients, c‘est que </a:t>
            </a:r>
            <a:r>
              <a:rPr lang="fr-FR" sz="1100" i="1" u="none" baseline="0" noProof="0" dirty="0" smtClean="0"/>
              <a:t>la plupart </a:t>
            </a:r>
            <a:r>
              <a:rPr lang="fr-FR" sz="1100" u="none" baseline="0" noProof="0" dirty="0" smtClean="0"/>
              <a:t>des choses sont effectuées dans </a:t>
            </a:r>
            <a:r>
              <a:rPr lang="fr-FR" sz="1100" i="1" u="none" baseline="0" noProof="0" dirty="0" smtClean="0"/>
              <a:t>la plupart </a:t>
            </a:r>
            <a:r>
              <a:rPr lang="fr-FR" sz="1100" u="none" baseline="0" noProof="0" dirty="0" smtClean="0"/>
              <a:t>des cas pour </a:t>
            </a:r>
            <a:r>
              <a:rPr lang="fr-FR" sz="1100" i="1" u="none" baseline="0" noProof="0" dirty="0" smtClean="0"/>
              <a:t>la plupart </a:t>
            </a:r>
            <a:r>
              <a:rPr lang="fr-FR" sz="1100" u="none" baseline="0" noProof="0" dirty="0" smtClean="0"/>
              <a:t>des patients</a:t>
            </a:r>
            <a:r>
              <a:rPr lang="fr-FR" sz="1100" u="none" noProof="0" dirty="0" smtClean="0"/>
              <a:t>.</a:t>
            </a:r>
          </a:p>
          <a:p>
            <a:endParaRPr lang="fr-FR" sz="1100" u="sng" noProof="0" dirty="0" smtClean="0"/>
          </a:p>
          <a:p>
            <a:pPr>
              <a:spcBef>
                <a:spcPct val="0"/>
              </a:spcBef>
              <a:buClr>
                <a:schemeClr val="tx2"/>
              </a:buClr>
            </a:pPr>
            <a:r>
              <a:rPr lang="fr-FR" sz="1100" u="none" noProof="0" dirty="0" smtClean="0"/>
              <a:t>Or, si l’on veut pouvoir éviter les préjudices,</a:t>
            </a:r>
            <a:r>
              <a:rPr lang="fr-FR" sz="1100" u="none" baseline="0" noProof="0" dirty="0" smtClean="0"/>
              <a:t> il faut que </a:t>
            </a:r>
            <a:r>
              <a:rPr lang="fr-FR" sz="1100" b="1" u="sng" noProof="0" dirty="0" smtClean="0"/>
              <a:t>toutes</a:t>
            </a:r>
            <a:r>
              <a:rPr lang="fr-FR" sz="1100" b="0" u="none" baseline="0" noProof="0" dirty="0" smtClean="0"/>
              <a:t> </a:t>
            </a:r>
            <a:r>
              <a:rPr lang="fr-FR" sz="1100" b="0" u="none" noProof="0" dirty="0" smtClean="0"/>
              <a:t>les</a:t>
            </a:r>
            <a:r>
              <a:rPr lang="fr-FR" sz="1100" u="none" noProof="0" dirty="0" smtClean="0"/>
              <a:t> choses soient effectuées dans </a:t>
            </a:r>
            <a:r>
              <a:rPr lang="fr-FR" sz="1100" b="1" u="sng" noProof="0" dirty="0" smtClean="0"/>
              <a:t>tous</a:t>
            </a:r>
            <a:r>
              <a:rPr lang="fr-FR" sz="1100" u="none" noProof="0" dirty="0" smtClean="0"/>
              <a:t> les cas pour </a:t>
            </a:r>
            <a:r>
              <a:rPr lang="fr-FR" sz="1100" b="1" u="sng" noProof="0" dirty="0" smtClean="0"/>
              <a:t>tous</a:t>
            </a:r>
            <a:r>
              <a:rPr lang="fr-FR" sz="1100" u="none" noProof="0" dirty="0" smtClean="0"/>
              <a:t> les patients. Ce principe est important pour prévenir les événements</a:t>
            </a:r>
            <a:r>
              <a:rPr lang="fr-FR" sz="1100" u="none" baseline="0" noProof="0" dirty="0" smtClean="0"/>
              <a:t> indésirables, en particulier ceux qui surviennent rarement.</a:t>
            </a:r>
            <a:endParaRPr lang="fr-FR" sz="1100" u="none" noProof="0" dirty="0" smtClean="0"/>
          </a:p>
          <a:p>
            <a:pPr>
              <a:spcBef>
                <a:spcPct val="0"/>
              </a:spcBef>
              <a:buClr>
                <a:schemeClr val="tx2"/>
              </a:buClr>
            </a:pPr>
            <a:endParaRPr lang="fr-FR" sz="1100" noProof="0" dirty="0" smtClean="0"/>
          </a:p>
          <a:p>
            <a:pPr marL="0" marR="0" indent="0" algn="l" defTabSz="914400" rtl="0" eaLnBrk="1" fontAlgn="auto" latinLnBrk="0" hangingPunct="1">
              <a:lnSpc>
                <a:spcPct val="100000"/>
              </a:lnSpc>
              <a:spcBef>
                <a:spcPct val="0"/>
              </a:spcBef>
              <a:spcAft>
                <a:spcPts val="0"/>
              </a:spcAft>
              <a:buClr>
                <a:schemeClr val="tx2"/>
              </a:buClr>
              <a:buSzTx/>
              <a:buFontTx/>
              <a:buNone/>
              <a:tabLst/>
              <a:defRPr/>
            </a:pPr>
            <a:r>
              <a:rPr lang="fr-FR" sz="1100" noProof="0" dirty="0" smtClean="0"/>
              <a:t>Le filet doit être très</a:t>
            </a:r>
            <a:r>
              <a:rPr lang="fr-FR" sz="1100" baseline="0" noProof="0" dirty="0" smtClean="0"/>
              <a:t> serré pour ne pas laisser passer des erreurs susceptibles de causer dans de rares cas des préjudices au patient. Exemples : les erreurs de site opératoire ou les infections postopératoires dues au fait que la prophylaxie antibiotique n’a pas été administrée ou ne l’a pas été à temps. Si les contrôles ne sont pas effectués de manière correcte et systématique à toutes les étapes prescrites, le risque perdure de voir se produire un événement indésirable ayant des conséquences fâcheuses pour le patient. Pour reprendre la métaphore du fromage suisse </a:t>
            </a:r>
            <a:r>
              <a:rPr lang="fr-FR" sz="1100" baseline="0" noProof="0" smtClean="0"/>
              <a:t>(module w1</a:t>
            </a:r>
            <a:r>
              <a:rPr lang="fr-FR" sz="1100" baseline="0" noProof="0" dirty="0" smtClean="0"/>
              <a:t>) : il y a encore des trous dans le fromage.</a:t>
            </a:r>
          </a:p>
          <a:p>
            <a:pPr marL="0" marR="0" indent="0" algn="l" defTabSz="914400" rtl="0" eaLnBrk="1" fontAlgn="auto" latinLnBrk="0" hangingPunct="1">
              <a:lnSpc>
                <a:spcPct val="100000"/>
              </a:lnSpc>
              <a:spcBef>
                <a:spcPct val="0"/>
              </a:spcBef>
              <a:spcAft>
                <a:spcPts val="0"/>
              </a:spcAft>
              <a:buClr>
                <a:schemeClr val="tx2"/>
              </a:buClr>
              <a:buSzTx/>
              <a:buFontTx/>
              <a:buNone/>
              <a:tabLst/>
              <a:defRPr/>
            </a:pPr>
            <a:endParaRPr lang="fr-FR" sz="1100" baseline="0" noProof="0" dirty="0" smtClean="0"/>
          </a:p>
          <a:p>
            <a:r>
              <a:rPr lang="fr-FR" sz="1100" b="1" noProof="0" dirty="0" smtClean="0"/>
              <a:t>Un exemple tiré de</a:t>
            </a:r>
            <a:r>
              <a:rPr lang="fr-FR" sz="1100" b="1" baseline="0" noProof="0" dirty="0" smtClean="0"/>
              <a:t> l’aviation </a:t>
            </a:r>
            <a:r>
              <a:rPr lang="fr-FR" sz="1100" b="0" baseline="0" noProof="0" dirty="0" smtClean="0"/>
              <a:t>montre bien à quel point les vérifications et les check-lists, qui font la trame du filet de sécurité, sont prises au sérieux</a:t>
            </a:r>
            <a:r>
              <a:rPr lang="fr-FR" sz="1100" noProof="0" dirty="0" smtClean="0"/>
              <a:t>. La check-list</a:t>
            </a:r>
            <a:r>
              <a:rPr lang="fr-FR" sz="1100" baseline="0" noProof="0" dirty="0" smtClean="0"/>
              <a:t> avant le décollage contient un point concernant le dégivrage. On pourrait penser qu’en été, il peut être laissé de côté. Les compagnies aériennes l’ont pourtant maintenu toute l’année sur la liste et le traitent toujours lorsqu’elle est passée en revue, pour la raison suivante : </a:t>
            </a:r>
          </a:p>
          <a:p>
            <a:r>
              <a:rPr lang="fr-FR" sz="1100" baseline="0" noProof="0" dirty="0" smtClean="0"/>
              <a:t>En été, la température peut chuter brusquement. Même si elle ne descend pas au-dessous de zéro, il existe un risque de formation de givre en fonction de la constellation et des paramètres techniques. En pareil cas, il faut aussi dégivrer en été afin d’éviter de graves problèmes. Ce point est donc maintenu à cette saison pour les occasions – rarissimes – où un dégivrage est nécessaire avant le décollage. </a:t>
            </a:r>
          </a:p>
          <a:p>
            <a:endParaRPr lang="fr-FR" sz="1100" baseline="0" noProof="0" dirty="0" smtClean="0"/>
          </a:p>
          <a:p>
            <a:r>
              <a:rPr lang="fr-FR" sz="1100" baseline="0" noProof="0" dirty="0" smtClean="0"/>
              <a:t>Si vous y pensez bien, n’avez-vous pas été témoin récemment de situations dans lesquelles certains points de la check-list pour le Team time out n’ont pas été passés en revue ?</a:t>
            </a:r>
          </a:p>
          <a:p>
            <a:endParaRPr lang="de-CH" sz="1100" baseline="0" dirty="0" smtClean="0"/>
          </a:p>
          <a:p>
            <a:endParaRPr lang="de-CH" sz="1100" dirty="0" smtClean="0"/>
          </a:p>
        </p:txBody>
      </p:sp>
      <p:sp>
        <p:nvSpPr>
          <p:cNvPr id="4" name="Foliennummernplatzhalter 3"/>
          <p:cNvSpPr>
            <a:spLocks noGrp="1"/>
          </p:cNvSpPr>
          <p:nvPr>
            <p:ph type="sldNum" sz="quarter" idx="10"/>
          </p:nvPr>
        </p:nvSpPr>
        <p:spPr/>
        <p:txBody>
          <a:bodyPr/>
          <a:lstStyle/>
          <a:p>
            <a:fld id="{E6B5BAC9-FAD2-4512-8165-CA0494811BE3}" type="slidenum">
              <a:rPr lang="de-CH" smtClean="0"/>
              <a:t>6</a:t>
            </a:fld>
            <a:endParaRPr lang="de-CH" dirty="0"/>
          </a:p>
        </p:txBody>
      </p:sp>
    </p:spTree>
    <p:extLst>
      <p:ext uri="{BB962C8B-B14F-4D97-AF65-F5344CB8AC3E}">
        <p14:creationId xmlns:p14="http://schemas.microsoft.com/office/powerpoint/2010/main" val="945374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defTabSz="907085">
              <a:defRPr/>
            </a:pPr>
            <a:r>
              <a:rPr lang="fr-FR" sz="1100" b="1" i="0" noProof="0" dirty="0" smtClean="0"/>
              <a:t>Dans le domaine opératoire</a:t>
            </a:r>
            <a:r>
              <a:rPr lang="fr-FR" sz="1100" b="1" i="0" baseline="0" noProof="0" dirty="0" smtClean="0"/>
              <a:t>, la check-list chirurgicale est un précieux outil aidant à éviter les erreurs ou à les reconnaître à temps. </a:t>
            </a:r>
            <a:endParaRPr lang="fr-FR" sz="1100" b="1" i="0" noProof="0" dirty="0" smtClean="0"/>
          </a:p>
          <a:p>
            <a:pPr defTabSz="907085">
              <a:defRPr/>
            </a:pPr>
            <a:endParaRPr lang="fr-FR" sz="1100" b="1" i="0" noProof="0" dirty="0" smtClean="0"/>
          </a:p>
          <a:p>
            <a:pPr defTabSz="907085">
              <a:defRPr/>
            </a:pPr>
            <a:r>
              <a:rPr lang="fr-FR" sz="1100" b="1" i="0" noProof="0" dirty="0" smtClean="0"/>
              <a:t>La</a:t>
            </a:r>
            <a:r>
              <a:rPr lang="fr-FR" sz="1100" b="1" i="0" baseline="0" noProof="0" dirty="0" smtClean="0"/>
              <a:t> check-list chirurgicale a pour but de garantir </a:t>
            </a:r>
            <a:r>
              <a:rPr lang="fr-FR" sz="1100" noProof="0" dirty="0" smtClean="0"/>
              <a:t>que les vérifications essentielles </a:t>
            </a:r>
            <a:r>
              <a:rPr lang="fr-FR" sz="1100" baseline="0" noProof="0" dirty="0" smtClean="0"/>
              <a:t>pour la sécurité </a:t>
            </a:r>
            <a:r>
              <a:rPr lang="fr-FR" sz="1100" noProof="0" dirty="0" smtClean="0"/>
              <a:t>et les normes fondées sur les preuves</a:t>
            </a:r>
            <a:r>
              <a:rPr lang="fr-FR" sz="1100" baseline="0" noProof="0" dirty="0" smtClean="0"/>
              <a:t> sont</a:t>
            </a:r>
            <a:r>
              <a:rPr lang="fr-FR" sz="1100" noProof="0" dirty="0" smtClean="0"/>
              <a:t> </a:t>
            </a:r>
            <a:r>
              <a:rPr lang="fr-FR" sz="1100" baseline="0" noProof="0" dirty="0" smtClean="0"/>
              <a:t>appliquées de manière systématique. L’administration au bon moment de la prophylaxie antibiotique est un exemple de norme fondée sur les preuves</a:t>
            </a:r>
            <a:r>
              <a:rPr lang="fr-FR" sz="1100" noProof="0" dirty="0" smtClean="0"/>
              <a:t>.</a:t>
            </a:r>
            <a:r>
              <a:rPr lang="fr-FR" sz="1100" baseline="0" noProof="0" dirty="0" smtClean="0"/>
              <a:t> </a:t>
            </a:r>
          </a:p>
          <a:p>
            <a:pPr defTabSz="907085">
              <a:defRPr/>
            </a:pPr>
            <a:endParaRPr lang="fr-FR" sz="1100" baseline="0" noProof="0" dirty="0" smtClean="0"/>
          </a:p>
          <a:p>
            <a:pPr defTabSz="907085">
              <a:defRPr/>
            </a:pPr>
            <a:r>
              <a:rPr lang="fr-FR" sz="1100" noProof="0" dirty="0" smtClean="0"/>
              <a:t>Ce sont précisément les choses et les actions qui semblent aller</a:t>
            </a:r>
            <a:r>
              <a:rPr lang="fr-FR" sz="1100" baseline="0" noProof="0" dirty="0" smtClean="0"/>
              <a:t> de soi qui sont souvent omises. </a:t>
            </a:r>
            <a:r>
              <a:rPr lang="fr-FR" sz="1100" noProof="0" dirty="0" smtClean="0"/>
              <a:t>Les check-lists</a:t>
            </a:r>
            <a:r>
              <a:rPr lang="fr-FR" sz="1100" baseline="0" noProof="0" dirty="0" smtClean="0"/>
              <a:t> permettent d’éviter les oublis. Elles assurent également une communication clairement structurée et centrée sur l’essentiel et jouent en ce sens un rôle de briefing pour l’équipe. Leur utilisation permet de garantir la transmission des informations pertinentes aux autres intervenants et de prévenir les malentendus. </a:t>
            </a:r>
            <a:endParaRPr lang="fr-FR" sz="1100" noProof="0" dirty="0" smtClean="0"/>
          </a:p>
          <a:p>
            <a:pPr defTabSz="907085">
              <a:defRPr/>
            </a:pPr>
            <a:endParaRPr lang="fr-FR" sz="1100" noProof="0" dirty="0" smtClean="0"/>
          </a:p>
          <a:p>
            <a:pPr defTabSz="907085">
              <a:defRPr/>
            </a:pPr>
            <a:r>
              <a:rPr lang="fr-FR" sz="1100" noProof="0" dirty="0" smtClean="0"/>
              <a:t>Grâce à cet outil,</a:t>
            </a:r>
            <a:r>
              <a:rPr lang="fr-FR" sz="1100" baseline="0" noProof="0" dirty="0" smtClean="0"/>
              <a:t> l</a:t>
            </a:r>
            <a:r>
              <a:rPr lang="fr-FR" sz="1100" noProof="0" dirty="0" smtClean="0"/>
              <a:t>es professionnels</a:t>
            </a:r>
            <a:r>
              <a:rPr lang="fr-FR" sz="1100" baseline="0" noProof="0" dirty="0" smtClean="0"/>
              <a:t> peuvent se concentrer sur les questions complexes qui requièrent leur savoir-faire spécifique et consacrer davantage d’attention aux informations indispensables pour une anticipation correcte des risques.</a:t>
            </a:r>
          </a:p>
          <a:p>
            <a:pPr defTabSz="907085">
              <a:defRPr/>
            </a:pPr>
            <a:endParaRPr lang="fr-FR" sz="1100" noProof="0" dirty="0" smtClean="0"/>
          </a:p>
          <a:p>
            <a:pPr defTabSz="907085">
              <a:defRPr/>
            </a:pPr>
            <a:r>
              <a:rPr lang="fr-FR" sz="1100" b="1" noProof="0" dirty="0" smtClean="0"/>
              <a:t>En bref : </a:t>
            </a:r>
          </a:p>
          <a:p>
            <a:r>
              <a:rPr lang="fr-FR" sz="1100" noProof="0" dirty="0" smtClean="0"/>
              <a:t>La check-list</a:t>
            </a:r>
            <a:r>
              <a:rPr lang="fr-FR" sz="1100" baseline="0" noProof="0" dirty="0" smtClean="0"/>
              <a:t> </a:t>
            </a:r>
            <a:r>
              <a:rPr lang="fr-FR" sz="1100" noProof="0" dirty="0" smtClean="0"/>
              <a:t>est un instrument de soutien professionnel. Elle allège le travail des experts en leur permettant de se concentrer sur les questions et les activités </a:t>
            </a:r>
            <a:r>
              <a:rPr lang="fr-FR" sz="1100" baseline="0" noProof="0" dirty="0" smtClean="0"/>
              <a:t>qui requièrent leur savoir-faire</a:t>
            </a:r>
            <a:r>
              <a:rPr lang="fr-FR" sz="1100" noProof="0" dirty="0" smtClean="0"/>
              <a:t>.</a:t>
            </a:r>
          </a:p>
          <a:p>
            <a:r>
              <a:rPr lang="fr-FR" sz="1100" noProof="0" dirty="0" smtClean="0"/>
              <a:t>La check-list est aussi</a:t>
            </a:r>
            <a:r>
              <a:rPr lang="fr-FR" sz="1100" baseline="0" noProof="0" dirty="0" smtClean="0"/>
              <a:t> un instrument de sécurité pour le personnel médical et l’équipe. Elle leur permet d’avoir une vision commune de la situation et de la procédure prévue et d’anticiper les difficultés potentielles.</a:t>
            </a:r>
          </a:p>
          <a:p>
            <a:endParaRPr lang="de-CH" sz="1100" baseline="0" dirty="0" smtClean="0"/>
          </a:p>
          <a:p>
            <a:endParaRPr lang="de-CH" sz="1100" dirty="0" smtClean="0"/>
          </a:p>
          <a:p>
            <a:endParaRPr lang="de-CH" sz="1100" dirty="0"/>
          </a:p>
        </p:txBody>
      </p:sp>
      <p:sp>
        <p:nvSpPr>
          <p:cNvPr id="4" name="Foliennummernplatzhalter 3"/>
          <p:cNvSpPr>
            <a:spLocks noGrp="1"/>
          </p:cNvSpPr>
          <p:nvPr>
            <p:ph type="sldNum" sz="quarter" idx="10"/>
          </p:nvPr>
        </p:nvSpPr>
        <p:spPr/>
        <p:txBody>
          <a:bodyPr/>
          <a:lstStyle/>
          <a:p>
            <a:fld id="{E6B5BAC9-FAD2-4512-8165-CA0494811BE3}" type="slidenum">
              <a:rPr lang="de-CH" smtClean="0"/>
              <a:t>7</a:t>
            </a:fld>
            <a:endParaRPr lang="de-CH" dirty="0"/>
          </a:p>
        </p:txBody>
      </p:sp>
    </p:spTree>
    <p:extLst>
      <p:ext uri="{BB962C8B-B14F-4D97-AF65-F5344CB8AC3E}">
        <p14:creationId xmlns:p14="http://schemas.microsoft.com/office/powerpoint/2010/main" val="1564045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sz="1100" noProof="0" dirty="0" smtClean="0">
                <a:latin typeface=""/>
              </a:rPr>
              <a:t>La «</a:t>
            </a:r>
            <a:r>
              <a:rPr lang="fr-FR" sz="1100" baseline="0" noProof="0" dirty="0" smtClean="0">
                <a:latin typeface=""/>
              </a:rPr>
              <a:t> L</a:t>
            </a:r>
            <a:r>
              <a:rPr lang="fr-FR" sz="1100" noProof="0" dirty="0" smtClean="0">
                <a:latin typeface=""/>
              </a:rPr>
              <a:t>iste</a:t>
            </a:r>
            <a:r>
              <a:rPr lang="fr-FR" sz="1100" baseline="0" noProof="0" dirty="0" smtClean="0">
                <a:latin typeface=""/>
              </a:rPr>
              <a:t> de contrôle de la sécurité chirurgicale » de l’OMS est un parfait exemple de check-list chirurgicale.</a:t>
            </a:r>
            <a:endParaRPr lang="fr-FR" sz="1100" noProof="0" dirty="0" smtClean="0">
              <a:latin typeface=""/>
            </a:endParaRPr>
          </a:p>
          <a:p>
            <a:r>
              <a:rPr lang="fr-FR" sz="1100" noProof="0" dirty="0" smtClean="0">
                <a:latin typeface=""/>
              </a:rPr>
              <a:t>Mise au point par des experts</a:t>
            </a:r>
            <a:r>
              <a:rPr lang="fr-FR" sz="1100" baseline="0" noProof="0" dirty="0" smtClean="0">
                <a:latin typeface=""/>
              </a:rPr>
              <a:t> internationaux des différentes disciplines, elle a d’abord été testée et évaluée dans huit hôpitaux pilotes aux quatre coins du globe. Cet instrument a ensuite été diffusé dans le monde entier en 2009 dans le cadre de la campagne de l’OMS « Une chirurgie plus sûre pour épargner des vies ». </a:t>
            </a:r>
          </a:p>
          <a:p>
            <a:endParaRPr lang="en-US" baseline="0" dirty="0" smtClean="0"/>
          </a:p>
          <a:p>
            <a:endParaRPr lang="en-US" baseline="0" dirty="0" smtClean="0"/>
          </a:p>
          <a:p>
            <a:endParaRPr lang="en-US" baseline="0" dirty="0" smtClean="0"/>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8</a:t>
            </a:fld>
            <a:endParaRPr lang="de-CH" dirty="0"/>
          </a:p>
        </p:txBody>
      </p:sp>
    </p:spTree>
    <p:extLst>
      <p:ext uri="{BB962C8B-B14F-4D97-AF65-F5344CB8AC3E}">
        <p14:creationId xmlns:p14="http://schemas.microsoft.com/office/powerpoint/2010/main" val="1916967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p:spPr>
        <p:txBody>
          <a:bodyPr>
            <a:normAutofit fontScale="92500" lnSpcReduction="10000"/>
          </a:bodyPr>
          <a:lstStyle/>
          <a:p>
            <a:r>
              <a:rPr lang="fr-FR" altLang="de-DE" sz="1100" noProof="0" dirty="0" smtClean="0">
                <a:latin typeface="Arial" pitchFamily="34" charset="0"/>
              </a:rPr>
              <a:t>Une </a:t>
            </a:r>
            <a:r>
              <a:rPr lang="fr-FR" altLang="de-DE" sz="1100" b="1" noProof="0" dirty="0" smtClean="0">
                <a:latin typeface="Arial" pitchFamily="34" charset="0"/>
              </a:rPr>
              <a:t>étude multicentrique</a:t>
            </a:r>
            <a:r>
              <a:rPr lang="fr-FR" altLang="de-DE" sz="1100" b="1" baseline="0" noProof="0" dirty="0" smtClean="0">
                <a:latin typeface="Arial" pitchFamily="34" charset="0"/>
              </a:rPr>
              <a:t> </a:t>
            </a:r>
            <a:r>
              <a:rPr lang="fr-FR" altLang="de-DE" sz="1100" noProof="0" dirty="0" smtClean="0">
                <a:latin typeface="Arial" pitchFamily="34" charset="0"/>
              </a:rPr>
              <a:t>menée dans les huit hôpitaux pilotes a permis</a:t>
            </a:r>
            <a:r>
              <a:rPr lang="fr-FR" altLang="de-DE" sz="1100" baseline="0" noProof="0" dirty="0" smtClean="0">
                <a:latin typeface="Arial" pitchFamily="34" charset="0"/>
              </a:rPr>
              <a:t> d’établir l’efficacité de </a:t>
            </a:r>
            <a:r>
              <a:rPr lang="fr-FR" altLang="de-DE" sz="1100" b="1" baseline="0" noProof="0" dirty="0" smtClean="0">
                <a:latin typeface="Arial" pitchFamily="34" charset="0"/>
              </a:rPr>
              <a:t>la check-list de l’OMS</a:t>
            </a:r>
            <a:r>
              <a:rPr lang="fr-FR" altLang="de-DE" sz="1100" noProof="0" dirty="0" smtClean="0">
                <a:latin typeface="Arial" pitchFamily="34" charset="0"/>
              </a:rPr>
              <a:t>.</a:t>
            </a:r>
            <a:r>
              <a:rPr lang="fr-FR" altLang="de-DE" sz="1100" baseline="0" noProof="0" dirty="0" smtClean="0">
                <a:latin typeface="Arial" pitchFamily="34" charset="0"/>
              </a:rPr>
              <a:t> Dans les établissements utilisant cet instrument, les taux de mortalité et de complications ont baissé de façon statistiquement significative, y compris dans les pays à hauts revenus</a:t>
            </a:r>
            <a:r>
              <a:rPr lang="fr-FR" altLang="de-DE" sz="1100" noProof="0" dirty="0" smtClean="0">
                <a:latin typeface="Arial" pitchFamily="34" charset="0"/>
              </a:rPr>
              <a:t>. </a:t>
            </a:r>
          </a:p>
          <a:p>
            <a:endParaRPr lang="fr-FR" altLang="de-DE" sz="1100" noProof="0" dirty="0" smtClean="0">
              <a:latin typeface="Arial" pitchFamily="34" charset="0"/>
            </a:endParaRPr>
          </a:p>
          <a:p>
            <a:r>
              <a:rPr lang="fr-FR" altLang="de-DE" sz="1100" noProof="0" dirty="0" smtClean="0">
                <a:latin typeface="Arial" pitchFamily="34" charset="0"/>
              </a:rPr>
              <a:t>**********************************************************************************************</a:t>
            </a:r>
          </a:p>
          <a:p>
            <a:endParaRPr lang="fr-FR" altLang="de-DE" sz="1100" noProof="0" dirty="0" smtClean="0">
              <a:latin typeface="Arial" pitchFamily="34" charset="0"/>
            </a:endParaRPr>
          </a:p>
          <a:p>
            <a:endParaRPr lang="fr-FR" altLang="de-DE" sz="1100" i="1" noProof="0" dirty="0" smtClean="0">
              <a:latin typeface="Arial" pitchFamily="34" charset="0"/>
            </a:endParaRPr>
          </a:p>
          <a:p>
            <a:endParaRPr lang="fr-FR" altLang="de-DE" sz="1100" i="1" noProof="0" dirty="0" smtClean="0">
              <a:latin typeface="Arial" pitchFamily="34" charset="0"/>
            </a:endParaRPr>
          </a:p>
          <a:p>
            <a:endParaRPr lang="fr-FR" altLang="de-DE" sz="1100" i="1" noProof="0" dirty="0" smtClean="0">
              <a:latin typeface="Arial" pitchFamily="34" charset="0"/>
            </a:endParaRPr>
          </a:p>
          <a:p>
            <a:endParaRPr lang="fr-FR" altLang="de-DE" sz="1100" i="1" noProof="0" dirty="0" smtClean="0">
              <a:latin typeface="Arial" pitchFamily="34" charset="0"/>
            </a:endParaRPr>
          </a:p>
          <a:p>
            <a:r>
              <a:rPr lang="fr-FR" altLang="de-DE" sz="1100" i="1" noProof="0" dirty="0" smtClean="0">
                <a:latin typeface="Arial" pitchFamily="34" charset="0"/>
              </a:rPr>
              <a:t>Informations complémentaires pour l’intervenant/e : </a:t>
            </a:r>
          </a:p>
          <a:p>
            <a:endParaRPr lang="fr-FR" altLang="de-DE" sz="1100" noProof="0" dirty="0" smtClean="0">
              <a:latin typeface="Arial" pitchFamily="34" charset="0"/>
            </a:endParaRPr>
          </a:p>
          <a:p>
            <a:r>
              <a:rPr lang="fr-FR" altLang="de-DE" sz="1100" noProof="0" dirty="0" smtClean="0">
                <a:latin typeface="Arial" pitchFamily="34" charset="0"/>
              </a:rPr>
              <a:t>Pays		Baisse </a:t>
            </a:r>
            <a:r>
              <a:rPr lang="fr-FR" altLang="de-DE" sz="1100" baseline="0" noProof="0" dirty="0" smtClean="0">
                <a:latin typeface="Arial" pitchFamily="34" charset="0"/>
              </a:rPr>
              <a:t>des complications            </a:t>
            </a:r>
            <a:r>
              <a:rPr lang="fr-FR" altLang="de-DE" sz="1100" noProof="0" dirty="0" smtClean="0">
                <a:latin typeface="Arial" pitchFamily="34" charset="0"/>
              </a:rPr>
              <a:t>Réduction</a:t>
            </a:r>
            <a:r>
              <a:rPr lang="fr-FR" altLang="de-DE" sz="1100" baseline="0" noProof="0" dirty="0" smtClean="0">
                <a:latin typeface="Arial" pitchFamily="34" charset="0"/>
              </a:rPr>
              <a:t> de la mortalité</a:t>
            </a:r>
            <a:endParaRPr lang="fr-FR" altLang="de-DE" sz="1100" noProof="0" dirty="0" smtClean="0">
              <a:latin typeface="Arial" pitchFamily="34" charset="0"/>
            </a:endParaRPr>
          </a:p>
          <a:p>
            <a:endParaRPr lang="fr-FR" altLang="de-DE" sz="1100" noProof="0" dirty="0" smtClean="0">
              <a:latin typeface="Arial" pitchFamily="34" charset="0"/>
            </a:endParaRPr>
          </a:p>
          <a:p>
            <a:endParaRPr lang="fr-FR" altLang="de-DE" sz="1100" noProof="0" dirty="0" smtClean="0">
              <a:latin typeface="Arial" pitchFamily="34" charset="0"/>
            </a:endParaRPr>
          </a:p>
          <a:p>
            <a:endParaRPr lang="fr-FR" altLang="de-DE" sz="1100" noProof="0" dirty="0" smtClean="0">
              <a:latin typeface="Arial" pitchFamily="34" charset="0"/>
            </a:endParaRPr>
          </a:p>
          <a:p>
            <a:r>
              <a:rPr lang="fr-FR" altLang="de-DE" sz="1100" noProof="0" dirty="0" smtClean="0">
                <a:latin typeface="Arial" pitchFamily="34" charset="0"/>
              </a:rPr>
              <a:t>à hauts</a:t>
            </a:r>
          </a:p>
          <a:p>
            <a:r>
              <a:rPr lang="fr-FR" altLang="de-DE" sz="1100" noProof="0" dirty="0" smtClean="0">
                <a:latin typeface="Arial" pitchFamily="34" charset="0"/>
              </a:rPr>
              <a:t>revenus		de 10 % à 7,1 %*	de 0,9 % à 0,6 %</a:t>
            </a:r>
          </a:p>
          <a:p>
            <a:endParaRPr lang="fr-FR" altLang="de-DE" sz="1100" noProof="0" dirty="0" smtClean="0">
              <a:latin typeface="Arial" pitchFamily="34" charset="0"/>
            </a:endParaRPr>
          </a:p>
          <a:p>
            <a:endParaRPr lang="fr-FR" altLang="de-DE" sz="1100" noProof="0" dirty="0" smtClean="0">
              <a:latin typeface="Arial" pitchFamily="34" charset="0"/>
            </a:endParaRPr>
          </a:p>
          <a:p>
            <a:r>
              <a:rPr lang="fr-FR" altLang="de-DE" sz="1100" noProof="0" dirty="0" smtClean="0">
                <a:latin typeface="Arial" pitchFamily="34" charset="0"/>
              </a:rPr>
              <a:t>à</a:t>
            </a:r>
            <a:r>
              <a:rPr lang="fr-FR" altLang="de-DE" sz="1100" baseline="0" noProof="0" dirty="0" smtClean="0">
                <a:latin typeface="Arial" pitchFamily="34" charset="0"/>
              </a:rPr>
              <a:t> r</a:t>
            </a:r>
            <a:r>
              <a:rPr lang="fr-FR" altLang="de-DE" sz="1100" noProof="0" dirty="0" smtClean="0">
                <a:latin typeface="Arial" pitchFamily="34" charset="0"/>
              </a:rPr>
              <a:t>evenus moyens /</a:t>
            </a:r>
          </a:p>
          <a:p>
            <a:r>
              <a:rPr lang="fr-FR" altLang="de-DE" sz="1100" noProof="0" dirty="0" smtClean="0">
                <a:latin typeface="Arial" pitchFamily="34" charset="0"/>
              </a:rPr>
              <a:t>à bas revenus 		de 11,7 % à 6,8 % *	de 2,1 % à 1 %*</a:t>
            </a:r>
          </a:p>
          <a:p>
            <a:endParaRPr lang="fr-FR" altLang="de-DE" sz="1100" noProof="0" dirty="0" smtClean="0">
              <a:latin typeface="Arial" pitchFamily="34" charset="0"/>
            </a:endParaRPr>
          </a:p>
          <a:p>
            <a:r>
              <a:rPr lang="fr-FR" altLang="de-DE" sz="1100" noProof="0" dirty="0" smtClean="0">
                <a:latin typeface="Arial" pitchFamily="34" charset="0"/>
              </a:rPr>
              <a:t>				* p&lt; 0,05</a:t>
            </a:r>
          </a:p>
          <a:p>
            <a:endParaRPr lang="fr-FR" altLang="de-DE" sz="1100" noProof="0" dirty="0" smtClean="0">
              <a:latin typeface="Arial" pitchFamily="34" charset="0"/>
            </a:endParaRPr>
          </a:p>
          <a:p>
            <a:r>
              <a:rPr lang="fr-FR" altLang="de-DE" sz="1100" noProof="0" dirty="0" smtClean="0">
                <a:latin typeface="Arial" pitchFamily="34" charset="0"/>
              </a:rPr>
              <a:t>****************************************************************************************</a:t>
            </a:r>
          </a:p>
          <a:p>
            <a:endParaRPr lang="fr-FR" altLang="de-DE" sz="1100" noProof="0" dirty="0" smtClean="0">
              <a:latin typeface="Arial" pitchFamily="34" charset="0"/>
            </a:endParaRPr>
          </a:p>
          <a:p>
            <a:r>
              <a:rPr lang="fr-FR" altLang="de-DE" sz="1100" noProof="0" dirty="0" smtClean="0">
                <a:latin typeface="Arial" pitchFamily="34" charset="0"/>
              </a:rPr>
              <a:t>L’étude</a:t>
            </a:r>
            <a:r>
              <a:rPr lang="fr-FR" altLang="de-DE" sz="1100" baseline="0" noProof="0" dirty="0" smtClean="0">
                <a:latin typeface="Arial" pitchFamily="34" charset="0"/>
              </a:rPr>
              <a:t> de </a:t>
            </a:r>
            <a:r>
              <a:rPr lang="fr-FR" altLang="de-DE" sz="1100" b="1" noProof="0" dirty="0" smtClean="0">
                <a:latin typeface="Arial" pitchFamily="34" charset="0"/>
              </a:rPr>
              <a:t>van </a:t>
            </a:r>
            <a:r>
              <a:rPr lang="fr-FR" altLang="de-DE" sz="1100" b="1" noProof="0" dirty="0" err="1" smtClean="0">
                <a:latin typeface="Arial" pitchFamily="34" charset="0"/>
              </a:rPr>
              <a:t>Klei</a:t>
            </a:r>
            <a:r>
              <a:rPr lang="fr-FR" altLang="de-DE" sz="1100" b="1" baseline="0" noProof="0" dirty="0" smtClean="0">
                <a:latin typeface="Arial" pitchFamily="34" charset="0"/>
              </a:rPr>
              <a:t> </a:t>
            </a:r>
            <a:r>
              <a:rPr lang="fr-FR" altLang="de-DE" sz="1100" b="0" baseline="0" noProof="0" dirty="0" smtClean="0">
                <a:latin typeface="Arial" pitchFamily="34" charset="0"/>
              </a:rPr>
              <a:t>aux Pays-Bas </a:t>
            </a:r>
            <a:r>
              <a:rPr lang="fr-FR" altLang="de-DE" sz="1100" baseline="0" noProof="0" dirty="0" smtClean="0">
                <a:latin typeface="Arial" pitchFamily="34" charset="0"/>
              </a:rPr>
              <a:t>sur l’efficacité de la liste de l’OMS fait également état d’une réduction significative de la mortalité, en lien direct avec le taux d’observance de la check-list. </a:t>
            </a:r>
            <a:endParaRPr lang="fr-FR" altLang="de-DE" sz="1100" noProof="0" dirty="0" smtClean="0">
              <a:latin typeface="Arial" pitchFamily="34" charset="0"/>
            </a:endParaRPr>
          </a:p>
          <a:p>
            <a:endParaRPr lang="de-CH" altLang="de-DE" sz="1100" dirty="0">
              <a:latin typeface="Arial" pitchFamily="34" charset="0"/>
            </a:endParaRPr>
          </a:p>
          <a:p>
            <a:endParaRPr lang="de-CH" altLang="de-DE" sz="1100" dirty="0" smtClean="0">
              <a:latin typeface="Arial" pitchFamily="34" charset="0"/>
            </a:endParaRPr>
          </a:p>
          <a:p>
            <a:endParaRPr lang="de-CH" altLang="de-DE" sz="1100" dirty="0">
              <a:latin typeface="Arial" pitchFamily="34" charset="0"/>
            </a:endParaRPr>
          </a:p>
          <a:p>
            <a:endParaRPr lang="de-CH" altLang="de-DE" sz="1100" dirty="0" smtClean="0">
              <a:latin typeface="Arial" pitchFamily="34" charset="0"/>
            </a:endParaRPr>
          </a:p>
          <a:p>
            <a:endParaRPr lang="de-CH" altLang="de-DE" sz="1100" dirty="0">
              <a:latin typeface="Arial" pitchFamily="34" charset="0"/>
            </a:endParaRPr>
          </a:p>
          <a:p>
            <a:endParaRPr lang="de-CH" altLang="de-DE" sz="1100" dirty="0" smtClean="0">
              <a:latin typeface="Arial" pitchFamily="34" charset="0"/>
            </a:endParaRPr>
          </a:p>
          <a:p>
            <a:endParaRPr lang="de-CH" altLang="de-DE" sz="1100" dirty="0">
              <a:latin typeface="Arial" pitchFamily="34" charset="0"/>
            </a:endParaRPr>
          </a:p>
          <a:p>
            <a:endParaRPr lang="de-CH" altLang="de-DE" sz="1100" dirty="0" smtClean="0">
              <a:latin typeface="Arial" pitchFamily="34" charset="0"/>
            </a:endParaRPr>
          </a:p>
          <a:p>
            <a:endParaRPr lang="de-CH" altLang="de-DE" sz="1100" dirty="0">
              <a:latin typeface="Arial" pitchFamily="34" charset="0"/>
            </a:endParaRPr>
          </a:p>
          <a:p>
            <a:endParaRPr lang="de-CH" altLang="de-DE" sz="1100" dirty="0" smtClean="0">
              <a:latin typeface="Arial" pitchFamily="34" charset="0"/>
            </a:endParaRPr>
          </a:p>
          <a:p>
            <a:endParaRPr lang="de-CH" altLang="de-DE" sz="1100" dirty="0">
              <a:latin typeface="Arial" pitchFamily="34" charset="0"/>
            </a:endParaRPr>
          </a:p>
          <a:p>
            <a:endParaRPr lang="de-DE" altLang="de-DE" sz="1100" dirty="0">
              <a:latin typeface="Arial" pitchFamily="34" charset="0"/>
            </a:endParaRPr>
          </a:p>
          <a:p>
            <a:endParaRPr lang="de-DE" altLang="de-DE" sz="1100" dirty="0" smtClean="0">
              <a:latin typeface="Arial" pitchFamily="34" charset="0"/>
            </a:endParaRPr>
          </a:p>
        </p:txBody>
      </p:sp>
      <p:cxnSp>
        <p:nvCxnSpPr>
          <p:cNvPr id="6" name="Gerade Verbindung 5"/>
          <p:cNvCxnSpPr/>
          <p:nvPr/>
        </p:nvCxnSpPr>
        <p:spPr>
          <a:xfrm>
            <a:off x="806549" y="7025357"/>
            <a:ext cx="49685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4334941" y="6521301"/>
            <a:ext cx="0" cy="1008112"/>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farbig">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83600" y="1915200"/>
            <a:ext cx="5364000" cy="3060000"/>
          </a:xfrm>
          <a:solidFill>
            <a:srgbClr val="009B92"/>
          </a:solidFill>
        </p:spPr>
        <p:txBody>
          <a:bodyPr lIns="360000" tIns="259200" rIns="360000" bIns="259200"/>
          <a:lstStyle>
            <a:lvl1pPr marL="0" indent="0">
              <a:spcBef>
                <a:spcPts val="0"/>
              </a:spcBef>
              <a:spcAft>
                <a:spcPts val="800"/>
              </a:spcAft>
              <a:buNone/>
              <a:defRPr sz="3000">
                <a:solidFill>
                  <a:schemeClr val="bg1"/>
                </a:solidFill>
              </a:defRPr>
            </a:lvl1pPr>
            <a:lvl2pPr marL="0" indent="0">
              <a:spcBef>
                <a:spcPts val="0"/>
              </a:spcBef>
              <a:buNone/>
              <a:defRPr sz="3000">
                <a:solidFill>
                  <a:schemeClr val="bg1"/>
                </a:solidFill>
              </a:defRPr>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83600" y="4984486"/>
            <a:ext cx="5364000" cy="1411471"/>
          </a:xfrm>
          <a:noFill/>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a:solidFill>
            <a:srgbClr val="009B92"/>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0" name="Inhaltsplatzhalter 11"/>
          <p:cNvSpPr>
            <a:spLocks noGrp="1"/>
          </p:cNvSpPr>
          <p:nvPr>
            <p:ph sz="quarter" idx="17"/>
          </p:nvPr>
        </p:nvSpPr>
        <p:spPr>
          <a:xfrm>
            <a:off x="0" y="1915200"/>
            <a:ext cx="3780000" cy="3060000"/>
          </a:xfrm>
          <a:solidFill>
            <a:schemeClr val="accent2"/>
          </a:solidFill>
        </p:spPr>
        <p:txBody>
          <a:bodyPr lIns="360000" tIns="298800" rIns="360000" bIns="36000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83600" y="720725"/>
            <a:ext cx="5364120" cy="1188000"/>
          </a:xfrm>
          <a:solidFill>
            <a:srgbClr val="9BBFBC"/>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4" name="Inhaltsplatzhalter 3"/>
          <p:cNvSpPr>
            <a:spLocks noGrp="1"/>
          </p:cNvSpPr>
          <p:nvPr>
            <p:ph sz="half" idx="2"/>
          </p:nvPr>
        </p:nvSpPr>
        <p:spPr>
          <a:xfrm>
            <a:off x="4648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Datumsplatzhalter 4"/>
          <p:cNvSpPr>
            <a:spLocks noGrp="1"/>
          </p:cNvSpPr>
          <p:nvPr>
            <p:ph type="dt" sz="half" idx="10"/>
          </p:nvPr>
        </p:nvSpPr>
        <p:spPr>
          <a:xfrm>
            <a:off x="352684" y="6551476"/>
            <a:ext cx="3499236" cy="153888"/>
          </a:xfrm>
          <a:prstGeom prst="rect">
            <a:avLst/>
          </a:prstGeom>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r>
              <a:rPr lang="de-DE" dirty="0" smtClean="0"/>
              <a:t>Seite </a:t>
            </a:r>
            <a:fld id="{7128B5AF-FE8C-48C3-AFE4-D5225BAFC915}" type="slidenum">
              <a:rPr lang="de-DE" smtClean="0"/>
              <a:pPr/>
              <a:t>‹Nr.›</a:t>
            </a:fld>
            <a:endParaRPr lang="de-DE" dirty="0"/>
          </a:p>
        </p:txBody>
      </p:sp>
    </p:spTree>
    <p:extLst>
      <p:ext uri="{BB962C8B-B14F-4D97-AF65-F5344CB8AC3E}">
        <p14:creationId xmlns:p14="http://schemas.microsoft.com/office/powerpoint/2010/main" val="1353532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CH"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4F0B4E98-8913-4B86-B6DB-364EBA5B6C56}" type="datetime1">
              <a:rPr lang="de-DE" smtClean="0">
                <a:solidFill>
                  <a:prstClr val="black">
                    <a:tint val="75000"/>
                  </a:prstClr>
                </a:solidFill>
              </a:rPr>
              <a:t>11.12.2015</a:t>
            </a:fld>
            <a:endParaRPr lang="de-DE" dirty="0">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22185952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CH"/>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CH"/>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CH" dirty="0"/>
          </a:p>
        </p:txBody>
      </p:sp>
      <p:sp>
        <p:nvSpPr>
          <p:cNvPr id="5" name="Fußzeilenplatzhalter 4"/>
          <p:cNvSpPr>
            <a:spLocks noGrp="1"/>
          </p:cNvSpPr>
          <p:nvPr>
            <p:ph type="ftr" sz="quarter" idx="11"/>
          </p:nvPr>
        </p:nvSpPr>
        <p:spPr/>
        <p:txBody>
          <a:bodyPr/>
          <a:lstStyle/>
          <a:p>
            <a:endParaRPr lang="de-CH" dirty="0"/>
          </a:p>
        </p:txBody>
      </p:sp>
      <p:sp>
        <p:nvSpPr>
          <p:cNvPr id="6" name="Foliennummernplatzhalter 5"/>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394453408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CH" dirty="0"/>
          </a:p>
        </p:txBody>
      </p:sp>
      <p:sp>
        <p:nvSpPr>
          <p:cNvPr id="5" name="Fußzeilenplatzhalter 4"/>
          <p:cNvSpPr>
            <a:spLocks noGrp="1"/>
          </p:cNvSpPr>
          <p:nvPr>
            <p:ph type="ftr" sz="quarter" idx="11"/>
          </p:nvPr>
        </p:nvSpPr>
        <p:spPr/>
        <p:txBody>
          <a:bodyPr/>
          <a:lstStyle/>
          <a:p>
            <a:endParaRPr lang="de-CH" dirty="0"/>
          </a:p>
        </p:txBody>
      </p:sp>
      <p:sp>
        <p:nvSpPr>
          <p:cNvPr id="6" name="Foliennummernplatzhalter 5"/>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109581573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CH" dirty="0"/>
          </a:p>
        </p:txBody>
      </p:sp>
      <p:sp>
        <p:nvSpPr>
          <p:cNvPr id="5" name="Fußzeilenplatzhalter 4"/>
          <p:cNvSpPr>
            <a:spLocks noGrp="1"/>
          </p:cNvSpPr>
          <p:nvPr>
            <p:ph type="ftr" sz="quarter" idx="11"/>
          </p:nvPr>
        </p:nvSpPr>
        <p:spPr/>
        <p:txBody>
          <a:bodyPr/>
          <a:lstStyle/>
          <a:p>
            <a:endParaRPr lang="de-CH" dirty="0"/>
          </a:p>
        </p:txBody>
      </p:sp>
      <p:sp>
        <p:nvSpPr>
          <p:cNvPr id="6" name="Foliennummernplatzhalter 5"/>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2834823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a:xfrm>
            <a:off x="457200" y="6356350"/>
            <a:ext cx="2133600" cy="365125"/>
          </a:xfrm>
          <a:prstGeom prst="rect">
            <a:avLst/>
          </a:prstGeom>
        </p:spPr>
        <p:txBody>
          <a:bodyPr/>
          <a:lstStyle/>
          <a:p>
            <a:endParaRPr lang="de-CH" dirty="0"/>
          </a:p>
        </p:txBody>
      </p:sp>
      <p:sp>
        <p:nvSpPr>
          <p:cNvPr id="6" name="Fußzeilenplatzhalter 5"/>
          <p:cNvSpPr>
            <a:spLocks noGrp="1"/>
          </p:cNvSpPr>
          <p:nvPr>
            <p:ph type="ftr" sz="quarter" idx="11"/>
          </p:nvPr>
        </p:nvSpPr>
        <p:spPr/>
        <p:txBody>
          <a:bodyPr/>
          <a:lstStyle/>
          <a:p>
            <a:endParaRPr lang="de-CH" dirty="0"/>
          </a:p>
        </p:txBody>
      </p:sp>
      <p:sp>
        <p:nvSpPr>
          <p:cNvPr id="7" name="Foliennummernplatzhalter 6"/>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8070043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a:xfrm>
            <a:off x="457200" y="6356350"/>
            <a:ext cx="2133600" cy="365125"/>
          </a:xfrm>
          <a:prstGeom prst="rect">
            <a:avLst/>
          </a:prstGeom>
        </p:spPr>
        <p:txBody>
          <a:bodyPr/>
          <a:lstStyle/>
          <a:p>
            <a:endParaRPr lang="de-CH" dirty="0"/>
          </a:p>
        </p:txBody>
      </p:sp>
      <p:sp>
        <p:nvSpPr>
          <p:cNvPr id="8" name="Fußzeilenplatzhalter 7"/>
          <p:cNvSpPr>
            <a:spLocks noGrp="1"/>
          </p:cNvSpPr>
          <p:nvPr>
            <p:ph type="ftr" sz="quarter" idx="11"/>
          </p:nvPr>
        </p:nvSpPr>
        <p:spPr/>
        <p:txBody>
          <a:bodyPr/>
          <a:lstStyle/>
          <a:p>
            <a:endParaRPr lang="de-CH" dirty="0"/>
          </a:p>
        </p:txBody>
      </p:sp>
      <p:sp>
        <p:nvSpPr>
          <p:cNvPr id="9" name="Foliennummernplatzhalter 8"/>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2386310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a:xfrm>
            <a:off x="457200" y="6356350"/>
            <a:ext cx="2133600" cy="365125"/>
          </a:xfrm>
          <a:prstGeom prst="rect">
            <a:avLst/>
          </a:prstGeom>
        </p:spPr>
        <p:txBody>
          <a:bodyPr/>
          <a:lstStyle/>
          <a:p>
            <a:endParaRPr lang="de-CH" dirty="0"/>
          </a:p>
        </p:txBody>
      </p:sp>
      <p:sp>
        <p:nvSpPr>
          <p:cNvPr id="4" name="Fußzeilenplatzhalter 3"/>
          <p:cNvSpPr>
            <a:spLocks noGrp="1"/>
          </p:cNvSpPr>
          <p:nvPr>
            <p:ph type="ftr" sz="quarter" idx="11"/>
          </p:nvPr>
        </p:nvSpPr>
        <p:spPr/>
        <p:txBody>
          <a:bodyPr/>
          <a:lstStyle/>
          <a:p>
            <a:endParaRPr lang="de-CH" dirty="0"/>
          </a:p>
        </p:txBody>
      </p:sp>
      <p:sp>
        <p:nvSpPr>
          <p:cNvPr id="5" name="Foliennummernplatzhalter 4"/>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20232503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endParaRPr lang="de-CH" dirty="0"/>
          </a:p>
        </p:txBody>
      </p:sp>
      <p:sp>
        <p:nvSpPr>
          <p:cNvPr id="3" name="Fußzeilenplatzhalter 2"/>
          <p:cNvSpPr>
            <a:spLocks noGrp="1"/>
          </p:cNvSpPr>
          <p:nvPr>
            <p:ph type="ftr" sz="quarter" idx="11"/>
          </p:nvPr>
        </p:nvSpPr>
        <p:spPr/>
        <p:txBody>
          <a:bodyPr/>
          <a:lstStyle/>
          <a:p>
            <a:endParaRPr lang="de-CH" dirty="0"/>
          </a:p>
        </p:txBody>
      </p:sp>
      <p:sp>
        <p:nvSpPr>
          <p:cNvPr id="4" name="Foliennummernplatzhalter 3"/>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8608812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endParaRPr lang="de-CH" dirty="0"/>
          </a:p>
        </p:txBody>
      </p:sp>
      <p:sp>
        <p:nvSpPr>
          <p:cNvPr id="6" name="Fußzeilenplatzhalter 5"/>
          <p:cNvSpPr>
            <a:spLocks noGrp="1"/>
          </p:cNvSpPr>
          <p:nvPr>
            <p:ph type="ftr" sz="quarter" idx="11"/>
          </p:nvPr>
        </p:nvSpPr>
        <p:spPr/>
        <p:txBody>
          <a:bodyPr/>
          <a:lstStyle/>
          <a:p>
            <a:endParaRPr lang="de-CH" dirty="0"/>
          </a:p>
        </p:txBody>
      </p:sp>
      <p:sp>
        <p:nvSpPr>
          <p:cNvPr id="7" name="Foliennummernplatzhalter 6"/>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260279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s/w">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79912" y="1915200"/>
            <a:ext cx="5364000" cy="3060000"/>
          </a:xfrm>
        </p:spPr>
        <p:txBody>
          <a:bodyPr lIns="360000" tIns="259200" rIns="360000" bIns="259200"/>
          <a:lstStyle>
            <a:lvl1pPr marL="0" indent="0">
              <a:spcBef>
                <a:spcPts val="0"/>
              </a:spcBef>
              <a:spcAft>
                <a:spcPts val="800"/>
              </a:spcAft>
              <a:buNone/>
              <a:defRPr sz="3000"/>
            </a:lvl1pPr>
            <a:lvl2pPr marL="0" indent="0">
              <a:spcBef>
                <a:spcPts val="0"/>
              </a:spcBef>
              <a:buNone/>
              <a:defRPr sz="3000"/>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79911" y="4986000"/>
            <a:ext cx="5364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dirty="0" smtClean="0"/>
              <a:t>Textmasterformat bearbeiten</a:t>
            </a:r>
          </a:p>
          <a:p>
            <a:pPr lvl="1"/>
            <a:r>
              <a:rPr lang="de-DE" dirty="0" smtClean="0"/>
              <a:t>Zweite Ebene</a:t>
            </a:r>
          </a:p>
        </p:txBody>
      </p:sp>
      <p:sp>
        <p:nvSpPr>
          <p:cNvPr id="10" name="Inhaltsplatzhalter 11"/>
          <p:cNvSpPr>
            <a:spLocks noGrp="1"/>
          </p:cNvSpPr>
          <p:nvPr>
            <p:ph sz="quarter" idx="17"/>
          </p:nvPr>
        </p:nvSpPr>
        <p:spPr>
          <a:xfrm>
            <a:off x="0" y="1915200"/>
            <a:ext cx="3780000" cy="3060000"/>
          </a:xfrm>
        </p:spPr>
        <p:txBody>
          <a:bodyPr lIns="360000" tIns="298800" rIns="360000" bIns="36000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79880" y="720725"/>
            <a:ext cx="536412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a:xfrm>
            <a:off x="-508" y="72497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endParaRPr lang="de-CH" dirty="0"/>
          </a:p>
        </p:txBody>
      </p:sp>
      <p:sp>
        <p:nvSpPr>
          <p:cNvPr id="6" name="Fußzeilenplatzhalter 5"/>
          <p:cNvSpPr>
            <a:spLocks noGrp="1"/>
          </p:cNvSpPr>
          <p:nvPr>
            <p:ph type="ftr" sz="quarter" idx="11"/>
          </p:nvPr>
        </p:nvSpPr>
        <p:spPr/>
        <p:txBody>
          <a:bodyPr/>
          <a:lstStyle/>
          <a:p>
            <a:endParaRPr lang="de-CH" dirty="0"/>
          </a:p>
        </p:txBody>
      </p:sp>
      <p:sp>
        <p:nvSpPr>
          <p:cNvPr id="7" name="Foliennummernplatzhalter 6"/>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32669983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CH" dirty="0"/>
          </a:p>
        </p:txBody>
      </p:sp>
      <p:sp>
        <p:nvSpPr>
          <p:cNvPr id="5" name="Fußzeilenplatzhalter 4"/>
          <p:cNvSpPr>
            <a:spLocks noGrp="1"/>
          </p:cNvSpPr>
          <p:nvPr>
            <p:ph type="ftr" sz="quarter" idx="11"/>
          </p:nvPr>
        </p:nvSpPr>
        <p:spPr/>
        <p:txBody>
          <a:bodyPr/>
          <a:lstStyle/>
          <a:p>
            <a:endParaRPr lang="de-CH" dirty="0"/>
          </a:p>
        </p:txBody>
      </p:sp>
      <p:sp>
        <p:nvSpPr>
          <p:cNvPr id="6" name="Foliennummernplatzhalter 5"/>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30690090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CH" dirty="0"/>
          </a:p>
        </p:txBody>
      </p:sp>
      <p:sp>
        <p:nvSpPr>
          <p:cNvPr id="5" name="Fußzeilenplatzhalter 4"/>
          <p:cNvSpPr>
            <a:spLocks noGrp="1"/>
          </p:cNvSpPr>
          <p:nvPr>
            <p:ph type="ftr" sz="quarter" idx="11"/>
          </p:nvPr>
        </p:nvSpPr>
        <p:spPr/>
        <p:txBody>
          <a:bodyPr/>
          <a:lstStyle/>
          <a:p>
            <a:endParaRPr lang="de-CH" dirty="0"/>
          </a:p>
        </p:txBody>
      </p:sp>
      <p:sp>
        <p:nvSpPr>
          <p:cNvPr id="6" name="Foliennummernplatzhalter 5"/>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13780289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Aufzählungspunkt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8418512" cy="5436604"/>
          </a:xfrm>
        </p:spPr>
        <p:txBody>
          <a:bodyPr/>
          <a:lstStyle>
            <a:lvl1pPr marL="269875" indent="-269875">
              <a:defRPr/>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und Aufz.-Punkte 2-spaltig">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4" y="6587480"/>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4011649"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37069830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 und Aufzählungspunkte,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8418512" cy="5220618"/>
          </a:xfrm>
        </p:spPr>
        <p:txBody>
          <a:bodyPr/>
          <a:lstStyle>
            <a:lvl1pPr marL="269875" indent="-269875">
              <a:defRPr/>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3" name="Textplatzhalter 2"/>
          <p:cNvSpPr>
            <a:spLocks noGrp="1"/>
          </p:cNvSpPr>
          <p:nvPr>
            <p:ph type="body" sz="quarter" idx="12"/>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Tree>
    <p:extLst>
      <p:ext uri="{BB962C8B-B14F-4D97-AF65-F5344CB8AC3E}">
        <p14:creationId xmlns:p14="http://schemas.microsoft.com/office/powerpoint/2010/main" val="36590033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el und Aufz.-Punkte 2-spaltig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1476"/>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4011649"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3" name="Textplatzhalter 2"/>
          <p:cNvSpPr>
            <a:spLocks noGrp="1"/>
          </p:cNvSpPr>
          <p:nvPr>
            <p:ph type="body" sz="quarter" idx="13"/>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Tree>
    <p:extLst>
      <p:ext uri="{BB962C8B-B14F-4D97-AF65-F5344CB8AC3E}">
        <p14:creationId xmlns:p14="http://schemas.microsoft.com/office/powerpoint/2010/main" val="207336313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8418512" cy="5436604"/>
          </a:xfrm>
        </p:spPr>
        <p:txBody>
          <a:bodyPr/>
          <a:lstStyle>
            <a:lvl1pPr marL="0" indent="0">
              <a:spcBef>
                <a:spcPts val="1200"/>
              </a:spcBef>
              <a:buFont typeface="Arial" pitchFamily="34" charset="0"/>
              <a:buNone/>
              <a:defRPr/>
            </a:lvl1pPr>
            <a:lvl2pPr marL="357188" indent="-342900">
              <a:spcBef>
                <a:spcPts val="1200"/>
              </a:spcBef>
              <a:buFont typeface="Arial" pitchFamily="34" charset="0"/>
              <a:buChar char="…"/>
              <a:defRPr sz="2500"/>
            </a:lvl2pPr>
            <a:lvl3pPr marL="358775" indent="0">
              <a:spcBef>
                <a:spcPts val="0"/>
              </a:spcBef>
              <a:buNone/>
              <a:defRPr/>
            </a:lvl3pPr>
            <a:lvl4pPr marL="803275" indent="-182563" defTabSz="989013">
              <a:defRPr/>
            </a:lvl4pPr>
            <a:lvl5pPr marL="987425" indent="-174625">
              <a:defRPr/>
            </a:lvl5pPr>
          </a:lstStyle>
          <a:p>
            <a:pPr lvl="0"/>
            <a:r>
              <a:rPr lang="de-DE" dirty="0" smtClean="0"/>
              <a:t>Textmasterformat bearbeiten</a:t>
            </a:r>
          </a:p>
          <a:p>
            <a:pPr lvl="1"/>
            <a:r>
              <a:rPr lang="de-DE" dirty="0" smtClean="0"/>
              <a:t>Zweite Ebene</a:t>
            </a:r>
          </a:p>
          <a:p>
            <a:pPr lvl="2"/>
            <a:r>
              <a:rPr lang="de-DE" dirty="0" smtClean="0"/>
              <a:t>Dritte Ebene</a:t>
            </a:r>
          </a:p>
        </p:txBody>
      </p:sp>
    </p:spTree>
    <p:extLst>
      <p:ext uri="{BB962C8B-B14F-4D97-AF65-F5344CB8AC3E}">
        <p14:creationId xmlns:p14="http://schemas.microsoft.com/office/powerpoint/2010/main" val="2564249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und Text 2">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8418512" cy="5436604"/>
          </a:xfrm>
        </p:spPr>
        <p:txBody>
          <a:bodyPr/>
          <a:lstStyle>
            <a:lvl1pPr marL="0" indent="0">
              <a:buFont typeface="Arial" pitchFamily="34" charset="0"/>
              <a:buNone/>
              <a:defRPr/>
            </a:lvl1pPr>
            <a:lvl2pPr marL="1588" indent="0">
              <a:spcBef>
                <a:spcPts val="1200"/>
              </a:spcBef>
              <a:buNone/>
              <a:defRPr sz="2000"/>
            </a:lvl2pPr>
            <a:lvl3pPr marL="179388" indent="-176213">
              <a:defRPr/>
            </a:lvl3pPr>
            <a:lvl4pPr marL="352425" indent="-182563" defTabSz="989013">
              <a:defRPr/>
            </a:lvl4pPr>
            <a:lvl5pPr marL="536575" indent="-174625">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362002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ere Foli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99387267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23528" y="1484784"/>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457200" y="2996952"/>
            <a:ext cx="8229600" cy="3129211"/>
          </a:xfrm>
          <a:prstGeom prst="rect">
            <a:avLst/>
          </a:prstGeom>
        </p:spPr>
        <p:txBody>
          <a:bodyPr vert="horz" lIns="0" tIns="0" rIns="0" bIns="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5" name="Fußzeilenplatzhalter 4"/>
          <p:cNvSpPr>
            <a:spLocks noGrp="1"/>
          </p:cNvSpPr>
          <p:nvPr>
            <p:ph type="ftr" sz="quarter" idx="3"/>
          </p:nvPr>
        </p:nvSpPr>
        <p:spPr>
          <a:xfrm>
            <a:off x="323528" y="6381328"/>
            <a:ext cx="3744416" cy="364165"/>
          </a:xfrm>
          <a:prstGeom prst="rect">
            <a:avLst/>
          </a:prstGeom>
          <a:noFill/>
        </p:spPr>
        <p:txBody>
          <a:bodyPr vert="horz" wrap="square" lIns="360000" tIns="108000" rIns="360000" bIns="108000" rtlCol="0" anchor="b" anchorCtr="0">
            <a:noAutofit/>
          </a:bodyPr>
          <a:lstStyle>
            <a:lvl1pPr algn="l">
              <a:defRPr sz="900">
                <a:solidFill>
                  <a:schemeClr val="tx1"/>
                </a:solidFill>
              </a:defRPr>
            </a:lvl1pPr>
          </a:lstStyle>
          <a:p>
            <a:endParaRPr lang="de-CH" dirty="0"/>
          </a:p>
        </p:txBody>
      </p:sp>
      <p:sp>
        <p:nvSpPr>
          <p:cNvPr id="6"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pic>
        <p:nvPicPr>
          <p:cNvPr id="12" name="Picture 4"/>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391980" y="64882"/>
            <a:ext cx="2066282" cy="586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Grafik 7"/>
          <p:cNvPicPr/>
          <p:nvPr userDrawn="1"/>
        </p:nvPicPr>
        <p:blipFill>
          <a:blip r:embed="rId14" cstate="print">
            <a:extLst>
              <a:ext uri="{28A0092B-C50C-407E-A947-70E740481C1C}">
                <a14:useLocalDpi xmlns:a14="http://schemas.microsoft.com/office/drawing/2010/main" val="0"/>
              </a:ext>
            </a:extLst>
          </a:blip>
          <a:stretch>
            <a:fillRect/>
          </a:stretch>
        </p:blipFill>
        <p:spPr>
          <a:xfrm>
            <a:off x="7092280" y="111491"/>
            <a:ext cx="1835347" cy="54000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0" r:id="rId2"/>
    <p:sldLayoutId id="2147483650" r:id="rId3"/>
    <p:sldLayoutId id="2147483665" r:id="rId4"/>
    <p:sldLayoutId id="2147483666" r:id="rId5"/>
    <p:sldLayoutId id="2147483667" r:id="rId6"/>
    <p:sldLayoutId id="2147483662" r:id="rId7"/>
    <p:sldLayoutId id="2147483663" r:id="rId8"/>
    <p:sldLayoutId id="2147483664" r:id="rId9"/>
    <p:sldLayoutId id="2147483683" r:id="rId10"/>
    <p:sldLayoutId id="2147483696" r:id="rId11"/>
  </p:sldLayoutIdLst>
  <p:timing>
    <p:tnLst>
      <p:par>
        <p:cTn id="1" dur="indefinite" restart="never" nodeType="tmRoot"/>
      </p:par>
    </p:tnLst>
  </p:timing>
  <p:hf hdr="0" ftr="0"/>
  <p:txStyles>
    <p:titleStyle>
      <a:lvl1pPr algn="ctr" defTabSz="914400" rtl="0" eaLnBrk="1" latinLnBrk="0" hangingPunct="1">
        <a:spcBef>
          <a:spcPct val="0"/>
        </a:spcBef>
        <a:buNone/>
        <a:defRPr sz="3000" kern="1200">
          <a:solidFill>
            <a:schemeClr val="tx1"/>
          </a:solidFill>
          <a:latin typeface="+mj-lt"/>
          <a:ea typeface="+mj-ea"/>
          <a:cs typeface="+mj-cs"/>
        </a:defRPr>
      </a:lvl1pPr>
    </p:titleStyle>
    <p:bodyStyle>
      <a:lvl1pPr marL="269875" indent="-269875" algn="l" defTabSz="914400" rtl="0" eaLnBrk="1" latinLnBrk="0" hangingPunct="1">
        <a:spcBef>
          <a:spcPct val="20000"/>
        </a:spcBef>
        <a:buClr>
          <a:srgbClr val="006061"/>
        </a:buClr>
        <a:buSzPct val="110000"/>
        <a:buFont typeface="Wingdings" pitchFamily="2" charset="2"/>
        <a:buChar char="§"/>
        <a:defRPr sz="2500" b="1" kern="1200">
          <a:solidFill>
            <a:schemeClr val="tx1"/>
          </a:solidFill>
          <a:latin typeface="+mn-lt"/>
          <a:ea typeface="+mn-ea"/>
          <a:cs typeface="+mn-cs"/>
        </a:defRPr>
      </a:lvl1pPr>
      <a:lvl2pPr marL="541338" indent="-271463" algn="l" defTabSz="914400" rtl="0" eaLnBrk="1" latinLnBrk="0" hangingPunct="1">
        <a:spcBef>
          <a:spcPct val="20000"/>
        </a:spcBef>
        <a:buClr>
          <a:srgbClr val="006061"/>
        </a:buClr>
        <a:buSzPct val="110000"/>
        <a:buFont typeface="Wingdings" pitchFamily="2" charset="2"/>
        <a:buChar char="§"/>
        <a:defRPr sz="2500" kern="1200">
          <a:solidFill>
            <a:schemeClr val="tx1"/>
          </a:solidFill>
          <a:latin typeface="+mn-lt"/>
          <a:ea typeface="+mn-ea"/>
          <a:cs typeface="+mn-cs"/>
        </a:defRPr>
      </a:lvl2pPr>
      <a:lvl3pPr marL="717550" indent="-176213" algn="l" defTabSz="914400" rtl="0" eaLnBrk="1" latinLnBrk="0" hangingPunct="1">
        <a:spcBef>
          <a:spcPct val="20000"/>
        </a:spcBef>
        <a:buClr>
          <a:srgbClr val="006061"/>
        </a:buClr>
        <a:buFont typeface="Wingdings" pitchFamily="2" charset="2"/>
        <a:buChar char="§"/>
        <a:defRPr sz="2000" kern="1200">
          <a:solidFill>
            <a:schemeClr val="tx1"/>
          </a:solidFill>
          <a:latin typeface="+mn-lt"/>
          <a:ea typeface="+mn-ea"/>
          <a:cs typeface="+mn-cs"/>
        </a:defRPr>
      </a:lvl3pPr>
      <a:lvl4pPr marL="900113" indent="-182563"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074738" indent="-174625"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CH"/>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AA5BF4-962A-49D8-B0F5-606EA47DA063}" type="slidenum">
              <a:rPr lang="de-CH" smtClean="0"/>
              <a:t>‹Nr.›</a:t>
            </a:fld>
            <a:endParaRPr lang="de-CH"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137153435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Remarques</a:t>
            </a:r>
          </a:p>
        </p:txBody>
      </p:sp>
      <p:sp>
        <p:nvSpPr>
          <p:cNvPr id="5" name="Inhaltsplatzhalter 4"/>
          <p:cNvSpPr>
            <a:spLocks noGrp="1"/>
          </p:cNvSpPr>
          <p:nvPr>
            <p:ph sz="quarter" idx="11"/>
          </p:nvPr>
        </p:nvSpPr>
        <p:spPr/>
        <p:txBody>
          <a:bodyPr>
            <a:normAutofit/>
          </a:bodyPr>
          <a:lstStyle/>
          <a:p>
            <a:pPr marL="0" indent="0">
              <a:buNone/>
            </a:pPr>
            <a:r>
              <a:rPr lang="fr-FR" dirty="0" smtClean="0">
                <a:solidFill>
                  <a:schemeClr val="accent1"/>
                </a:solidFill>
              </a:rPr>
              <a:t>Indications concernant la présentation PowerPoint</a:t>
            </a:r>
          </a:p>
          <a:p>
            <a:pPr lvl="0"/>
            <a:r>
              <a:rPr lang="fr-FR" sz="2000" b="0" dirty="0" smtClean="0">
                <a:solidFill>
                  <a:srgbClr val="000000"/>
                </a:solidFill>
              </a:rPr>
              <a:t>Paula Bezzola, MPH, Collaboration Dr Anna Mascherek, Irene Kobler </a:t>
            </a:r>
          </a:p>
          <a:p>
            <a:r>
              <a:rPr lang="fr-FR" sz="2000" b="0" dirty="0" smtClean="0">
                <a:solidFill>
                  <a:srgbClr val="000000"/>
                </a:solidFill>
              </a:rPr>
              <a:t>Le </a:t>
            </a:r>
            <a:r>
              <a:rPr lang="fr-FR" sz="2000" b="0" dirty="0" smtClean="0">
                <a:solidFill>
                  <a:srgbClr val="000000"/>
                </a:solidFill>
              </a:rPr>
              <a:t>présent document contient quelques </a:t>
            </a:r>
            <a:r>
              <a:rPr lang="fr-FR" sz="2000" b="0" dirty="0" smtClean="0"/>
              <a:t>diapositives </a:t>
            </a:r>
            <a:r>
              <a:rPr lang="fr-FR" sz="2100" b="0" dirty="0" smtClean="0"/>
              <a:t>(n</a:t>
            </a:r>
            <a:r>
              <a:rPr lang="fr-FR" sz="2100" b="0" baseline="30000" dirty="0" smtClean="0"/>
              <a:t>os</a:t>
            </a:r>
            <a:r>
              <a:rPr lang="fr-FR" sz="2100" b="0" dirty="0" smtClean="0"/>
              <a:t> 2, 27, 28)</a:t>
            </a:r>
            <a:r>
              <a:rPr lang="fr-FR" sz="2000" b="0" dirty="0" smtClean="0"/>
              <a:t> </a:t>
            </a:r>
            <a:r>
              <a:rPr lang="fr-FR" sz="2000" b="0" dirty="0" smtClean="0">
                <a:solidFill>
                  <a:srgbClr val="000000"/>
                </a:solidFill>
              </a:rPr>
              <a:t>à compléter par l’hôpital avant la présentation (passages en </a:t>
            </a:r>
            <a:r>
              <a:rPr lang="fr-FR" sz="2100" b="0" dirty="0" smtClean="0">
                <a:solidFill>
                  <a:srgbClr val="7030A0"/>
                </a:solidFill>
              </a:rPr>
              <a:t>violet</a:t>
            </a:r>
            <a:r>
              <a:rPr lang="fr-FR" sz="2000" b="0" dirty="0" smtClean="0">
                <a:solidFill>
                  <a:srgbClr val="000000"/>
                </a:solidFill>
              </a:rPr>
              <a:t>). Vous pouvez aussi y ajouter ou spécifier des éléments en fonction du groupe cible. </a:t>
            </a:r>
          </a:p>
          <a:p>
            <a:r>
              <a:rPr lang="fr-FR" sz="2000" b="0" dirty="0">
                <a:solidFill>
                  <a:srgbClr val="000000"/>
                </a:solidFill>
              </a:rPr>
              <a:t>Copyright © Fondation pour la Sécurité des Patients, 2013 – Tous droits réservés. La réimpression et la reproduction de ce texte ainsi que l’utilisation complète ou partielle de graphiques, de photos ou d’extraits rédactionnels sont autorisées, à la condition expresse de mentionner sécurité des patients suisse en sa qualité d’auteur. La publication externe requiert impérativement l’approbation écrite préalable de sécurité des patients suisse. En cas de transmission à des tiers, ceux-ci doivent être informés de leur obligation d’indiquer le copyright et de citer l’auteur. </a:t>
            </a:r>
            <a:endParaRPr lang="de-CH" sz="2000" b="0" dirty="0"/>
          </a:p>
          <a:p>
            <a:pPr>
              <a:buFont typeface="Arial" pitchFamily="34" charset="0"/>
              <a:buChar char="•"/>
            </a:pPr>
            <a:endParaRPr lang="de-CH" b="0" dirty="0" smtClean="0"/>
          </a:p>
        </p:txBody>
      </p:sp>
      <p:sp>
        <p:nvSpPr>
          <p:cNvPr id="4" name="Foliennummernplatzhalter 3"/>
          <p:cNvSpPr>
            <a:spLocks noGrp="1"/>
          </p:cNvSpPr>
          <p:nvPr>
            <p:ph type="sldNum" sz="quarter" idx="4"/>
          </p:nvPr>
        </p:nvSpPr>
        <p:spPr/>
        <p:txBody>
          <a:bodyPr/>
          <a:lstStyle/>
          <a:p>
            <a:fld id="{A6DC35B0-3101-436D-83E8-2A48940380AD}" type="slidenum">
              <a:rPr lang="de-CH" smtClean="0"/>
              <a:pPr/>
              <a:t>1</a:t>
            </a:fld>
            <a:endParaRPr lang="de-CH"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43085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4"/>
          </p:nvPr>
        </p:nvSpPr>
        <p:spPr/>
        <p:txBody>
          <a:bodyPr/>
          <a:lstStyle/>
          <a:p>
            <a:fld id="{1D348062-B11F-466C-ACCE-113D7434BEBB}" type="slidenum">
              <a:rPr lang="de-DE" smtClean="0"/>
              <a:pPr/>
              <a:t>10</a:t>
            </a:fld>
            <a:endParaRPr lang="de-DE" dirty="0"/>
          </a:p>
        </p:txBody>
      </p:sp>
      <p:sp>
        <p:nvSpPr>
          <p:cNvPr id="144389" name="Rectangle 5"/>
          <p:cNvSpPr>
            <a:spLocks noChangeArrowheads="1"/>
          </p:cNvSpPr>
          <p:nvPr/>
        </p:nvSpPr>
        <p:spPr bwMode="auto">
          <a:xfrm>
            <a:off x="5231828" y="1503625"/>
            <a:ext cx="3951287" cy="1637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91" tIns="63994" rIns="92791" bIns="63994">
            <a:spAutoFit/>
          </a:bodyPr>
          <a:lstStyle/>
          <a:p>
            <a:pPr defTabSz="920750" eaLnBrk="1" hangingPunct="1"/>
            <a:r>
              <a:rPr lang="fr-FR" b="1" dirty="0" smtClean="0">
                <a:solidFill>
                  <a:srgbClr val="336699"/>
                </a:solidFill>
                <a:latin typeface="Arial" pitchFamily="34" charset="0"/>
              </a:rPr>
              <a:t>Efficacité</a:t>
            </a:r>
            <a:r>
              <a:rPr lang="fr-FR" sz="2100" b="1" dirty="0" smtClean="0">
                <a:solidFill>
                  <a:srgbClr val="336699"/>
                </a:solidFill>
                <a:latin typeface="Arial" pitchFamily="34" charset="0"/>
              </a:rPr>
              <a:t/>
            </a:r>
            <a:br>
              <a:rPr lang="fr-FR" sz="2100" b="1" dirty="0" smtClean="0">
                <a:solidFill>
                  <a:srgbClr val="336699"/>
                </a:solidFill>
                <a:latin typeface="Arial" pitchFamily="34" charset="0"/>
              </a:rPr>
            </a:br>
            <a:r>
              <a:rPr lang="fr-FR" sz="1600" dirty="0" smtClean="0">
                <a:solidFill>
                  <a:srgbClr val="336699"/>
                </a:solidFill>
                <a:latin typeface="Arial" pitchFamily="34" charset="0"/>
              </a:rPr>
              <a:t>13 études sur l’efficacité, dont 4 calculant le risque relatif pour</a:t>
            </a:r>
          </a:p>
          <a:p>
            <a:pPr marL="285750" indent="-285750" defTabSz="920750" eaLnBrk="1" hangingPunct="1">
              <a:buFont typeface="Arial" pitchFamily="34" charset="0"/>
              <a:buChar char="•"/>
            </a:pPr>
            <a:r>
              <a:rPr lang="fr-FR" sz="1600" dirty="0">
                <a:solidFill>
                  <a:srgbClr val="336699"/>
                </a:solidFill>
                <a:latin typeface="Arial" pitchFamily="34" charset="0"/>
              </a:rPr>
              <a:t>l</a:t>
            </a:r>
            <a:r>
              <a:rPr lang="fr-FR" sz="1600" dirty="0" smtClean="0">
                <a:solidFill>
                  <a:srgbClr val="336699"/>
                </a:solidFill>
                <a:latin typeface="Arial" pitchFamily="34" charset="0"/>
              </a:rPr>
              <a:t>a mortalité : 0,57</a:t>
            </a:r>
          </a:p>
          <a:p>
            <a:pPr marL="285750" indent="-285750" defTabSz="920750" eaLnBrk="1" hangingPunct="1">
              <a:buFont typeface="Arial" pitchFamily="34" charset="0"/>
              <a:buChar char="•"/>
            </a:pPr>
            <a:r>
              <a:rPr lang="fr-FR" sz="1600" dirty="0" smtClean="0">
                <a:solidFill>
                  <a:srgbClr val="336699"/>
                </a:solidFill>
                <a:latin typeface="Arial" pitchFamily="34" charset="0"/>
              </a:rPr>
              <a:t>les complications : 0,63</a:t>
            </a:r>
          </a:p>
          <a:p>
            <a:pPr defTabSz="920750" eaLnBrk="1" hangingPunct="1"/>
            <a:endParaRPr lang="de-DE" sz="1600" b="1" dirty="0">
              <a:solidFill>
                <a:schemeClr val="tx2"/>
              </a:solidFill>
              <a:latin typeface="Arial" pitchFamily="34" charset="0"/>
            </a:endParaRPr>
          </a:p>
        </p:txBody>
      </p:sp>
      <p:sp>
        <p:nvSpPr>
          <p:cNvPr id="144392" name="Rectangle 8"/>
          <p:cNvSpPr>
            <a:spLocks noChangeArrowheads="1"/>
          </p:cNvSpPr>
          <p:nvPr/>
        </p:nvSpPr>
        <p:spPr bwMode="auto">
          <a:xfrm>
            <a:off x="5267995" y="3037279"/>
            <a:ext cx="3533775" cy="1975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91" tIns="63994" rIns="92791" bIns="63994">
            <a:spAutoFit/>
          </a:bodyPr>
          <a:lstStyle/>
          <a:p>
            <a:pPr defTabSz="920750"/>
            <a:r>
              <a:rPr lang="fr-FR" b="1" dirty="0" smtClean="0">
                <a:solidFill>
                  <a:srgbClr val="CC0000"/>
                </a:solidFill>
                <a:latin typeface="Arial" pitchFamily="34" charset="0"/>
              </a:rPr>
              <a:t>Taux d’observance</a:t>
            </a:r>
          </a:p>
          <a:p>
            <a:pPr defTabSz="920750"/>
            <a:r>
              <a:rPr lang="fr-FR" sz="1600" dirty="0" smtClean="0">
                <a:solidFill>
                  <a:srgbClr val="CC0000"/>
                </a:solidFill>
                <a:latin typeface="Arial" pitchFamily="34" charset="0"/>
              </a:rPr>
              <a:t>15 études, calculs du taux d’observance lors de l’utilisation :</a:t>
            </a:r>
          </a:p>
          <a:p>
            <a:pPr defTabSz="920750"/>
            <a:r>
              <a:rPr lang="fr-FR" sz="1600" dirty="0" smtClean="0">
                <a:solidFill>
                  <a:srgbClr val="CC0000"/>
                </a:solidFill>
                <a:latin typeface="Arial" pitchFamily="34" charset="0"/>
              </a:rPr>
              <a:t>12 à 100 %</a:t>
            </a:r>
          </a:p>
          <a:p>
            <a:pPr defTabSz="920750" eaLnBrk="1" hangingPunct="1"/>
            <a:endParaRPr lang="de-CH" sz="1800" b="1" dirty="0">
              <a:solidFill>
                <a:srgbClr val="CC0000"/>
              </a:solidFill>
              <a:latin typeface="Arial" pitchFamily="34" charset="0"/>
            </a:endParaRPr>
          </a:p>
          <a:p>
            <a:pPr defTabSz="920750" eaLnBrk="1" hangingPunct="1"/>
            <a:endParaRPr lang="de-DE" sz="1800" b="1" dirty="0">
              <a:solidFill>
                <a:schemeClr val="tx2"/>
              </a:solidFill>
              <a:latin typeface="Arial" pitchFamily="34" charset="0"/>
            </a:endParaRPr>
          </a:p>
          <a:p>
            <a:pPr defTabSz="920750" eaLnBrk="1" hangingPunct="1"/>
            <a:endParaRPr lang="de-DE" sz="1800" b="1" dirty="0">
              <a:solidFill>
                <a:schemeClr val="tx2"/>
              </a:solidFill>
              <a:latin typeface="Arial" pitchFamily="34" charset="0"/>
            </a:endParaRPr>
          </a:p>
        </p:txBody>
      </p:sp>
      <p:sp>
        <p:nvSpPr>
          <p:cNvPr id="144393" name="Rectangle 9"/>
          <p:cNvSpPr>
            <a:spLocks noChangeArrowheads="1"/>
          </p:cNvSpPr>
          <p:nvPr/>
        </p:nvSpPr>
        <p:spPr bwMode="auto">
          <a:xfrm>
            <a:off x="5267995" y="4437112"/>
            <a:ext cx="2841967" cy="139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791" tIns="63994" rIns="92791" bIns="63994">
            <a:spAutoFit/>
          </a:bodyPr>
          <a:lstStyle/>
          <a:p>
            <a:pPr defTabSz="920750" eaLnBrk="1" hangingPunct="1"/>
            <a:r>
              <a:rPr lang="fr-FR" b="1" dirty="0" smtClean="0">
                <a:solidFill>
                  <a:srgbClr val="007774"/>
                </a:solidFill>
                <a:latin typeface="Arial" pitchFamily="34" charset="0"/>
              </a:rPr>
              <a:t>Facteurs de succès</a:t>
            </a:r>
          </a:p>
          <a:p>
            <a:pPr marL="285750" indent="-285750" defTabSz="920750" eaLnBrk="1" hangingPunct="1">
              <a:buFont typeface="Arial" pitchFamily="34" charset="0"/>
              <a:buChar char="•"/>
            </a:pPr>
            <a:r>
              <a:rPr lang="fr-FR" sz="1600" dirty="0">
                <a:solidFill>
                  <a:srgbClr val="007774"/>
                </a:solidFill>
                <a:latin typeface="Arial" pitchFamily="34" charset="0"/>
              </a:rPr>
              <a:t>o</a:t>
            </a:r>
            <a:r>
              <a:rPr lang="fr-FR" sz="1600" dirty="0" smtClean="0">
                <a:solidFill>
                  <a:srgbClr val="007774"/>
                </a:solidFill>
                <a:latin typeface="Arial" pitchFamily="34" charset="0"/>
              </a:rPr>
              <a:t>bservance élevée</a:t>
            </a:r>
          </a:p>
          <a:p>
            <a:pPr marL="285750" indent="-285750" defTabSz="920750" eaLnBrk="1" hangingPunct="1">
              <a:buFont typeface="Arial" pitchFamily="34" charset="0"/>
              <a:buChar char="•"/>
            </a:pPr>
            <a:r>
              <a:rPr lang="fr-FR" sz="1600" dirty="0">
                <a:solidFill>
                  <a:srgbClr val="007774"/>
                </a:solidFill>
                <a:latin typeface="Arial" pitchFamily="34" charset="0"/>
              </a:rPr>
              <a:t>a</a:t>
            </a:r>
            <a:r>
              <a:rPr lang="fr-FR" sz="1600" dirty="0" smtClean="0">
                <a:solidFill>
                  <a:srgbClr val="007774"/>
                </a:solidFill>
                <a:latin typeface="Arial" pitchFamily="34" charset="0"/>
              </a:rPr>
              <a:t>daptation de la check-list</a:t>
            </a:r>
          </a:p>
          <a:p>
            <a:pPr marL="285750" indent="-285750" defTabSz="920750" eaLnBrk="1" hangingPunct="1">
              <a:buFont typeface="Arial" pitchFamily="34" charset="0"/>
              <a:buChar char="•"/>
            </a:pPr>
            <a:r>
              <a:rPr lang="fr-FR" sz="1600" dirty="0">
                <a:solidFill>
                  <a:srgbClr val="007774"/>
                </a:solidFill>
                <a:latin typeface="Arial" pitchFamily="34" charset="0"/>
              </a:rPr>
              <a:t>t</a:t>
            </a:r>
            <a:r>
              <a:rPr lang="fr-FR" sz="1600" dirty="0" smtClean="0">
                <a:solidFill>
                  <a:srgbClr val="007774"/>
                </a:solidFill>
                <a:latin typeface="Arial" pitchFamily="34" charset="0"/>
              </a:rPr>
              <a:t>ransmission de savoirs</a:t>
            </a:r>
          </a:p>
          <a:p>
            <a:pPr marL="285750" indent="-285750" defTabSz="920750" eaLnBrk="1" hangingPunct="1">
              <a:buFont typeface="Arial" pitchFamily="34" charset="0"/>
              <a:buChar char="•"/>
            </a:pPr>
            <a:r>
              <a:rPr lang="fr-FR" sz="1600" dirty="0">
                <a:solidFill>
                  <a:srgbClr val="007774"/>
                </a:solidFill>
                <a:latin typeface="Arial" pitchFamily="34" charset="0"/>
              </a:rPr>
              <a:t>i</a:t>
            </a:r>
            <a:r>
              <a:rPr lang="fr-FR" sz="1600" dirty="0" smtClean="0">
                <a:solidFill>
                  <a:srgbClr val="007774"/>
                </a:solidFill>
                <a:latin typeface="Arial" pitchFamily="34" charset="0"/>
              </a:rPr>
              <a:t>ntégration du patient</a:t>
            </a:r>
            <a:endParaRPr lang="de-DE" sz="1600" dirty="0">
              <a:latin typeface="Arial" pitchFamily="34" charset="0"/>
            </a:endParaRPr>
          </a:p>
        </p:txBody>
      </p:sp>
      <p:sp>
        <p:nvSpPr>
          <p:cNvPr id="4" name="Textfeld 3"/>
          <p:cNvSpPr txBox="1"/>
          <p:nvPr/>
        </p:nvSpPr>
        <p:spPr>
          <a:xfrm>
            <a:off x="287525" y="5961654"/>
            <a:ext cx="8654864" cy="246221"/>
          </a:xfrm>
          <a:prstGeom prst="rect">
            <a:avLst/>
          </a:prstGeom>
          <a:noFill/>
        </p:spPr>
        <p:txBody>
          <a:bodyPr wrap="square" rtlCol="0">
            <a:spAutoFit/>
          </a:bodyPr>
          <a:lstStyle/>
          <a:p>
            <a:pPr algn="r"/>
            <a:r>
              <a:rPr lang="en-US" sz="1000" dirty="0" err="1"/>
              <a:t>Borchard</a:t>
            </a:r>
            <a:r>
              <a:rPr lang="en-US" sz="1000" dirty="0"/>
              <a:t> </a:t>
            </a:r>
            <a:r>
              <a:rPr lang="en-US" sz="1000" dirty="0" smtClean="0"/>
              <a:t>A et al. 2012.</a:t>
            </a:r>
            <a:endParaRPr lang="de-CH" sz="1000" dirty="0"/>
          </a:p>
        </p:txBody>
      </p:sp>
      <p:sp>
        <p:nvSpPr>
          <p:cNvPr id="7" name="Textfeld 6"/>
          <p:cNvSpPr txBox="1"/>
          <p:nvPr/>
        </p:nvSpPr>
        <p:spPr>
          <a:xfrm>
            <a:off x="56506" y="116632"/>
            <a:ext cx="7639554" cy="1323269"/>
          </a:xfrm>
          <a:prstGeom prst="rect">
            <a:avLst/>
          </a:prstGeom>
        </p:spPr>
        <p:txBody>
          <a:bodyPr vert="horz" lIns="360000" tIns="72000" rIns="360000" bIns="72000" rtlCol="0" anchor="b" anchorCtr="0">
            <a:noAutofit/>
          </a:bodyPr>
          <a:lstStyle>
            <a:lvl1pPr indent="0">
              <a:spcBef>
                <a:spcPct val="20000"/>
              </a:spcBef>
              <a:buClr>
                <a:srgbClr val="006061"/>
              </a:buClr>
              <a:buSzPct val="110000"/>
              <a:buFont typeface="Wingdings" pitchFamily="2" charset="2"/>
              <a:buNone/>
              <a:defRPr sz="1600" b="1">
                <a:solidFill>
                  <a:srgbClr val="C00000"/>
                </a:solidFill>
              </a:defRPr>
            </a:lvl1pPr>
            <a:lvl2pPr marL="541338" indent="-271463">
              <a:spcBef>
                <a:spcPct val="20000"/>
              </a:spcBef>
              <a:buClr>
                <a:srgbClr val="006061"/>
              </a:buClr>
              <a:buSzPct val="110000"/>
              <a:buFont typeface="Wingdings" pitchFamily="2" charset="2"/>
              <a:buNone/>
              <a:defRPr sz="1400"/>
            </a:lvl2pPr>
            <a:lvl3pPr marL="717550" indent="-176213">
              <a:spcBef>
                <a:spcPct val="20000"/>
              </a:spcBef>
              <a:buClr>
                <a:srgbClr val="006061"/>
              </a:buClr>
              <a:buFont typeface="Wingdings" pitchFamily="2" charset="2"/>
              <a:buNone/>
              <a:defRPr sz="1400"/>
            </a:lvl3pPr>
            <a:lvl4pPr marL="900113" indent="-182563">
              <a:spcBef>
                <a:spcPct val="20000"/>
              </a:spcBef>
              <a:buFont typeface="Arial" pitchFamily="34" charset="0"/>
              <a:buNone/>
              <a:defRPr sz="1400"/>
            </a:lvl4pPr>
            <a:lvl5pPr marL="1074738" indent="-174625">
              <a:spcBef>
                <a:spcPct val="20000"/>
              </a:spcBef>
              <a:buFont typeface="Arial" pitchFamily="34" charset="0"/>
              <a:buNone/>
              <a:defRPr sz="14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endParaRPr lang="de-CH" sz="1800" dirty="0" smtClean="0"/>
          </a:p>
          <a:p>
            <a:endParaRPr lang="de-CH" sz="1800" dirty="0"/>
          </a:p>
          <a:p>
            <a:endParaRPr lang="de-CH" sz="1800" dirty="0" smtClean="0"/>
          </a:p>
          <a:p>
            <a:endParaRPr lang="de-CH" sz="1800" dirty="0"/>
          </a:p>
          <a:p>
            <a:endParaRPr lang="de-CH" sz="1800" dirty="0" smtClean="0"/>
          </a:p>
          <a:p>
            <a:endParaRPr lang="de-CH" sz="1800" dirty="0"/>
          </a:p>
          <a:p>
            <a:endParaRPr lang="de-CH" sz="1800" dirty="0" smtClean="0"/>
          </a:p>
          <a:p>
            <a:endParaRPr lang="de-CH" sz="1800" dirty="0"/>
          </a:p>
          <a:p>
            <a:r>
              <a:rPr lang="fr-FR" sz="2000" dirty="0" smtClean="0"/>
              <a:t>Efficacité, évidence, facteurs de succès</a:t>
            </a:r>
          </a:p>
          <a:p>
            <a:r>
              <a:rPr lang="fr-FR" sz="1800" b="0" dirty="0" smtClean="0">
                <a:solidFill>
                  <a:schemeClr val="tx1"/>
                </a:solidFill>
              </a:rPr>
              <a:t>Revue systématique de la littérature scientifique :</a:t>
            </a:r>
          </a:p>
        </p:txBody>
      </p:sp>
      <p:sp>
        <p:nvSpPr>
          <p:cNvPr id="5" name="Rechteck 4"/>
          <p:cNvSpPr/>
          <p:nvPr/>
        </p:nvSpPr>
        <p:spPr>
          <a:xfrm>
            <a:off x="287525" y="231342"/>
            <a:ext cx="2191525" cy="338554"/>
          </a:xfrm>
          <a:prstGeom prst="rect">
            <a:avLst/>
          </a:prstGeom>
        </p:spPr>
        <p:txBody>
          <a:bodyPr wrap="none">
            <a:spAutoFit/>
          </a:bodyPr>
          <a:lstStyle/>
          <a:p>
            <a:r>
              <a:rPr lang="de-CH" sz="1600" dirty="0" smtClean="0"/>
              <a:t>Check-list </a:t>
            </a:r>
            <a:r>
              <a:rPr lang="de-CH" sz="1600" dirty="0" err="1" smtClean="0"/>
              <a:t>chirurgicale</a:t>
            </a:r>
            <a:endParaRPr lang="de-CH" sz="1600" dirty="0"/>
          </a:p>
        </p:txBody>
      </p:sp>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7525" y="1483254"/>
            <a:ext cx="4868180" cy="3066571"/>
          </a:xfrm>
          <a:prstGeom prst="rect">
            <a:avLst/>
          </a:prstGeom>
        </p:spPr>
      </p:pic>
      <p:sp>
        <p:nvSpPr>
          <p:cNvPr id="11"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14259401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La check-list de l’OMS en Suisse</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11</a:t>
            </a:fld>
            <a:endParaRPr lang="de-CH" dirty="0"/>
          </a:p>
        </p:txBody>
      </p:sp>
      <p:sp>
        <p:nvSpPr>
          <p:cNvPr id="5" name="Inhaltsplatzhalter 4"/>
          <p:cNvSpPr>
            <a:spLocks noGrp="1"/>
          </p:cNvSpPr>
          <p:nvPr>
            <p:ph sz="quarter" idx="11"/>
          </p:nvPr>
        </p:nvSpPr>
        <p:spPr>
          <a:xfrm>
            <a:off x="400051" y="908720"/>
            <a:ext cx="8418512" cy="5220618"/>
          </a:xfrm>
        </p:spPr>
        <p:txBody>
          <a:bodyPr>
            <a:normAutofit/>
          </a:bodyPr>
          <a:lstStyle/>
          <a:p>
            <a:pPr marL="0" indent="0">
              <a:buNone/>
            </a:pPr>
            <a:r>
              <a:rPr lang="fr-FR" sz="2000" dirty="0" smtClean="0">
                <a:solidFill>
                  <a:srgbClr val="C00000"/>
                </a:solidFill>
              </a:rPr>
              <a:t>Efficacité, </a:t>
            </a:r>
            <a:r>
              <a:rPr lang="fr-FR" sz="2000" dirty="0">
                <a:solidFill>
                  <a:srgbClr val="C00000"/>
                </a:solidFill>
              </a:rPr>
              <a:t>é</a:t>
            </a:r>
            <a:r>
              <a:rPr lang="fr-FR" sz="2000" dirty="0" smtClean="0">
                <a:solidFill>
                  <a:srgbClr val="C00000"/>
                </a:solidFill>
              </a:rPr>
              <a:t>vidence</a:t>
            </a:r>
          </a:p>
          <a:p>
            <a:pPr marL="0" indent="0">
              <a:spcBef>
                <a:spcPts val="1200"/>
              </a:spcBef>
              <a:buNone/>
            </a:pPr>
            <a:r>
              <a:rPr lang="fr-FR" sz="1800" b="0" dirty="0" smtClean="0"/>
              <a:t>Etude menée aux Hôpitaux Universitaires de Genève </a:t>
            </a:r>
          </a:p>
          <a:p>
            <a:pPr>
              <a:spcBef>
                <a:spcPts val="1200"/>
              </a:spcBef>
            </a:pPr>
            <a:r>
              <a:rPr lang="fr-FR" sz="1800" b="0" dirty="0" smtClean="0"/>
              <a:t>Tendance à la baisse pour les </a:t>
            </a:r>
            <a:r>
              <a:rPr lang="fr-FR" sz="1800" b="0" dirty="0" err="1" smtClean="0"/>
              <a:t>réopérations</a:t>
            </a:r>
            <a:r>
              <a:rPr lang="fr-FR" sz="1800" b="0" dirty="0" smtClean="0"/>
              <a:t> non planifiées suite à une infection du site opératoire</a:t>
            </a:r>
          </a:p>
          <a:p>
            <a:pPr>
              <a:spcBef>
                <a:spcPts val="1200"/>
              </a:spcBef>
            </a:pPr>
            <a:r>
              <a:rPr lang="fr-FR" sz="1800" b="0" dirty="0" smtClean="0"/>
              <a:t>Diminution du nombre d’infections postopératoires en chirurgie colorectale</a:t>
            </a:r>
          </a:p>
          <a:p>
            <a:pPr>
              <a:spcBef>
                <a:spcPts val="1200"/>
              </a:spcBef>
            </a:pPr>
            <a:r>
              <a:rPr lang="fr-FR" sz="1800" b="0" dirty="0" smtClean="0"/>
              <a:t>Pas de changement : </a:t>
            </a:r>
          </a:p>
          <a:p>
            <a:pPr lvl="1"/>
            <a:r>
              <a:rPr lang="fr-FR" sz="1800" b="0" dirty="0" err="1" smtClean="0"/>
              <a:t>Réopérations</a:t>
            </a:r>
            <a:r>
              <a:rPr lang="fr-FR" sz="1800" b="0" dirty="0" smtClean="0"/>
              <a:t> non programmées </a:t>
            </a:r>
            <a:r>
              <a:rPr lang="fr-FR" sz="1800" dirty="0" smtClean="0"/>
              <a:t>pour d’autres motifs qu’une infection du site opératoire</a:t>
            </a:r>
            <a:endParaRPr lang="fr-FR" sz="1800" b="0" dirty="0" smtClean="0"/>
          </a:p>
          <a:p>
            <a:pPr lvl="1"/>
            <a:r>
              <a:rPr lang="fr-FR" sz="1800" b="0" dirty="0" smtClean="0"/>
              <a:t>Réadmissions </a:t>
            </a:r>
            <a:r>
              <a:rPr lang="fr-FR" sz="1800" dirty="0" smtClean="0"/>
              <a:t>non planifiées aux soins intensifs</a:t>
            </a:r>
            <a:endParaRPr lang="fr-FR" sz="1800" b="0" dirty="0" smtClean="0"/>
          </a:p>
          <a:p>
            <a:pPr lvl="1"/>
            <a:r>
              <a:rPr lang="fr-FR" sz="1800" b="0" dirty="0" smtClean="0"/>
              <a:t>Taux de mortalité intra-hospitalière dans les 30 jours</a:t>
            </a:r>
          </a:p>
          <a:p>
            <a:pPr lvl="1"/>
            <a:endParaRPr lang="fr-FR" sz="1800" b="0" dirty="0" smtClean="0"/>
          </a:p>
          <a:p>
            <a:r>
              <a:rPr lang="fr-FR" sz="1800" b="0" dirty="0" smtClean="0"/>
              <a:t>Taux d’observance : 63 % de check-lists entièrement remplies</a:t>
            </a:r>
          </a:p>
        </p:txBody>
      </p:sp>
      <p:sp>
        <p:nvSpPr>
          <p:cNvPr id="6" name="Textplatzhalter 5"/>
          <p:cNvSpPr>
            <a:spLocks noGrp="1"/>
          </p:cNvSpPr>
          <p:nvPr>
            <p:ph type="body" sz="quarter" idx="12"/>
          </p:nvPr>
        </p:nvSpPr>
        <p:spPr/>
        <p:txBody>
          <a:bodyPr/>
          <a:lstStyle/>
          <a:p>
            <a:r>
              <a:rPr lang="en-US" dirty="0" err="1"/>
              <a:t>Lübbeke</a:t>
            </a:r>
            <a:r>
              <a:rPr lang="en-US" dirty="0"/>
              <a:t> </a:t>
            </a:r>
            <a:r>
              <a:rPr lang="en-US" dirty="0" smtClean="0"/>
              <a:t>A </a:t>
            </a:r>
            <a:r>
              <a:rPr lang="en-US" dirty="0"/>
              <a:t>et </a:t>
            </a:r>
            <a:r>
              <a:rPr lang="en-US" dirty="0" smtClean="0"/>
              <a:t>al, 2013.</a:t>
            </a:r>
            <a:endParaRPr lang="en-US" dirty="0"/>
          </a:p>
          <a:p>
            <a:endParaRPr lang="en-US" dirty="0"/>
          </a:p>
          <a:p>
            <a:endParaRPr lang="de-CH" dirty="0"/>
          </a:p>
        </p:txBody>
      </p:sp>
      <p:sp>
        <p:nvSpPr>
          <p:cNvPr id="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18323172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eck 16"/>
          <p:cNvSpPr/>
          <p:nvPr/>
        </p:nvSpPr>
        <p:spPr>
          <a:xfrm>
            <a:off x="1294045" y="4366845"/>
            <a:ext cx="4630902" cy="646331"/>
          </a:xfrm>
          <a:prstGeom prst="rect">
            <a:avLst/>
          </a:prstGeom>
          <a:solidFill>
            <a:srgbClr val="FFC000"/>
          </a:solidFill>
        </p:spPr>
        <p:txBody>
          <a:bodyPr wrap="square">
            <a:spAutoFit/>
          </a:bodyPr>
          <a:lstStyle/>
          <a:p>
            <a:r>
              <a:rPr lang="fr-FR" b="1" smtClean="0">
                <a:solidFill>
                  <a:prstClr val="black"/>
                </a:solidFill>
              </a:rPr>
              <a:t>Contrôles </a:t>
            </a:r>
            <a:r>
              <a:rPr lang="fr-FR" b="1">
                <a:solidFill>
                  <a:prstClr val="black"/>
                </a:solidFill>
              </a:rPr>
              <a:t>mal exécutés : </a:t>
            </a:r>
          </a:p>
          <a:p>
            <a:r>
              <a:rPr lang="fr-FR" b="1">
                <a:solidFill>
                  <a:prstClr val="black"/>
                </a:solidFill>
              </a:rPr>
              <a:t>  événements </a:t>
            </a:r>
            <a:r>
              <a:rPr lang="fr-FR" b="1" smtClean="0">
                <a:solidFill>
                  <a:prstClr val="black"/>
                </a:solidFill>
              </a:rPr>
              <a:t>indésirables</a:t>
            </a:r>
            <a:endParaRPr lang="fr-FR" b="1">
              <a:solidFill>
                <a:prstClr val="black"/>
              </a:solidFill>
            </a:endParaRPr>
          </a:p>
        </p:txBody>
      </p:sp>
      <p:sp>
        <p:nvSpPr>
          <p:cNvPr id="2" name="Textplatzhalter 1"/>
          <p:cNvSpPr>
            <a:spLocks noGrp="1"/>
          </p:cNvSpPr>
          <p:nvPr>
            <p:ph type="body" sz="quarter" idx="10"/>
          </p:nvPr>
        </p:nvSpPr>
        <p:spPr/>
        <p:txBody>
          <a:bodyPr/>
          <a:lstStyle/>
          <a:p>
            <a:r>
              <a:rPr lang="fr-FR" dirty="0" smtClean="0"/>
              <a:t>La check-list de l’OMS en Suisse</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12</a:t>
            </a:fld>
            <a:endParaRPr lang="de-CH" dirty="0"/>
          </a:p>
        </p:txBody>
      </p:sp>
      <p:sp>
        <p:nvSpPr>
          <p:cNvPr id="5" name="Inhaltsplatzhalter 4"/>
          <p:cNvSpPr>
            <a:spLocks noGrp="1"/>
          </p:cNvSpPr>
          <p:nvPr>
            <p:ph sz="quarter" idx="11"/>
          </p:nvPr>
        </p:nvSpPr>
        <p:spPr>
          <a:xfrm>
            <a:off x="362744" y="872678"/>
            <a:ext cx="8418512" cy="5220618"/>
          </a:xfrm>
        </p:spPr>
        <p:txBody>
          <a:bodyPr>
            <a:normAutofit fontScale="77500" lnSpcReduction="20000"/>
          </a:bodyPr>
          <a:lstStyle/>
          <a:p>
            <a:pPr marL="0" indent="0">
              <a:buNone/>
            </a:pPr>
            <a:r>
              <a:rPr lang="fr-FR" sz="2600" dirty="0" smtClean="0">
                <a:solidFill>
                  <a:srgbClr val="C00000"/>
                </a:solidFill>
              </a:rPr>
              <a:t>Utilisation au quotidien</a:t>
            </a:r>
          </a:p>
          <a:p>
            <a:pPr marL="0" indent="0">
              <a:spcBef>
                <a:spcPts val="1200"/>
              </a:spcBef>
              <a:buNone/>
            </a:pPr>
            <a:r>
              <a:rPr lang="fr-FR" sz="2300" b="0" dirty="0" smtClean="0"/>
              <a:t>Etude d’observation réalisée aux Hôpitaux Universitaires de Genève</a:t>
            </a:r>
          </a:p>
          <a:p>
            <a:pPr marL="0" indent="0">
              <a:buNone/>
            </a:pPr>
            <a:endParaRPr lang="fr-FR" sz="2300" b="0" dirty="0" smtClean="0"/>
          </a:p>
          <a:p>
            <a:pPr marL="0" indent="0">
              <a:buNone/>
            </a:pPr>
            <a:r>
              <a:rPr lang="fr-FR" sz="2300" dirty="0" smtClean="0"/>
              <a:t>Taux d’observance pour le Team time </a:t>
            </a:r>
            <a:r>
              <a:rPr lang="fr-FR" sz="2300" dirty="0"/>
              <a:t>o</a:t>
            </a:r>
            <a:r>
              <a:rPr lang="fr-FR" sz="2300" dirty="0" smtClean="0"/>
              <a:t>ut et le </a:t>
            </a:r>
            <a:r>
              <a:rPr lang="fr-FR" sz="2300" dirty="0" err="1" smtClean="0"/>
              <a:t>Sign</a:t>
            </a:r>
            <a:r>
              <a:rPr lang="fr-FR" sz="2300" dirty="0" smtClean="0"/>
              <a:t> </a:t>
            </a:r>
            <a:r>
              <a:rPr lang="fr-FR" sz="2300" dirty="0"/>
              <a:t>o</a:t>
            </a:r>
            <a:r>
              <a:rPr lang="fr-FR" sz="2300" dirty="0" smtClean="0"/>
              <a:t>ut</a:t>
            </a:r>
          </a:p>
          <a:p>
            <a:pPr lvl="1"/>
            <a:r>
              <a:rPr lang="fr-FR" sz="2100" b="0" dirty="0" smtClean="0"/>
              <a:t>Check-list utilisée dans  </a:t>
            </a:r>
            <a:r>
              <a:rPr lang="fr-FR" sz="2100" b="1" dirty="0" smtClean="0"/>
              <a:t>99 % </a:t>
            </a:r>
            <a:r>
              <a:rPr lang="fr-FR" sz="2100" dirty="0" smtClean="0"/>
              <a:t>des cas </a:t>
            </a:r>
            <a:br>
              <a:rPr lang="fr-FR" sz="2100" dirty="0" smtClean="0"/>
            </a:br>
            <a:r>
              <a:rPr lang="fr-FR" sz="2100" dirty="0" smtClean="0"/>
              <a:t>mais seulement </a:t>
            </a:r>
            <a:r>
              <a:rPr lang="fr-FR" sz="2100" dirty="0" err="1" smtClean="0"/>
              <a:t>resp</a:t>
            </a:r>
            <a:r>
              <a:rPr lang="fr-FR" sz="2100" dirty="0" smtClean="0"/>
              <a:t>. </a:t>
            </a:r>
            <a:r>
              <a:rPr lang="fr-FR" sz="2100" b="1" dirty="0" smtClean="0"/>
              <a:t>13 %  et 3 %</a:t>
            </a:r>
            <a:r>
              <a:rPr lang="fr-FR" sz="2100" b="0" dirty="0" smtClean="0"/>
              <a:t> avec tous les points contrôlés </a:t>
            </a:r>
            <a:r>
              <a:rPr lang="fr-FR" sz="2100" i="1" dirty="0" smtClean="0"/>
              <a:t>correctement</a:t>
            </a:r>
          </a:p>
          <a:p>
            <a:pPr lvl="1"/>
            <a:r>
              <a:rPr lang="fr-FR" sz="2100" dirty="0" smtClean="0"/>
              <a:t>Contrôle des différents points</a:t>
            </a:r>
            <a:endParaRPr lang="fr-FR" sz="2100" b="0" dirty="0" smtClean="0"/>
          </a:p>
          <a:p>
            <a:pPr lvl="2"/>
            <a:r>
              <a:rPr lang="fr-FR" sz="2100" dirty="0" smtClean="0">
                <a:solidFill>
                  <a:srgbClr val="006061"/>
                </a:solidFill>
              </a:rPr>
              <a:t>Team time out : 72 - 100 % </a:t>
            </a:r>
          </a:p>
          <a:p>
            <a:pPr lvl="2"/>
            <a:r>
              <a:rPr lang="fr-FR" sz="2100" dirty="0" err="1" smtClean="0">
                <a:solidFill>
                  <a:srgbClr val="006061"/>
                </a:solidFill>
              </a:rPr>
              <a:t>Sign</a:t>
            </a:r>
            <a:r>
              <a:rPr lang="fr-FR" sz="2100" dirty="0" smtClean="0">
                <a:solidFill>
                  <a:srgbClr val="006061"/>
                </a:solidFill>
              </a:rPr>
              <a:t> out : 19 – 86 %</a:t>
            </a:r>
          </a:p>
          <a:p>
            <a:pPr lvl="1"/>
            <a:r>
              <a:rPr lang="fr-FR" sz="2300" b="0" dirty="0" smtClean="0"/>
              <a:t>Qualité : </a:t>
            </a:r>
          </a:p>
          <a:p>
            <a:pPr lvl="2"/>
            <a:r>
              <a:rPr lang="fr-FR" sz="2100" dirty="0" smtClean="0">
                <a:solidFill>
                  <a:srgbClr val="006061"/>
                </a:solidFill>
              </a:rPr>
              <a:t>Contrôle </a:t>
            </a:r>
            <a:r>
              <a:rPr lang="fr-FR" sz="2100" i="1" dirty="0" smtClean="0">
                <a:solidFill>
                  <a:srgbClr val="006061"/>
                </a:solidFill>
              </a:rPr>
              <a:t>et </a:t>
            </a:r>
            <a:r>
              <a:rPr lang="fr-FR" sz="2100" dirty="0" smtClean="0">
                <a:solidFill>
                  <a:srgbClr val="006061"/>
                </a:solidFill>
              </a:rPr>
              <a:t>validation par un autre membre de l’équipe</a:t>
            </a:r>
          </a:p>
          <a:p>
            <a:pPr lvl="2"/>
            <a:r>
              <a:rPr lang="fr-FR" sz="2100" dirty="0" smtClean="0">
                <a:solidFill>
                  <a:srgbClr val="006061"/>
                </a:solidFill>
              </a:rPr>
              <a:t>Temps d’arrêt marqué par les membres de l’équipe</a:t>
            </a:r>
          </a:p>
          <a:p>
            <a:pPr lvl="2"/>
            <a:endParaRPr lang="fr-FR" sz="1800" dirty="0" smtClean="0">
              <a:solidFill>
                <a:srgbClr val="006061"/>
              </a:solidFill>
            </a:endParaRPr>
          </a:p>
          <a:p>
            <a:pPr lvl="2"/>
            <a:endParaRPr lang="fr-FR" sz="1800" dirty="0" smtClean="0">
              <a:solidFill>
                <a:srgbClr val="006061"/>
              </a:solidFill>
            </a:endParaRPr>
          </a:p>
          <a:p>
            <a:pPr marL="0" indent="0">
              <a:buNone/>
            </a:pPr>
            <a:endParaRPr lang="fr-FR" sz="1600" b="0" dirty="0" smtClean="0"/>
          </a:p>
          <a:p>
            <a:pPr marL="0" indent="0">
              <a:buNone/>
            </a:pPr>
            <a:r>
              <a:rPr lang="fr-FR" sz="1600" b="0" dirty="0" smtClean="0"/>
              <a:t>	</a:t>
            </a:r>
            <a:endParaRPr lang="fr-FR" sz="1800" dirty="0" smtClean="0"/>
          </a:p>
          <a:p>
            <a:pPr marL="0" indent="0">
              <a:buNone/>
            </a:pPr>
            <a:r>
              <a:rPr lang="fr-FR" sz="1800" dirty="0" smtClean="0"/>
              <a:t>	</a:t>
            </a:r>
          </a:p>
          <a:p>
            <a:endParaRPr lang="fr-FR" sz="1800" dirty="0" smtClean="0"/>
          </a:p>
          <a:p>
            <a:pPr marL="0" indent="0">
              <a:buNone/>
            </a:pPr>
            <a:r>
              <a:rPr lang="fr-FR" sz="2300" dirty="0" smtClean="0"/>
              <a:t>Mesures à prendre</a:t>
            </a:r>
          </a:p>
          <a:p>
            <a:pPr lvl="1"/>
            <a:r>
              <a:rPr lang="fr-FR" sz="2100" dirty="0" smtClean="0"/>
              <a:t>Transmission de savoirs et entraînements pratiques</a:t>
            </a:r>
          </a:p>
          <a:p>
            <a:pPr lvl="1"/>
            <a:r>
              <a:rPr lang="fr-FR" sz="2100" b="0" dirty="0" smtClean="0"/>
              <a:t>Adaptation de certains points aux conditions locales</a:t>
            </a:r>
          </a:p>
          <a:p>
            <a:endParaRPr lang="de-CH" sz="1800" b="0" dirty="0"/>
          </a:p>
        </p:txBody>
      </p:sp>
      <p:sp>
        <p:nvSpPr>
          <p:cNvPr id="6" name="Textplatzhalter 5"/>
          <p:cNvSpPr>
            <a:spLocks noGrp="1"/>
          </p:cNvSpPr>
          <p:nvPr>
            <p:ph type="body" sz="quarter" idx="12"/>
          </p:nvPr>
        </p:nvSpPr>
        <p:spPr>
          <a:xfrm>
            <a:off x="366713" y="6165304"/>
            <a:ext cx="8439150" cy="396082"/>
          </a:xfrm>
        </p:spPr>
        <p:txBody>
          <a:bodyPr/>
          <a:lstStyle/>
          <a:p>
            <a:r>
              <a:rPr lang="de-CH" dirty="0" smtClean="0"/>
              <a:t>Cullati S et al. 2012.</a:t>
            </a:r>
          </a:p>
        </p:txBody>
      </p:sp>
      <p:sp>
        <p:nvSpPr>
          <p:cNvPr id="7" name="Geschweifte Klammer rechts 6"/>
          <p:cNvSpPr/>
          <p:nvPr/>
        </p:nvSpPr>
        <p:spPr>
          <a:xfrm>
            <a:off x="5652120" y="5157192"/>
            <a:ext cx="149296" cy="82813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dirty="0"/>
          </a:p>
        </p:txBody>
      </p:sp>
      <p:sp>
        <p:nvSpPr>
          <p:cNvPr id="8" name="Textfeld 7"/>
          <p:cNvSpPr txBox="1"/>
          <p:nvPr/>
        </p:nvSpPr>
        <p:spPr>
          <a:xfrm>
            <a:off x="6012160" y="5373216"/>
            <a:ext cx="2326403" cy="369332"/>
          </a:xfrm>
          <a:prstGeom prst="rect">
            <a:avLst/>
          </a:prstGeom>
          <a:noFill/>
        </p:spPr>
        <p:txBody>
          <a:bodyPr wrap="none" rtlCol="0">
            <a:spAutoFit/>
          </a:bodyPr>
          <a:lstStyle/>
          <a:p>
            <a:r>
              <a:rPr lang="fr-FR" b="1" dirty="0" smtClean="0">
                <a:solidFill>
                  <a:schemeClr val="accent6">
                    <a:lumMod val="75000"/>
                  </a:schemeClr>
                </a:solidFill>
              </a:rPr>
              <a:t>Qualité d’utilisation </a:t>
            </a:r>
            <a:endParaRPr lang="fr-FR" b="1" dirty="0">
              <a:solidFill>
                <a:schemeClr val="accent6">
                  <a:lumMod val="75000"/>
                </a:schemeClr>
              </a:solidFill>
            </a:endParaRPr>
          </a:p>
        </p:txBody>
      </p:sp>
      <p:sp>
        <p:nvSpPr>
          <p:cNvPr id="10" name="Geschweifte Klammer rechts 9"/>
          <p:cNvSpPr/>
          <p:nvPr/>
        </p:nvSpPr>
        <p:spPr>
          <a:xfrm>
            <a:off x="6876256" y="3210942"/>
            <a:ext cx="144016" cy="86613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dirty="0"/>
          </a:p>
        </p:txBody>
      </p:sp>
      <p:sp>
        <p:nvSpPr>
          <p:cNvPr id="11" name="Textfeld 10"/>
          <p:cNvSpPr txBox="1"/>
          <p:nvPr/>
        </p:nvSpPr>
        <p:spPr>
          <a:xfrm>
            <a:off x="7033567" y="3153742"/>
            <a:ext cx="1416486" cy="923330"/>
          </a:xfrm>
          <a:prstGeom prst="rect">
            <a:avLst/>
          </a:prstGeom>
          <a:noFill/>
        </p:spPr>
        <p:txBody>
          <a:bodyPr wrap="none" rtlCol="0">
            <a:spAutoFit/>
          </a:bodyPr>
          <a:lstStyle/>
          <a:p>
            <a:r>
              <a:rPr lang="de-CH" b="1" dirty="0" err="1" smtClean="0">
                <a:solidFill>
                  <a:schemeClr val="accent6">
                    <a:lumMod val="75000"/>
                  </a:schemeClr>
                </a:solidFill>
              </a:rPr>
              <a:t>Aspect</a:t>
            </a:r>
            <a:endParaRPr lang="de-CH" b="1" dirty="0" smtClean="0">
              <a:solidFill>
                <a:schemeClr val="accent6">
                  <a:lumMod val="75000"/>
                </a:schemeClr>
              </a:solidFill>
            </a:endParaRPr>
          </a:p>
          <a:p>
            <a:r>
              <a:rPr lang="de-CH" b="1" dirty="0">
                <a:solidFill>
                  <a:schemeClr val="accent6">
                    <a:lumMod val="75000"/>
                  </a:schemeClr>
                </a:solidFill>
              </a:rPr>
              <a:t>à</a:t>
            </a:r>
            <a:r>
              <a:rPr lang="de-CH" b="1" dirty="0" smtClean="0">
                <a:solidFill>
                  <a:schemeClr val="accent6">
                    <a:lumMod val="75000"/>
                  </a:schemeClr>
                </a:solidFill>
              </a:rPr>
              <a:t> </a:t>
            </a:r>
            <a:r>
              <a:rPr lang="de-CH" b="1" dirty="0" err="1" smtClean="0">
                <a:solidFill>
                  <a:schemeClr val="accent6">
                    <a:lumMod val="75000"/>
                  </a:schemeClr>
                </a:solidFill>
              </a:rPr>
              <a:t>améliorer</a:t>
            </a:r>
            <a:endParaRPr lang="de-CH" b="1" dirty="0" smtClean="0">
              <a:solidFill>
                <a:schemeClr val="accent6">
                  <a:lumMod val="75000"/>
                </a:schemeClr>
              </a:solidFill>
            </a:endParaRPr>
          </a:p>
          <a:p>
            <a:r>
              <a:rPr lang="de-CH" b="1" dirty="0">
                <a:solidFill>
                  <a:schemeClr val="accent6">
                    <a:lumMod val="75000"/>
                  </a:schemeClr>
                </a:solidFill>
              </a:rPr>
              <a:t>e</a:t>
            </a:r>
            <a:r>
              <a:rPr lang="de-CH" b="1" dirty="0" smtClean="0">
                <a:solidFill>
                  <a:schemeClr val="accent6">
                    <a:lumMod val="75000"/>
                  </a:schemeClr>
                </a:solidFill>
              </a:rPr>
              <a:t>n </a:t>
            </a:r>
            <a:r>
              <a:rPr lang="de-CH" b="1" dirty="0" err="1" smtClean="0">
                <a:solidFill>
                  <a:schemeClr val="accent6">
                    <a:lumMod val="75000"/>
                  </a:schemeClr>
                </a:solidFill>
              </a:rPr>
              <a:t>priorité</a:t>
            </a:r>
            <a:endParaRPr lang="de-CH" b="1" dirty="0">
              <a:solidFill>
                <a:schemeClr val="accent6">
                  <a:lumMod val="75000"/>
                </a:schemeClr>
              </a:solidFill>
            </a:endParaRPr>
          </a:p>
        </p:txBody>
      </p:sp>
      <p:sp>
        <p:nvSpPr>
          <p:cNvPr id="13" name="Pfeil nach rechts 12"/>
          <p:cNvSpPr/>
          <p:nvPr/>
        </p:nvSpPr>
        <p:spPr>
          <a:xfrm>
            <a:off x="469504" y="4496346"/>
            <a:ext cx="648072" cy="2287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5" name="Pfeil nach unten 14"/>
          <p:cNvSpPr/>
          <p:nvPr/>
        </p:nvSpPr>
        <p:spPr>
          <a:xfrm flipV="1">
            <a:off x="4455146" y="4739670"/>
            <a:ext cx="116854" cy="201498"/>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solidFill>
                <a:srgbClr val="C00000"/>
              </a:solidFill>
            </a:endParaRPr>
          </a:p>
        </p:txBody>
      </p:sp>
      <p:sp>
        <p:nvSpPr>
          <p:cNvPr id="14"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1853629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La check-list de l’OMS en Suisse</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13</a:t>
            </a:fld>
            <a:endParaRPr lang="de-CH" dirty="0"/>
          </a:p>
        </p:txBody>
      </p:sp>
      <p:sp>
        <p:nvSpPr>
          <p:cNvPr id="4" name="Inhaltsplatzhalter 3"/>
          <p:cNvSpPr>
            <a:spLocks noGrp="1"/>
          </p:cNvSpPr>
          <p:nvPr>
            <p:ph sz="quarter" idx="11"/>
          </p:nvPr>
        </p:nvSpPr>
        <p:spPr/>
        <p:txBody>
          <a:bodyPr>
            <a:normAutofit fontScale="92500" lnSpcReduction="20000"/>
          </a:bodyPr>
          <a:lstStyle/>
          <a:p>
            <a:pPr marL="0" indent="0">
              <a:buNone/>
            </a:pPr>
            <a:r>
              <a:rPr lang="fr-FR" sz="2200" dirty="0" smtClean="0">
                <a:solidFill>
                  <a:srgbClr val="C00000"/>
                </a:solidFill>
              </a:rPr>
              <a:t>Diffusion, attitudes, connaissances</a:t>
            </a:r>
          </a:p>
          <a:p>
            <a:pPr marL="0" indent="0">
              <a:spcBef>
                <a:spcPts val="1200"/>
              </a:spcBef>
              <a:buNone/>
            </a:pPr>
            <a:r>
              <a:rPr lang="fr-FR" sz="1900" b="0" dirty="0" smtClean="0"/>
              <a:t>Enquête en ligne de sécurité des patients suisse, décembre 2012</a:t>
            </a:r>
          </a:p>
          <a:p>
            <a:pPr marL="0" indent="0">
              <a:buNone/>
            </a:pPr>
            <a:endParaRPr lang="fr-FR" sz="2000" dirty="0" smtClean="0">
              <a:solidFill>
                <a:srgbClr val="C00000"/>
              </a:solidFill>
            </a:endParaRPr>
          </a:p>
          <a:p>
            <a:r>
              <a:rPr lang="fr-FR" sz="1800" b="0" dirty="0" smtClean="0"/>
              <a:t>90 % des professionnels considèrent la check-list chirurgicale (check-list de l’OMS) comme un instrument important pour favoriser la sécurité des patients.</a:t>
            </a:r>
          </a:p>
          <a:p>
            <a:endParaRPr lang="fr-FR" sz="1800" b="0" dirty="0" smtClean="0"/>
          </a:p>
          <a:p>
            <a:endParaRPr lang="fr-FR" sz="1800" b="0" dirty="0" smtClean="0"/>
          </a:p>
          <a:p>
            <a:r>
              <a:rPr lang="fr-FR" sz="1800" b="0" dirty="0" smtClean="0"/>
              <a:t>17 %  des personnes interrogées n’utilisent</a:t>
            </a:r>
            <a:br>
              <a:rPr lang="fr-FR" sz="1800" b="0" dirty="0" smtClean="0"/>
            </a:br>
            <a:r>
              <a:rPr lang="fr-FR" sz="1800" b="0" dirty="0" smtClean="0"/>
              <a:t>pas encore de check-list tous les jours.</a:t>
            </a:r>
          </a:p>
          <a:p>
            <a:pPr marL="0" indent="0">
              <a:buNone/>
            </a:pPr>
            <a:r>
              <a:rPr lang="fr-FR" sz="1800" b="0" dirty="0" smtClean="0"/>
              <a:t>.</a:t>
            </a:r>
          </a:p>
          <a:p>
            <a:pPr marL="0" indent="0">
              <a:buNone/>
            </a:pPr>
            <a:endParaRPr lang="fr-FR" sz="1800" b="0" dirty="0" smtClean="0"/>
          </a:p>
          <a:p>
            <a:endParaRPr lang="fr-FR" sz="1800" b="0" dirty="0" smtClean="0"/>
          </a:p>
          <a:p>
            <a:pPr marL="0" indent="0">
              <a:buNone/>
            </a:pPr>
            <a:endParaRPr lang="fr-FR" sz="1800" b="0" dirty="0" smtClean="0"/>
          </a:p>
          <a:p>
            <a:endParaRPr lang="fr-FR" sz="1800" b="0" dirty="0" smtClean="0"/>
          </a:p>
          <a:p>
            <a:endParaRPr lang="fr-FR" sz="1800" b="0" dirty="0" smtClean="0"/>
          </a:p>
          <a:p>
            <a:endParaRPr lang="fr-FR" sz="1800" b="0" dirty="0" smtClean="0"/>
          </a:p>
          <a:p>
            <a:r>
              <a:rPr lang="fr-FR" sz="1800" b="0" dirty="0" smtClean="0"/>
              <a:t>Seule une personne sur trois passe en revue les trois parties de la check-list.</a:t>
            </a:r>
          </a:p>
          <a:p>
            <a:endParaRPr lang="fr-FR" sz="1800" b="0" dirty="0" smtClean="0"/>
          </a:p>
          <a:p>
            <a:r>
              <a:rPr lang="fr-FR" sz="1800" b="0" dirty="0" smtClean="0"/>
              <a:t>Un professionnel sur quatre seulement a répondu correctement à plus de 80 % des questions de connaissances sur la check-list de l‘OMS.</a:t>
            </a:r>
          </a:p>
          <a:p>
            <a:endParaRPr lang="de-CH" sz="2000" b="0" dirty="0"/>
          </a:p>
          <a:p>
            <a:endParaRPr lang="de-CH" sz="2000" dirty="0" smtClean="0">
              <a:solidFill>
                <a:srgbClr val="C00000"/>
              </a:solidFill>
            </a:endParaRPr>
          </a:p>
          <a:p>
            <a:endParaRPr lang="de-CH" sz="2000" dirty="0">
              <a:solidFill>
                <a:srgbClr val="C00000"/>
              </a:solidFill>
            </a:endParaRPr>
          </a:p>
          <a:p>
            <a:endParaRPr lang="de-CH" sz="2000" dirty="0" smtClean="0">
              <a:solidFill>
                <a:srgbClr val="C00000"/>
              </a:solidFill>
            </a:endParaRPr>
          </a:p>
          <a:p>
            <a:endParaRPr lang="de-CH" sz="2000" dirty="0">
              <a:solidFill>
                <a:srgbClr val="C00000"/>
              </a:solidFill>
            </a:endParaRPr>
          </a:p>
          <a:p>
            <a:endParaRPr lang="de-CH" sz="2000" dirty="0" smtClean="0">
              <a:solidFill>
                <a:srgbClr val="C00000"/>
              </a:solidFill>
            </a:endParaRPr>
          </a:p>
          <a:p>
            <a:endParaRPr lang="de-CH" sz="2800" dirty="0">
              <a:solidFill>
                <a:srgbClr val="C00000"/>
              </a:solidFill>
            </a:endParaRPr>
          </a:p>
          <a:p>
            <a:endParaRPr lang="de-CH" dirty="0"/>
          </a:p>
        </p:txBody>
      </p:sp>
      <p:sp>
        <p:nvSpPr>
          <p:cNvPr id="6" name="Textplatzhalter 5"/>
          <p:cNvSpPr>
            <a:spLocks noGrp="1"/>
          </p:cNvSpPr>
          <p:nvPr>
            <p:ph type="body" sz="quarter" idx="12"/>
          </p:nvPr>
        </p:nvSpPr>
        <p:spPr>
          <a:xfrm>
            <a:off x="360586" y="6146825"/>
            <a:ext cx="8439150" cy="179387"/>
          </a:xfrm>
        </p:spPr>
        <p:txBody>
          <a:bodyPr/>
          <a:lstStyle/>
          <a:p>
            <a:r>
              <a:rPr lang="de-CH" dirty="0" smtClean="0"/>
              <a:t>Mascherek et al., 2013; </a:t>
            </a:r>
            <a:r>
              <a:rPr lang="de-CH" dirty="0" err="1" smtClean="0"/>
              <a:t>sécurité</a:t>
            </a:r>
            <a:r>
              <a:rPr lang="de-CH" dirty="0" smtClean="0"/>
              <a:t> des </a:t>
            </a:r>
            <a:r>
              <a:rPr lang="de-CH" dirty="0" err="1" smtClean="0"/>
              <a:t>patients</a:t>
            </a:r>
            <a:r>
              <a:rPr lang="de-CH" dirty="0" smtClean="0"/>
              <a:t> </a:t>
            </a:r>
            <a:r>
              <a:rPr lang="de-CH" dirty="0" err="1" smtClean="0"/>
              <a:t>suisse</a:t>
            </a:r>
            <a:r>
              <a:rPr lang="de-CH" dirty="0" smtClean="0"/>
              <a:t> 2012.</a:t>
            </a:r>
            <a:endParaRPr lang="de-CH" dirty="0"/>
          </a:p>
          <a:p>
            <a:endParaRPr lang="de-CH" dirty="0"/>
          </a:p>
        </p:txBody>
      </p:sp>
      <p:pic>
        <p:nvPicPr>
          <p:cNvPr id="8" name="Picture 2" descr="Z:\Stiftung Patientensicherheit\progress-Pilotprogramme\2_Sichere Chirurgie\1_progress_Sichere Chirurgie\Kommunikation\Ausschreibung\Medienmitteilung Ausschreibung\Grafiken\Haeufigkeit_f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2276872"/>
            <a:ext cx="3845722" cy="2791648"/>
          </a:xfrm>
          <a:prstGeom prst="rect">
            <a:avLst/>
          </a:prstGeom>
          <a:noFill/>
          <a:extLst>
            <a:ext uri="{909E8E84-426E-40DD-AFC4-6F175D3DCCD1}">
              <a14:hiddenFill xmlns:a14="http://schemas.microsoft.com/office/drawing/2010/main">
                <a:solidFill>
                  <a:srgbClr val="FFFFFF"/>
                </a:solidFill>
              </a14:hiddenFill>
            </a:ext>
          </a:extLst>
        </p:spPr>
      </p:pic>
      <p:sp>
        <p:nvSpPr>
          <p:cNvPr id="9"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24203056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95" y="692696"/>
            <a:ext cx="8796285" cy="6199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platzhalter 1"/>
          <p:cNvSpPr>
            <a:spLocks noGrp="1"/>
          </p:cNvSpPr>
          <p:nvPr>
            <p:ph type="body" sz="quarter" idx="10"/>
          </p:nvPr>
        </p:nvSpPr>
        <p:spPr/>
        <p:txBody>
          <a:bodyPr/>
          <a:lstStyle/>
          <a:p>
            <a:r>
              <a:rPr lang="fr-FR" dirty="0" smtClean="0"/>
              <a:t>Utilisation</a:t>
            </a:r>
          </a:p>
          <a:p>
            <a:r>
              <a:rPr lang="fr-FR" dirty="0" smtClean="0"/>
              <a:t>La check-list de l’OMS en Suisse</a:t>
            </a:r>
            <a:endParaRPr lang="fr-FR" dirty="0"/>
          </a:p>
        </p:txBody>
      </p:sp>
      <p:sp>
        <p:nvSpPr>
          <p:cNvPr id="5" name="Inhaltsplatzhalter 4"/>
          <p:cNvSpPr>
            <a:spLocks noGrp="1"/>
          </p:cNvSpPr>
          <p:nvPr>
            <p:ph sz="quarter" idx="11"/>
          </p:nvPr>
        </p:nvSpPr>
        <p:spPr/>
        <p:txBody>
          <a:bodyPr/>
          <a:lstStyle/>
          <a:p>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14</a:t>
            </a:fld>
            <a:endParaRPr lang="de-CH" dirty="0"/>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4134" y="1992015"/>
            <a:ext cx="3189860" cy="4511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3513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 y="1190625"/>
            <a:ext cx="9010650" cy="447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platzhalter 1"/>
          <p:cNvSpPr>
            <a:spLocks noGrp="1"/>
          </p:cNvSpPr>
          <p:nvPr>
            <p:ph type="body" sz="quarter" idx="10"/>
          </p:nvPr>
        </p:nvSpPr>
        <p:spPr/>
        <p:txBody>
          <a:bodyPr/>
          <a:lstStyle/>
          <a:p>
            <a:r>
              <a:rPr lang="fr-FR" dirty="0" smtClean="0"/>
              <a:t>Check-list « Sécurité chirurgicale »</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15</a:t>
            </a:fld>
            <a:endParaRPr lang="de-CH" dirty="0"/>
          </a:p>
        </p:txBody>
      </p:sp>
      <p:sp>
        <p:nvSpPr>
          <p:cNvPr id="5" name="Textfeld 4"/>
          <p:cNvSpPr txBox="1"/>
          <p:nvPr/>
        </p:nvSpPr>
        <p:spPr>
          <a:xfrm>
            <a:off x="293405" y="814765"/>
            <a:ext cx="5658295" cy="400110"/>
          </a:xfrm>
          <a:prstGeom prst="rect">
            <a:avLst/>
          </a:prstGeom>
          <a:noFill/>
        </p:spPr>
        <p:txBody>
          <a:bodyPr wrap="none" rtlCol="0">
            <a:spAutoFit/>
          </a:bodyPr>
          <a:lstStyle/>
          <a:p>
            <a:r>
              <a:rPr lang="fr-FR" sz="2000" b="1" dirty="0" smtClean="0">
                <a:solidFill>
                  <a:srgbClr val="C00000"/>
                </a:solidFill>
              </a:rPr>
              <a:t>L’utilisation correcte commence avant le sas</a:t>
            </a:r>
            <a:endParaRPr lang="fr-FR" sz="2000" b="1" dirty="0">
              <a:solidFill>
                <a:srgbClr val="C00000"/>
              </a:solidFill>
            </a:endParaRPr>
          </a:p>
        </p:txBody>
      </p:sp>
      <p:grpSp>
        <p:nvGrpSpPr>
          <p:cNvPr id="12" name="Gruppieren 11"/>
          <p:cNvGrpSpPr/>
          <p:nvPr/>
        </p:nvGrpSpPr>
        <p:grpSpPr>
          <a:xfrm>
            <a:off x="107504" y="3937333"/>
            <a:ext cx="5557932" cy="2443995"/>
            <a:chOff x="107504" y="3717032"/>
            <a:chExt cx="5557932" cy="2443995"/>
          </a:xfrm>
        </p:grpSpPr>
        <p:cxnSp>
          <p:nvCxnSpPr>
            <p:cNvPr id="10" name="Gerade Verbindung mit Pfeil 9"/>
            <p:cNvCxnSpPr/>
            <p:nvPr/>
          </p:nvCxnSpPr>
          <p:spPr>
            <a:xfrm flipV="1">
              <a:off x="827584" y="3717032"/>
              <a:ext cx="0" cy="935890"/>
            </a:xfrm>
            <a:prstGeom prst="straightConnector1">
              <a:avLst/>
            </a:prstGeom>
            <a:ln w="1270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7" name="Textfeld 6"/>
            <p:cNvSpPr txBox="1"/>
            <p:nvPr/>
          </p:nvSpPr>
          <p:spPr>
            <a:xfrm>
              <a:off x="107504" y="4652922"/>
              <a:ext cx="5557932" cy="1508105"/>
            </a:xfrm>
            <a:prstGeom prst="rect">
              <a:avLst/>
            </a:prstGeom>
            <a:solidFill>
              <a:srgbClr val="FFC000"/>
            </a:solidFill>
          </p:spPr>
          <p:txBody>
            <a:bodyPr wrap="none" rtlCol="0">
              <a:spAutoFit/>
            </a:bodyPr>
            <a:lstStyle/>
            <a:p>
              <a:pPr marL="342900" indent="-342900">
                <a:spcBef>
                  <a:spcPts val="1200"/>
                </a:spcBef>
                <a:buFont typeface="+mj-lt"/>
                <a:buAutoNum type="arabicPeriod"/>
              </a:pPr>
              <a:r>
                <a:rPr lang="fr-FR" b="1" dirty="0" smtClean="0"/>
                <a:t>Prévention des erreurs de site opératoire</a:t>
              </a:r>
            </a:p>
            <a:p>
              <a:pPr marL="342900" indent="-342900">
                <a:spcBef>
                  <a:spcPts val="1200"/>
                </a:spcBef>
                <a:buFont typeface="+mj-lt"/>
                <a:buAutoNum type="arabicPeriod"/>
              </a:pPr>
              <a:r>
                <a:rPr lang="fr-FR" b="1" dirty="0" smtClean="0"/>
                <a:t>Information adéquate et, si possible,</a:t>
              </a:r>
              <a:br>
                <a:rPr lang="fr-FR" b="1" dirty="0" smtClean="0"/>
              </a:br>
              <a:r>
                <a:rPr lang="fr-FR" b="1" dirty="0" smtClean="0"/>
                <a:t>recueil du consentement explicite du patient</a:t>
              </a:r>
            </a:p>
            <a:p>
              <a:pPr marL="342900" indent="-342900">
                <a:spcBef>
                  <a:spcPts val="1200"/>
                </a:spcBef>
                <a:buFont typeface="+mj-lt"/>
                <a:buAutoNum type="arabicPeriod"/>
              </a:pPr>
              <a:r>
                <a:rPr lang="fr-FR" b="1" dirty="0" smtClean="0"/>
                <a:t>Planification et </a:t>
              </a:r>
              <a:r>
                <a:rPr lang="fr-FR" b="1" dirty="0"/>
                <a:t>o</a:t>
              </a:r>
              <a:r>
                <a:rPr lang="fr-FR" b="1" dirty="0" smtClean="0"/>
                <a:t>rganisation de l’intervention</a:t>
              </a:r>
              <a:endParaRPr lang="fr-FR" b="1" dirty="0"/>
            </a:p>
          </p:txBody>
        </p:sp>
      </p:grpSp>
      <p:sp>
        <p:nvSpPr>
          <p:cNvPr id="11"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2523753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Phase préopératoire</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16</a:t>
            </a:fld>
            <a:endParaRPr lang="de-CH" dirty="0"/>
          </a:p>
        </p:txBody>
      </p:sp>
      <p:sp>
        <p:nvSpPr>
          <p:cNvPr id="5" name="Inhaltsplatzhalter 4"/>
          <p:cNvSpPr>
            <a:spLocks noGrp="1"/>
          </p:cNvSpPr>
          <p:nvPr>
            <p:ph sz="quarter" idx="11"/>
          </p:nvPr>
        </p:nvSpPr>
        <p:spPr>
          <a:xfrm>
            <a:off x="366713" y="908720"/>
            <a:ext cx="8418512" cy="4477270"/>
          </a:xfrm>
        </p:spPr>
        <p:txBody>
          <a:bodyPr>
            <a:normAutofit lnSpcReduction="10000"/>
          </a:bodyPr>
          <a:lstStyle/>
          <a:p>
            <a:pPr marL="0" indent="0">
              <a:buNone/>
            </a:pPr>
            <a:r>
              <a:rPr lang="de-CH" sz="2000" dirty="0" smtClean="0">
                <a:solidFill>
                  <a:srgbClr val="C00000"/>
                </a:solidFill>
              </a:rPr>
              <a:t>1. </a:t>
            </a:r>
            <a:r>
              <a:rPr lang="fr-FR" sz="2000" dirty="0" smtClean="0">
                <a:solidFill>
                  <a:srgbClr val="C00000"/>
                </a:solidFill>
              </a:rPr>
              <a:t>Prévention des erreurs de site opératoire</a:t>
            </a:r>
          </a:p>
          <a:p>
            <a:pPr marL="0" indent="0">
              <a:buNone/>
            </a:pPr>
            <a:endParaRPr lang="fr-FR" sz="1600" b="0" dirty="0" smtClean="0">
              <a:solidFill>
                <a:srgbClr val="000000"/>
              </a:solidFill>
              <a:latin typeface="Frutiger-Light"/>
            </a:endParaRPr>
          </a:p>
          <a:p>
            <a:r>
              <a:rPr lang="fr-FR" sz="1800" dirty="0" smtClean="0">
                <a:solidFill>
                  <a:srgbClr val="000913"/>
                </a:solidFill>
              </a:rPr>
              <a:t>Vérification de l’identité du patient, du type d’intervention et du site opératoire</a:t>
            </a:r>
          </a:p>
          <a:p>
            <a:pPr marL="447675" lvl="2" indent="0">
              <a:spcBef>
                <a:spcPts val="1200"/>
              </a:spcBef>
              <a:buNone/>
            </a:pPr>
            <a:r>
              <a:rPr lang="fr-FR" sz="1600" b="1" dirty="0" smtClean="0">
                <a:solidFill>
                  <a:srgbClr val="000000"/>
                </a:solidFill>
                <a:latin typeface="Arial" panose="020B0604020202020204" pitchFamily="34" charset="0"/>
                <a:cs typeface="Arial" panose="020B0604020202020204" pitchFamily="34" charset="0"/>
              </a:rPr>
              <a:t>Comment : </a:t>
            </a:r>
            <a:r>
              <a:rPr lang="fr-FR" sz="1600" dirty="0" smtClean="0">
                <a:solidFill>
                  <a:srgbClr val="000000"/>
                </a:solidFill>
                <a:latin typeface="Arial" panose="020B0604020202020204" pitchFamily="34" charset="0"/>
                <a:cs typeface="Arial" panose="020B0604020202020204" pitchFamily="34" charset="0"/>
              </a:rPr>
              <a:t>en interrogeant le patient et en comparant les informations avec le dossier</a:t>
            </a:r>
            <a:endParaRPr lang="fr-FR" sz="1600" b="0" dirty="0" smtClean="0">
              <a:solidFill>
                <a:srgbClr val="000000"/>
              </a:solidFill>
              <a:latin typeface="Arial" panose="020B0604020202020204" pitchFamily="34" charset="0"/>
              <a:cs typeface="Arial" panose="020B0604020202020204" pitchFamily="34" charset="0"/>
            </a:endParaRPr>
          </a:p>
          <a:p>
            <a:pPr marL="447675" lvl="2" indent="0">
              <a:spcBef>
                <a:spcPts val="1200"/>
              </a:spcBef>
              <a:buNone/>
            </a:pPr>
            <a:r>
              <a:rPr lang="fr-FR" sz="1600" b="1" dirty="0" smtClean="0">
                <a:solidFill>
                  <a:srgbClr val="000000"/>
                </a:solidFill>
                <a:latin typeface="Arial" panose="020B0604020202020204" pitchFamily="34" charset="0"/>
                <a:cs typeface="Arial" panose="020B0604020202020204" pitchFamily="34" charset="0"/>
              </a:rPr>
              <a:t>Quand/Où </a:t>
            </a:r>
            <a:r>
              <a:rPr lang="fr-FR" sz="1600" dirty="0" smtClean="0">
                <a:solidFill>
                  <a:srgbClr val="000000"/>
                </a:solidFill>
                <a:latin typeface="Arial" panose="020B0604020202020204" pitchFamily="34" charset="0"/>
                <a:cs typeface="Arial" panose="020B0604020202020204" pitchFamily="34" charset="0"/>
              </a:rPr>
              <a:t>: </a:t>
            </a:r>
            <a:r>
              <a:rPr lang="fr-FR" sz="1600" b="0" dirty="0" smtClean="0">
                <a:solidFill>
                  <a:srgbClr val="000000"/>
                </a:solidFill>
                <a:latin typeface="Arial" panose="020B0604020202020204" pitchFamily="34" charset="0"/>
                <a:cs typeface="Arial" panose="020B0604020202020204" pitchFamily="34" charset="0"/>
              </a:rPr>
              <a:t>à </a:t>
            </a:r>
            <a:r>
              <a:rPr lang="fr-FR" sz="1600" dirty="0" smtClean="0">
                <a:solidFill>
                  <a:srgbClr val="000000"/>
                </a:solidFill>
                <a:latin typeface="Arial" panose="020B0604020202020204" pitchFamily="34" charset="0"/>
                <a:cs typeface="Arial" panose="020B0604020202020204" pitchFamily="34" charset="0"/>
              </a:rPr>
              <a:t>chaque consultation ou examen organisé en vue de l‘intervention</a:t>
            </a:r>
            <a:endParaRPr lang="fr-FR" sz="1600" b="0" dirty="0" smtClean="0">
              <a:solidFill>
                <a:srgbClr val="000000"/>
              </a:solidFill>
              <a:latin typeface="Arial" panose="020B0604020202020204" pitchFamily="34" charset="0"/>
              <a:cs typeface="Arial" panose="020B0604020202020204" pitchFamily="34" charset="0"/>
            </a:endParaRPr>
          </a:p>
          <a:p>
            <a:pPr marL="447675" lvl="2" indent="0">
              <a:spcBef>
                <a:spcPts val="1200"/>
              </a:spcBef>
              <a:buNone/>
            </a:pPr>
            <a:r>
              <a:rPr lang="fr-FR" sz="1600" b="1" dirty="0" smtClean="0">
                <a:solidFill>
                  <a:srgbClr val="000000"/>
                </a:solidFill>
                <a:latin typeface="Arial" panose="020B0604020202020204" pitchFamily="34" charset="0"/>
                <a:cs typeface="Arial" panose="020B0604020202020204" pitchFamily="34" charset="0"/>
              </a:rPr>
              <a:t>Qui : </a:t>
            </a:r>
            <a:r>
              <a:rPr lang="fr-FR" sz="1600" dirty="0" smtClean="0">
                <a:solidFill>
                  <a:srgbClr val="000000"/>
                </a:solidFill>
                <a:latin typeface="Arial" panose="020B0604020202020204" pitchFamily="34" charset="0"/>
                <a:cs typeface="Arial" panose="020B0604020202020204" pitchFamily="34" charset="0"/>
              </a:rPr>
              <a:t>opérateur ou médecin responsable du cas</a:t>
            </a:r>
            <a:r>
              <a:rPr lang="fr-FR" sz="1600" b="0" dirty="0" smtClean="0">
                <a:solidFill>
                  <a:srgbClr val="000000"/>
                </a:solidFill>
                <a:latin typeface="Arial" panose="020B0604020202020204" pitchFamily="34" charset="0"/>
                <a:cs typeface="Arial" panose="020B0604020202020204" pitchFamily="34" charset="0"/>
              </a:rPr>
              <a:t>, anesthésiste et infirmière</a:t>
            </a:r>
          </a:p>
          <a:p>
            <a:pPr marL="447675" lvl="2" indent="0">
              <a:buNone/>
            </a:pPr>
            <a:endParaRPr lang="fr-FR" sz="1600" b="0" dirty="0" smtClean="0">
              <a:solidFill>
                <a:srgbClr val="000913"/>
              </a:solidFill>
              <a:latin typeface="Arial" panose="020B0604020202020204" pitchFamily="34" charset="0"/>
              <a:cs typeface="Arial" panose="020B0604020202020204" pitchFamily="34" charset="0"/>
            </a:endParaRPr>
          </a:p>
          <a:p>
            <a:pPr>
              <a:spcBef>
                <a:spcPts val="1200"/>
              </a:spcBef>
            </a:pPr>
            <a:r>
              <a:rPr lang="fr-FR" sz="1800" dirty="0" smtClean="0">
                <a:solidFill>
                  <a:srgbClr val="000913"/>
                </a:solidFill>
                <a:latin typeface="Arial" panose="020B0604020202020204" pitchFamily="34" charset="0"/>
                <a:cs typeface="Arial" panose="020B0604020202020204" pitchFamily="34" charset="0"/>
              </a:rPr>
              <a:t>Marquage du site opératoire</a:t>
            </a:r>
          </a:p>
          <a:p>
            <a:pPr marL="447675" lvl="3" indent="0">
              <a:spcBef>
                <a:spcPts val="1200"/>
              </a:spcBef>
              <a:buNone/>
            </a:pPr>
            <a:r>
              <a:rPr lang="fr-FR" sz="1600" b="1" dirty="0" smtClean="0">
                <a:solidFill>
                  <a:srgbClr val="000913"/>
                </a:solidFill>
                <a:latin typeface="Arial" panose="020B0604020202020204" pitchFamily="34" charset="0"/>
                <a:cs typeface="Arial" panose="020B0604020202020204" pitchFamily="34" charset="0"/>
              </a:rPr>
              <a:t>Quoi/Comment </a:t>
            </a:r>
            <a:r>
              <a:rPr lang="fr-FR" sz="1600" b="0" dirty="0" smtClean="0">
                <a:solidFill>
                  <a:srgbClr val="000913"/>
                </a:solidFill>
                <a:latin typeface="Arial" panose="020B0604020202020204" pitchFamily="34" charset="0"/>
                <a:cs typeface="Arial" panose="020B0604020202020204" pitchFamily="34" charset="0"/>
              </a:rPr>
              <a:t>: </a:t>
            </a:r>
            <a:r>
              <a:rPr lang="fr-FR" sz="1600" dirty="0" smtClean="0">
                <a:solidFill>
                  <a:srgbClr val="000913"/>
                </a:solidFill>
                <a:latin typeface="Arial" panose="020B0604020202020204" pitchFamily="34" charset="0"/>
                <a:cs typeface="Arial" panose="020B0604020202020204" pitchFamily="34" charset="0"/>
              </a:rPr>
              <a:t>avec la participation du patient, en utilisant un signe clair </a:t>
            </a:r>
            <a:r>
              <a:rPr lang="fr-FR" sz="1600" b="0" dirty="0" smtClean="0">
                <a:solidFill>
                  <a:srgbClr val="000913"/>
                </a:solidFill>
                <a:latin typeface="Arial" panose="020B0604020202020204" pitchFamily="34" charset="0"/>
                <a:cs typeface="Arial" panose="020B0604020202020204" pitchFamily="34" charset="0"/>
              </a:rPr>
              <a:t>(p. ex. une flèche)</a:t>
            </a:r>
          </a:p>
          <a:p>
            <a:pPr marL="447675" lvl="3" indent="0">
              <a:spcBef>
                <a:spcPts val="1200"/>
              </a:spcBef>
              <a:buNone/>
            </a:pPr>
            <a:r>
              <a:rPr lang="fr-FR" sz="1600" b="1" dirty="0" smtClean="0">
                <a:solidFill>
                  <a:srgbClr val="000913"/>
                </a:solidFill>
                <a:latin typeface="Arial" panose="020B0604020202020204" pitchFamily="34" charset="0"/>
                <a:cs typeface="Arial" panose="020B0604020202020204" pitchFamily="34" charset="0"/>
              </a:rPr>
              <a:t>Quand/Où : </a:t>
            </a:r>
            <a:r>
              <a:rPr lang="fr-FR" sz="1600" dirty="0" smtClean="0">
                <a:solidFill>
                  <a:srgbClr val="000913"/>
                </a:solidFill>
                <a:latin typeface="Arial" panose="020B0604020202020204" pitchFamily="34" charset="0"/>
                <a:cs typeface="Arial" panose="020B0604020202020204" pitchFamily="34" charset="0"/>
              </a:rPr>
              <a:t>en dehors de la salle d’opération, lorsque le patient est éveillé</a:t>
            </a:r>
          </a:p>
          <a:p>
            <a:pPr marL="447675" lvl="3" indent="0">
              <a:spcBef>
                <a:spcPts val="1200"/>
              </a:spcBef>
              <a:buNone/>
            </a:pPr>
            <a:r>
              <a:rPr lang="fr-FR" sz="1600" b="1" dirty="0" smtClean="0">
                <a:solidFill>
                  <a:srgbClr val="000913"/>
                </a:solidFill>
                <a:latin typeface="Arial" panose="020B0604020202020204" pitchFamily="34" charset="0"/>
                <a:cs typeface="Arial" panose="020B0604020202020204" pitchFamily="34" charset="0"/>
              </a:rPr>
              <a:t>Qui : </a:t>
            </a:r>
            <a:r>
              <a:rPr lang="fr-FR" sz="1600" dirty="0">
                <a:solidFill>
                  <a:srgbClr val="000913"/>
                </a:solidFill>
                <a:latin typeface="Arial" panose="020B0604020202020204" pitchFamily="34" charset="0"/>
                <a:cs typeface="Arial" panose="020B0604020202020204" pitchFamily="34" charset="0"/>
              </a:rPr>
              <a:t>l</a:t>
            </a:r>
            <a:r>
              <a:rPr lang="fr-FR" sz="1600" dirty="0" smtClean="0">
                <a:solidFill>
                  <a:srgbClr val="000913"/>
                </a:solidFill>
                <a:latin typeface="Arial" panose="020B0604020202020204" pitchFamily="34" charset="0"/>
                <a:cs typeface="Arial" panose="020B0604020202020204" pitchFamily="34" charset="0"/>
              </a:rPr>
              <a:t>’opérateur assume la responsabilité finale du marquage</a:t>
            </a:r>
          </a:p>
          <a:p>
            <a:pPr marL="628650" lvl="3" indent="0">
              <a:buNone/>
            </a:pPr>
            <a:endParaRPr lang="fr-FR" sz="1300" dirty="0" smtClean="0">
              <a:solidFill>
                <a:srgbClr val="000913"/>
              </a:solidFill>
              <a:latin typeface="Arial" panose="020B0604020202020204" pitchFamily="34" charset="0"/>
              <a:cs typeface="Arial" panose="020B0604020202020204" pitchFamily="34" charset="0"/>
            </a:endParaRPr>
          </a:p>
          <a:p>
            <a:pPr lvl="1"/>
            <a:endParaRPr lang="fr-FR" sz="1800" b="0" dirty="0" smtClean="0">
              <a:solidFill>
                <a:srgbClr val="000913"/>
              </a:solidFill>
            </a:endParaRPr>
          </a:p>
          <a:p>
            <a:endParaRPr lang="de-CH" sz="1800" b="0" dirty="0" smtClean="0">
              <a:solidFill>
                <a:srgbClr val="000913"/>
              </a:solidFill>
            </a:endParaRPr>
          </a:p>
          <a:p>
            <a:endParaRPr lang="de-CH" sz="1800" b="0" dirty="0">
              <a:solidFill>
                <a:srgbClr val="000913"/>
              </a:solidFill>
            </a:endParaRPr>
          </a:p>
          <a:p>
            <a:pPr marL="0" indent="0">
              <a:buNone/>
            </a:pPr>
            <a:endParaRPr lang="de-CH" sz="2000" dirty="0">
              <a:solidFill>
                <a:srgbClr val="C00000"/>
              </a:solidFill>
            </a:endParaRPr>
          </a:p>
        </p:txBody>
      </p:sp>
      <p:sp>
        <p:nvSpPr>
          <p:cNvPr id="6" name="Textplatzhalter 5"/>
          <p:cNvSpPr>
            <a:spLocks noGrp="1"/>
          </p:cNvSpPr>
          <p:nvPr>
            <p:ph type="body" sz="quarter" idx="12"/>
          </p:nvPr>
        </p:nvSpPr>
        <p:spPr/>
        <p:txBody>
          <a:bodyPr/>
          <a:lstStyle/>
          <a:p>
            <a:endParaRPr lang="de-CH" dirty="0"/>
          </a:p>
        </p:txBody>
      </p:sp>
      <p:grpSp>
        <p:nvGrpSpPr>
          <p:cNvPr id="8" name="Gruppieren 7"/>
          <p:cNvGrpSpPr/>
          <p:nvPr/>
        </p:nvGrpSpPr>
        <p:grpSpPr>
          <a:xfrm>
            <a:off x="1691680" y="5385990"/>
            <a:ext cx="6552728" cy="923330"/>
            <a:chOff x="1691680" y="5085184"/>
            <a:chExt cx="6552728" cy="923330"/>
          </a:xfrm>
        </p:grpSpPr>
        <p:sp>
          <p:nvSpPr>
            <p:cNvPr id="7" name="Textfeld 6"/>
            <p:cNvSpPr txBox="1"/>
            <p:nvPr/>
          </p:nvSpPr>
          <p:spPr>
            <a:xfrm>
              <a:off x="1691680" y="5085184"/>
              <a:ext cx="6552728" cy="923330"/>
            </a:xfrm>
            <a:prstGeom prst="rect">
              <a:avLst/>
            </a:prstGeom>
            <a:solidFill>
              <a:srgbClr val="FFC000"/>
            </a:solidFill>
          </p:spPr>
          <p:txBody>
            <a:bodyPr wrap="square" rtlCol="0">
              <a:spAutoFit/>
            </a:bodyPr>
            <a:lstStyle/>
            <a:p>
              <a:endParaRPr lang="de-CH" b="1" dirty="0" smtClean="0"/>
            </a:p>
            <a:p>
              <a:r>
                <a:rPr lang="de-CH" b="1" dirty="0" smtClean="0"/>
                <a:t>                      </a:t>
              </a:r>
              <a:r>
                <a:rPr lang="fr-FR" b="1" dirty="0" smtClean="0"/>
                <a:t>Elucider immédiatement toute discordance.</a:t>
              </a:r>
            </a:p>
            <a:p>
              <a:r>
                <a:rPr lang="de-CH" dirty="0" smtClean="0"/>
                <a:t> </a:t>
              </a:r>
              <a:endParaRPr lang="de-CH"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5261868"/>
              <a:ext cx="576064"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1844220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err="1" smtClean="0"/>
              <a:t>Réflexion</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17</a:t>
            </a:fld>
            <a:endParaRPr lang="de-CH" dirty="0"/>
          </a:p>
        </p:txBody>
      </p:sp>
      <p:sp>
        <p:nvSpPr>
          <p:cNvPr id="5" name="Inhaltsplatzhalter 4"/>
          <p:cNvSpPr>
            <a:spLocks noGrp="1"/>
          </p:cNvSpPr>
          <p:nvPr>
            <p:ph sz="quarter" idx="11"/>
          </p:nvPr>
        </p:nvSpPr>
        <p:spPr/>
        <p:txBody>
          <a:bodyPr/>
          <a:lstStyle/>
          <a:p>
            <a:r>
              <a:rPr lang="fr-FR" sz="2000" dirty="0" smtClean="0">
                <a:solidFill>
                  <a:srgbClr val="C00000"/>
                </a:solidFill>
              </a:rPr>
              <a:t>Identification du patient</a:t>
            </a:r>
          </a:p>
          <a:p>
            <a:pPr marL="342900" indent="-342900">
              <a:buFont typeface="Wingdings" panose="05000000000000000000" pitchFamily="2" charset="2"/>
              <a:buChar char="§"/>
            </a:pPr>
            <a:r>
              <a:rPr lang="fr-FR" sz="1800" b="0" dirty="0" smtClean="0"/>
              <a:t>Comment faites-vous concrètement pour identifier le patient</a:t>
            </a:r>
            <a:r>
              <a:rPr lang="fr-FR" sz="1800" b="0" dirty="0"/>
              <a:t> </a:t>
            </a:r>
            <a:r>
              <a:rPr lang="fr-FR" sz="1800" b="0" dirty="0" smtClean="0"/>
              <a:t>?</a:t>
            </a:r>
          </a:p>
          <a:p>
            <a:pPr marL="342900" indent="-342900">
              <a:buFont typeface="Wingdings" panose="05000000000000000000" pitchFamily="2" charset="2"/>
              <a:buChar char="§"/>
            </a:pPr>
            <a:r>
              <a:rPr lang="fr-FR" sz="1800" b="0" dirty="0" smtClean="0"/>
              <a:t>Comment lui parlez-vous ?</a:t>
            </a:r>
          </a:p>
          <a:p>
            <a:pPr marL="342900" indent="-342900">
              <a:buFont typeface="Wingdings" panose="05000000000000000000" pitchFamily="2" charset="2"/>
              <a:buChar char="§"/>
            </a:pPr>
            <a:r>
              <a:rPr lang="fr-FR" sz="1800" b="0" dirty="0" smtClean="0"/>
              <a:t>Que lui demandez-vous ? </a:t>
            </a:r>
          </a:p>
          <a:p>
            <a:pPr marL="342900" indent="-342900">
              <a:buFont typeface="Wingdings" panose="05000000000000000000" pitchFamily="2" charset="2"/>
              <a:buChar char="§"/>
            </a:pPr>
            <a:r>
              <a:rPr lang="fr-FR" sz="1800" b="0" dirty="0" smtClean="0"/>
              <a:t>Qu’utilisez-vous comme référence ? Qu’est-ce qui est comparé avec quoi ?</a:t>
            </a:r>
          </a:p>
          <a:p>
            <a:pPr marL="342900" indent="-342900">
              <a:buFont typeface="Wingdings" panose="05000000000000000000" pitchFamily="2" charset="2"/>
              <a:buChar char="§"/>
            </a:pPr>
            <a:r>
              <a:rPr lang="fr-FR" sz="1800" b="0" dirty="0" smtClean="0"/>
              <a:t>Effectuez-vous toujours ce contrôle de la même façon ?</a:t>
            </a:r>
          </a:p>
          <a:p>
            <a:pPr marL="342900" indent="-342900">
              <a:buFont typeface="Wingdings" panose="05000000000000000000" pitchFamily="2" charset="2"/>
              <a:buChar char="§"/>
            </a:pPr>
            <a:r>
              <a:rPr lang="fr-FR" sz="1800" b="0" dirty="0" smtClean="0"/>
              <a:t>Vos collègues font-ils de même ?  Avez-vous connaissance d’une ligne directrice réglant la manière de procéder ?</a:t>
            </a:r>
          </a:p>
          <a:p>
            <a:pPr marL="342900" indent="-342900">
              <a:buFont typeface="Wingdings" panose="05000000000000000000" pitchFamily="2" charset="2"/>
              <a:buChar char="§"/>
            </a:pPr>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34400230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Marquage</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18</a:t>
            </a:fld>
            <a:endParaRPr lang="de-CH" dirty="0"/>
          </a:p>
        </p:txBody>
      </p:sp>
      <p:sp>
        <p:nvSpPr>
          <p:cNvPr id="5" name="Inhaltsplatzhalter 4"/>
          <p:cNvSpPr>
            <a:spLocks noGrp="1"/>
          </p:cNvSpPr>
          <p:nvPr>
            <p:ph sz="quarter" idx="11"/>
          </p:nvPr>
        </p:nvSpPr>
        <p:spPr/>
        <p:txBody>
          <a:bodyPr>
            <a:normAutofit/>
          </a:bodyPr>
          <a:lstStyle/>
          <a:p>
            <a:pPr marL="0" indent="0">
              <a:buNone/>
            </a:pPr>
            <a:r>
              <a:rPr lang="fr-FR" sz="2000" dirty="0" smtClean="0">
                <a:solidFill>
                  <a:srgbClr val="C00000"/>
                </a:solidFill>
              </a:rPr>
              <a:t>Marquage correct et règles nécessaires</a:t>
            </a:r>
          </a:p>
          <a:p>
            <a:pPr marL="285750" indent="-285750">
              <a:spcBef>
                <a:spcPts val="1200"/>
              </a:spcBef>
              <a:buFont typeface="Wingdings" panose="05000000000000000000" pitchFamily="2" charset="2"/>
              <a:buChar char="§"/>
            </a:pPr>
            <a:r>
              <a:rPr lang="fr-FR" sz="1800" b="0" dirty="0" smtClean="0"/>
              <a:t>Toujours marquer le site opératoire, définir les exceptions admises dans l’établissement (règlement)</a:t>
            </a:r>
          </a:p>
          <a:p>
            <a:pPr marL="285750" indent="-285750">
              <a:spcBef>
                <a:spcPts val="1200"/>
              </a:spcBef>
              <a:buFont typeface="Wingdings" panose="05000000000000000000" pitchFamily="2" charset="2"/>
              <a:buChar char="§"/>
            </a:pPr>
            <a:r>
              <a:rPr lang="fr-FR" sz="1800" b="0" dirty="0" smtClean="0"/>
              <a:t>Utiliser un seul signe dans l’établissement, </a:t>
            </a:r>
            <a:r>
              <a:rPr lang="fr-FR" sz="1800" b="0" i="1" dirty="0" smtClean="0"/>
              <a:t>de préférence une flèche</a:t>
            </a:r>
          </a:p>
          <a:p>
            <a:pPr marL="285750" indent="-285750">
              <a:spcBef>
                <a:spcPts val="1200"/>
              </a:spcBef>
              <a:buFont typeface="Wingdings" panose="05000000000000000000" pitchFamily="2" charset="2"/>
              <a:buChar char="§"/>
            </a:pPr>
            <a:r>
              <a:rPr lang="fr-FR" sz="1800" b="0" dirty="0" smtClean="0"/>
              <a:t>Faire participer le patient, lui demander de montrer le site </a:t>
            </a:r>
          </a:p>
          <a:p>
            <a:pPr marL="285750" indent="-285750">
              <a:spcBef>
                <a:spcPts val="1200"/>
              </a:spcBef>
              <a:buFont typeface="Wingdings" panose="05000000000000000000" pitchFamily="2" charset="2"/>
              <a:buChar char="§"/>
            </a:pPr>
            <a:r>
              <a:rPr lang="fr-FR" sz="1800" b="0" dirty="0" smtClean="0"/>
              <a:t>Indiquer le site avec précision, s’assurer que le marquage reste visible</a:t>
            </a:r>
          </a:p>
          <a:p>
            <a:pPr marL="285750" indent="-285750">
              <a:spcBef>
                <a:spcPts val="1200"/>
              </a:spcBef>
              <a:buFont typeface="Wingdings" panose="05000000000000000000" pitchFamily="2" charset="2"/>
              <a:buChar char="§"/>
            </a:pPr>
            <a:r>
              <a:rPr lang="fr-FR" sz="1800" b="0" dirty="0" smtClean="0"/>
              <a:t>Utiliser un feutre indélébile</a:t>
            </a:r>
            <a:br>
              <a:rPr lang="fr-FR" sz="1800" b="0" dirty="0" smtClean="0"/>
            </a:br>
            <a:r>
              <a:rPr lang="fr-FR" sz="1800" b="0" i="1" dirty="0"/>
              <a:t>p</a:t>
            </a:r>
            <a:r>
              <a:rPr lang="fr-FR" sz="1800" b="0" i="1" dirty="0" smtClean="0"/>
              <a:t>. ex. </a:t>
            </a:r>
            <a:r>
              <a:rPr lang="fr-FR" sz="1800" b="0" i="1" dirty="0" err="1" smtClean="0"/>
              <a:t>Edding</a:t>
            </a:r>
            <a:r>
              <a:rPr lang="fr-FR" sz="1800" b="0" i="1" dirty="0" smtClean="0"/>
              <a:t> 83009 ou Sanford </a:t>
            </a:r>
            <a:r>
              <a:rPr lang="fr-FR" sz="1800" b="0" i="1" dirty="0" err="1" smtClean="0"/>
              <a:t>Deluxe</a:t>
            </a:r>
            <a:r>
              <a:rPr lang="fr-FR" sz="1800" b="0" i="1" dirty="0" smtClean="0"/>
              <a:t> Permanent Marker</a:t>
            </a:r>
          </a:p>
          <a:p>
            <a:pPr marL="285750" indent="-285750">
              <a:spcBef>
                <a:spcPts val="1200"/>
              </a:spcBef>
              <a:buFont typeface="Wingdings" panose="05000000000000000000" pitchFamily="2" charset="2"/>
              <a:buChar char="§"/>
            </a:pPr>
            <a:r>
              <a:rPr lang="fr-FR" sz="1800" b="0" dirty="0" smtClean="0"/>
              <a:t>Marquer uniquement le(s) endroit(s) à opérer</a:t>
            </a:r>
          </a:p>
          <a:p>
            <a:pPr marL="285750" indent="-285750">
              <a:spcBef>
                <a:spcPts val="1200"/>
              </a:spcBef>
              <a:buFont typeface="Wingdings" panose="05000000000000000000" pitchFamily="2" charset="2"/>
              <a:buChar char="§"/>
            </a:pPr>
            <a:r>
              <a:rPr lang="fr-FR" sz="1800" b="0" dirty="0" smtClean="0"/>
              <a:t>Si plusieurs sites d’intervention : les marquer tous individuellement </a:t>
            </a:r>
            <a:r>
              <a:rPr lang="fr-FR" sz="1800" b="0" i="1" dirty="0" smtClean="0"/>
              <a:t>p. ex. 1/3, 2/3, 3/3</a:t>
            </a:r>
          </a:p>
          <a:p>
            <a:pPr marL="285750" indent="-285750">
              <a:spcBef>
                <a:spcPts val="1200"/>
              </a:spcBef>
              <a:buFont typeface="Wingdings" panose="05000000000000000000" pitchFamily="2" charset="2"/>
              <a:buChar char="§"/>
            </a:pPr>
            <a:r>
              <a:rPr lang="fr-FR" sz="1800" b="0" i="1" dirty="0" smtClean="0"/>
              <a:t>Qui : opérateur ou médecin informé auquel cette tâche a été déléguée</a:t>
            </a:r>
            <a:endParaRPr lang="fr-FR" sz="1800" b="0" i="1"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41489318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Information et participation du patient</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19</a:t>
            </a:fld>
            <a:endParaRPr lang="de-CH" dirty="0"/>
          </a:p>
        </p:txBody>
      </p:sp>
      <p:sp>
        <p:nvSpPr>
          <p:cNvPr id="5" name="Inhaltsplatzhalter 4"/>
          <p:cNvSpPr>
            <a:spLocks noGrp="1"/>
          </p:cNvSpPr>
          <p:nvPr>
            <p:ph sz="quarter" idx="11"/>
          </p:nvPr>
        </p:nvSpPr>
        <p:spPr/>
        <p:txBody>
          <a:bodyPr/>
          <a:lstStyle/>
          <a:p>
            <a:pPr marL="0" indent="0">
              <a:buNone/>
            </a:pPr>
            <a:r>
              <a:rPr lang="fr-FR" sz="2000" dirty="0" smtClean="0">
                <a:solidFill>
                  <a:srgbClr val="C00000"/>
                </a:solidFill>
              </a:rPr>
              <a:t>Participation essentielle du patient au processus de sécurité</a:t>
            </a:r>
          </a:p>
          <a:p>
            <a:pPr>
              <a:spcBef>
                <a:spcPts val="1200"/>
              </a:spcBef>
            </a:pPr>
            <a:r>
              <a:rPr lang="fr-FR" sz="1800" b="0" dirty="0" smtClean="0"/>
              <a:t>Le patient est un partenaire actif (mais non responsable !)</a:t>
            </a:r>
          </a:p>
          <a:p>
            <a:pPr>
              <a:spcBef>
                <a:spcPts val="1200"/>
              </a:spcBef>
            </a:pPr>
            <a:r>
              <a:rPr lang="fr-FR" sz="1800" b="0" dirty="0" smtClean="0"/>
              <a:t>Il doit recevoir des informations sur le traitement, les processus et les mesures de sécurité</a:t>
            </a:r>
            <a:br>
              <a:rPr lang="fr-FR" sz="1800" b="0" dirty="0" smtClean="0"/>
            </a:br>
            <a:r>
              <a:rPr lang="fr-FR" sz="1800" b="0" dirty="0" smtClean="0"/>
              <a:t/>
            </a:r>
            <a:br>
              <a:rPr lang="fr-FR" sz="1800" b="0" dirty="0" smtClean="0"/>
            </a:br>
            <a:r>
              <a:rPr lang="fr-FR" sz="1800" b="0" dirty="0" smtClean="0"/>
              <a:t>Exemple du marquage du site opératoire :</a:t>
            </a:r>
          </a:p>
          <a:p>
            <a:pPr lvl="1">
              <a:spcBef>
                <a:spcPts val="1200"/>
              </a:spcBef>
            </a:pPr>
            <a:r>
              <a:rPr lang="fr-FR" sz="1800" dirty="0" smtClean="0"/>
              <a:t>Information : pourquoi, comment</a:t>
            </a:r>
          </a:p>
          <a:p>
            <a:pPr lvl="1">
              <a:spcBef>
                <a:spcPts val="1200"/>
              </a:spcBef>
            </a:pPr>
            <a:r>
              <a:rPr lang="fr-FR" sz="1800" dirty="0" smtClean="0"/>
              <a:t>Participation : lui demander de montrer l‘endroit</a:t>
            </a:r>
          </a:p>
          <a:p>
            <a:pPr lvl="1">
              <a:spcBef>
                <a:spcPts val="1200"/>
              </a:spcBef>
            </a:pPr>
            <a:r>
              <a:rPr lang="fr-FR" sz="1800" b="0" dirty="0" smtClean="0"/>
              <a:t>Consigne : ne pas effacer le </a:t>
            </a:r>
            <a:r>
              <a:rPr lang="fr-FR" sz="1800" dirty="0" smtClean="0"/>
              <a:t>marquage</a:t>
            </a:r>
            <a:endParaRPr lang="fr-FR" sz="1800" b="0" dirty="0" smtClean="0"/>
          </a:p>
          <a:p>
            <a:pPr lvl="1">
              <a:spcBef>
                <a:spcPts val="1200"/>
              </a:spcBef>
            </a:pPr>
            <a:endParaRPr lang="fr-FR" sz="1800" b="0" dirty="0" smtClean="0"/>
          </a:p>
          <a:p>
            <a:pPr>
              <a:spcBef>
                <a:spcPts val="1200"/>
              </a:spcBef>
            </a:pPr>
            <a:r>
              <a:rPr lang="fr-FR" sz="1800" b="0" dirty="0" smtClean="0"/>
              <a:t>Poser des questions ouvertes</a:t>
            </a:r>
          </a:p>
        </p:txBody>
      </p:sp>
      <p:sp>
        <p:nvSpPr>
          <p:cNvPr id="6" name="Textplatzhalter 5"/>
          <p:cNvSpPr>
            <a:spLocks noGrp="1"/>
          </p:cNvSpPr>
          <p:nvPr>
            <p:ph type="body" sz="quarter" idx="12"/>
          </p:nvPr>
        </p:nvSpPr>
        <p:spPr/>
        <p:txBody>
          <a:bodyPr/>
          <a:lstStyle/>
          <a:p>
            <a:endParaRPr lang="de-CH" dirty="0"/>
          </a:p>
        </p:txBody>
      </p:sp>
      <p:sp>
        <p:nvSpPr>
          <p:cNvPr id="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30054833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Hintergund-PP.pdf"/>
          <p:cNvPicPr>
            <a:picLocks noChangeAspect="1"/>
          </p:cNvPicPr>
          <p:nvPr/>
        </p:nvPicPr>
        <p:blipFill>
          <a:blip r:embed="rId3"/>
          <a:stretch>
            <a:fillRect/>
          </a:stretch>
        </p:blipFill>
        <p:spPr>
          <a:xfrm>
            <a:off x="0" y="0"/>
            <a:ext cx="9144000" cy="6858000"/>
          </a:xfrm>
          <a:prstGeom prst="rect">
            <a:avLst/>
          </a:prstGeom>
        </p:spPr>
      </p:pic>
      <p:sp>
        <p:nvSpPr>
          <p:cNvPr id="3" name="Untertitel 2"/>
          <p:cNvSpPr>
            <a:spLocks noGrp="1"/>
          </p:cNvSpPr>
          <p:nvPr>
            <p:ph type="subTitle" idx="1"/>
          </p:nvPr>
        </p:nvSpPr>
        <p:spPr>
          <a:xfrm>
            <a:off x="338132" y="5698334"/>
            <a:ext cx="3455546" cy="1030813"/>
          </a:xfrm>
        </p:spPr>
        <p:txBody>
          <a:bodyPr>
            <a:normAutofit/>
          </a:bodyPr>
          <a:lstStyle/>
          <a:p>
            <a:pPr algn="l"/>
            <a:r>
              <a:rPr lang="fr-FR" sz="2000" dirty="0" smtClean="0">
                <a:solidFill>
                  <a:srgbClr val="0D5F60"/>
                </a:solidFill>
              </a:rPr>
              <a:t>Nom de l</a:t>
            </a:r>
            <a:r>
              <a:rPr lang="fr-FR" sz="2000" dirty="0" smtClean="0">
                <a:solidFill>
                  <a:srgbClr val="006061"/>
                </a:solidFill>
              </a:rPr>
              <a:t>’</a:t>
            </a:r>
            <a:r>
              <a:rPr lang="fr-FR" sz="2000" b="1" dirty="0" smtClean="0">
                <a:solidFill>
                  <a:srgbClr val="0D5F60"/>
                </a:solidFill>
              </a:rPr>
              <a:t>hôpital</a:t>
            </a:r>
          </a:p>
          <a:p>
            <a:pPr algn="l"/>
            <a:r>
              <a:rPr lang="fr-FR" sz="2000" b="0" dirty="0" smtClean="0">
                <a:solidFill>
                  <a:srgbClr val="0D5F60"/>
                </a:solidFill>
              </a:rPr>
              <a:t>Nom de l</a:t>
            </a:r>
            <a:r>
              <a:rPr lang="fr-FR" sz="2000" b="0" dirty="0" smtClean="0">
                <a:solidFill>
                  <a:srgbClr val="006061"/>
                </a:solidFill>
              </a:rPr>
              <a:t>’</a:t>
            </a:r>
            <a:r>
              <a:rPr lang="fr-FR" sz="2000" b="0" dirty="0" smtClean="0">
                <a:solidFill>
                  <a:srgbClr val="0D5F60"/>
                </a:solidFill>
              </a:rPr>
              <a:t>intervenant/e</a:t>
            </a:r>
          </a:p>
        </p:txBody>
      </p:sp>
      <p:sp>
        <p:nvSpPr>
          <p:cNvPr id="7" name="Titel 1"/>
          <p:cNvSpPr txBox="1">
            <a:spLocks/>
          </p:cNvSpPr>
          <p:nvPr/>
        </p:nvSpPr>
        <p:spPr>
          <a:xfrm>
            <a:off x="338132" y="771754"/>
            <a:ext cx="3455546" cy="4453112"/>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de-DE" sz="1800" dirty="0">
                <a:solidFill>
                  <a:schemeClr val="bg1"/>
                </a:solidFill>
              </a:rPr>
              <a:t>Formation continue</a:t>
            </a:r>
          </a:p>
          <a:p>
            <a:pPr algn="l"/>
            <a:r>
              <a:rPr lang="de-DE" sz="1800" dirty="0">
                <a:solidFill>
                  <a:schemeClr val="bg1"/>
                </a:solidFill>
              </a:rPr>
              <a:t>interne aux établissements </a:t>
            </a:r>
            <a:br>
              <a:rPr lang="de-DE" sz="1800" dirty="0">
                <a:solidFill>
                  <a:schemeClr val="bg1"/>
                </a:solidFill>
              </a:rPr>
            </a:br>
            <a:r>
              <a:rPr lang="de-DE" sz="1400" dirty="0">
                <a:solidFill>
                  <a:schemeClr val="bg1"/>
                </a:solidFill>
              </a:rPr>
              <a:t/>
            </a:r>
            <a:br>
              <a:rPr lang="de-DE" sz="1400" dirty="0">
                <a:solidFill>
                  <a:schemeClr val="bg1"/>
                </a:solidFill>
              </a:rPr>
            </a:br>
            <a:r>
              <a:rPr lang="de-DE" sz="1400" dirty="0">
                <a:solidFill>
                  <a:schemeClr val="bg1"/>
                </a:solidFill>
              </a:rPr>
              <a:t/>
            </a:r>
            <a:br>
              <a:rPr lang="de-DE" sz="1400" dirty="0">
                <a:solidFill>
                  <a:schemeClr val="bg1"/>
                </a:solidFill>
              </a:rPr>
            </a:br>
            <a:r>
              <a:rPr lang="de-DE" sz="3000" i="1" dirty="0">
                <a:solidFill>
                  <a:schemeClr val="bg1"/>
                </a:solidFill>
              </a:rPr>
              <a:t>Module </a:t>
            </a:r>
            <a:r>
              <a:rPr lang="de-DE" sz="3000" i="1" dirty="0" smtClean="0">
                <a:solidFill>
                  <a:schemeClr val="bg1"/>
                </a:solidFill>
              </a:rPr>
              <a:t>2</a:t>
            </a:r>
            <a:r>
              <a:rPr lang="de-DE" sz="3000" i="1" dirty="0">
                <a:solidFill>
                  <a:schemeClr val="bg1"/>
                </a:solidFill>
              </a:rPr>
              <a:t/>
            </a:r>
            <a:br>
              <a:rPr lang="de-DE" sz="3000" i="1" dirty="0">
                <a:solidFill>
                  <a:schemeClr val="bg1"/>
                </a:solidFill>
              </a:rPr>
            </a:br>
            <a:r>
              <a:rPr lang="de-CH" sz="3000" dirty="0" err="1" smtClean="0">
                <a:solidFill>
                  <a:schemeClr val="bg1"/>
                </a:solidFill>
              </a:rPr>
              <a:t>Principaux</a:t>
            </a:r>
            <a:r>
              <a:rPr lang="de-CH" sz="3000" dirty="0" smtClean="0">
                <a:solidFill>
                  <a:schemeClr val="bg1"/>
                </a:solidFill>
              </a:rPr>
              <a:t> </a:t>
            </a:r>
            <a:r>
              <a:rPr lang="de-CH" sz="3000" dirty="0" err="1" smtClean="0">
                <a:solidFill>
                  <a:schemeClr val="bg1"/>
                </a:solidFill>
              </a:rPr>
              <a:t>aspects</a:t>
            </a:r>
            <a:r>
              <a:rPr lang="de-CH" sz="3000" dirty="0" smtClean="0">
                <a:solidFill>
                  <a:schemeClr val="bg1"/>
                </a:solidFill>
              </a:rPr>
              <a:t> de la check-list </a:t>
            </a:r>
            <a:r>
              <a:rPr lang="de-CH" sz="3000" dirty="0" err="1" smtClean="0">
                <a:solidFill>
                  <a:schemeClr val="bg1"/>
                </a:solidFill>
              </a:rPr>
              <a:t>chirurgicale</a:t>
            </a:r>
            <a:endParaRPr lang="de-CH" sz="3000" dirty="0" smtClean="0">
              <a:solidFill>
                <a:schemeClr val="bg1"/>
              </a:solidFill>
            </a:endParaRPr>
          </a:p>
          <a:p>
            <a:pPr algn="l"/>
            <a:r>
              <a:rPr lang="de-CH" sz="1800" dirty="0" err="1" smtClean="0">
                <a:solidFill>
                  <a:schemeClr val="bg1"/>
                </a:solidFill>
              </a:rPr>
              <a:t>Objectifs</a:t>
            </a:r>
            <a:r>
              <a:rPr lang="de-CH" sz="1800" dirty="0" smtClean="0">
                <a:solidFill>
                  <a:schemeClr val="bg1"/>
                </a:solidFill>
              </a:rPr>
              <a:t>, </a:t>
            </a:r>
            <a:r>
              <a:rPr lang="de-CH" sz="1800" dirty="0" err="1" smtClean="0">
                <a:solidFill>
                  <a:schemeClr val="bg1"/>
                </a:solidFill>
              </a:rPr>
              <a:t>efficacité</a:t>
            </a:r>
            <a:r>
              <a:rPr lang="de-CH" sz="1800" dirty="0" smtClean="0">
                <a:solidFill>
                  <a:schemeClr val="bg1"/>
                </a:solidFill>
              </a:rPr>
              <a:t>, </a:t>
            </a:r>
            <a:r>
              <a:rPr lang="de-CH" sz="1800" dirty="0" err="1" smtClean="0">
                <a:solidFill>
                  <a:schemeClr val="bg1"/>
                </a:solidFill>
              </a:rPr>
              <a:t>évidence</a:t>
            </a:r>
            <a:r>
              <a:rPr lang="de-CH" sz="1800" dirty="0" smtClean="0">
                <a:solidFill>
                  <a:schemeClr val="bg1"/>
                </a:solidFill>
              </a:rPr>
              <a:t> et </a:t>
            </a:r>
            <a:r>
              <a:rPr lang="de-CH" sz="1800" dirty="0" err="1" smtClean="0">
                <a:solidFill>
                  <a:schemeClr val="bg1"/>
                </a:solidFill>
              </a:rPr>
              <a:t>utilisation</a:t>
            </a:r>
            <a:endParaRPr lang="de-CH" sz="1800" dirty="0" smtClean="0">
              <a:solidFill>
                <a:schemeClr val="bg1"/>
              </a:solidFill>
            </a:endParaRPr>
          </a:p>
          <a:p>
            <a:pPr algn="l"/>
            <a:endParaRPr lang="de-CH" sz="1800" dirty="0" smtClean="0">
              <a:solidFill>
                <a:schemeClr val="bg1"/>
              </a:solidFill>
            </a:endParaRPr>
          </a:p>
          <a:p>
            <a:pPr algn="l"/>
            <a:endParaRPr lang="de-CH" sz="2400" dirty="0">
              <a:solidFill>
                <a:prstClr val="white"/>
              </a:solidFill>
              <a:latin typeface="Arial" pitchFamily="34" charset="0"/>
              <a:cs typeface="Arial"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4371" y="1772817"/>
            <a:ext cx="5129629" cy="3665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4800" y="573141"/>
            <a:ext cx="5129199" cy="1199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01801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Phase préopératoire</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20</a:t>
            </a:fld>
            <a:endParaRPr lang="de-CH" dirty="0"/>
          </a:p>
        </p:txBody>
      </p:sp>
      <p:sp>
        <p:nvSpPr>
          <p:cNvPr id="5" name="Inhaltsplatzhalter 4"/>
          <p:cNvSpPr>
            <a:spLocks noGrp="1"/>
          </p:cNvSpPr>
          <p:nvPr>
            <p:ph sz="quarter" idx="11"/>
          </p:nvPr>
        </p:nvSpPr>
        <p:spPr/>
        <p:txBody>
          <a:bodyPr>
            <a:normAutofit/>
          </a:bodyPr>
          <a:lstStyle/>
          <a:p>
            <a:pPr marL="0" indent="0">
              <a:buNone/>
            </a:pPr>
            <a:r>
              <a:rPr lang="de-CH" sz="2000" dirty="0" smtClean="0">
                <a:solidFill>
                  <a:srgbClr val="C00000"/>
                </a:solidFill>
              </a:rPr>
              <a:t>2</a:t>
            </a:r>
            <a:r>
              <a:rPr lang="fr-FR" sz="2000" dirty="0" smtClean="0">
                <a:solidFill>
                  <a:srgbClr val="C00000"/>
                </a:solidFill>
              </a:rPr>
              <a:t>. Information donnée au patient et recueil de son consentement</a:t>
            </a:r>
          </a:p>
          <a:p>
            <a:pPr marL="0" lvl="0" indent="0">
              <a:spcBef>
                <a:spcPts val="0"/>
              </a:spcBef>
              <a:buClrTx/>
              <a:buSzTx/>
              <a:buNone/>
            </a:pPr>
            <a:endParaRPr lang="fr-FR" sz="1200" dirty="0" smtClean="0">
              <a:solidFill>
                <a:prstClr val="black"/>
              </a:solidFill>
              <a:latin typeface="Arial" panose="020B0604020202020204" pitchFamily="34" charset="0"/>
              <a:cs typeface="Arial" panose="020B0604020202020204" pitchFamily="34" charset="0"/>
            </a:endParaRPr>
          </a:p>
          <a:p>
            <a:pPr marL="0" lvl="0" indent="0">
              <a:spcBef>
                <a:spcPts val="0"/>
              </a:spcBef>
              <a:buClrTx/>
              <a:buSzTx/>
              <a:buNone/>
            </a:pPr>
            <a:r>
              <a:rPr lang="fr-FR" sz="1800" dirty="0" smtClean="0">
                <a:solidFill>
                  <a:prstClr val="black"/>
                </a:solidFill>
                <a:latin typeface="Arial" panose="020B0604020202020204" pitchFamily="34" charset="0"/>
                <a:cs typeface="Arial" panose="020B0604020202020204" pitchFamily="34" charset="0"/>
              </a:rPr>
              <a:t>Quoi</a:t>
            </a:r>
          </a:p>
          <a:p>
            <a:pPr marL="171450" lvl="0" indent="-171450">
              <a:spcBef>
                <a:spcPts val="0"/>
              </a:spcBef>
              <a:buClrTx/>
              <a:buSzTx/>
              <a:buFont typeface="Arial" panose="020B0604020202020204" pitchFamily="34" charset="0"/>
              <a:buChar char="•"/>
            </a:pPr>
            <a:r>
              <a:rPr lang="fr-FR" sz="1800" b="0" dirty="0" smtClean="0">
                <a:solidFill>
                  <a:prstClr val="black"/>
                </a:solidFill>
                <a:latin typeface="Arial" panose="020B0604020202020204" pitchFamily="34" charset="0"/>
                <a:cs typeface="Arial" panose="020B0604020202020204" pitchFamily="34" charset="0"/>
              </a:rPr>
              <a:t>Informer le patient en abordant les aspects relatifs à l’intervention, mais aussi ceux liés à la sécurité, tels que le marquage et le contrôle répété de l’identité</a:t>
            </a:r>
          </a:p>
          <a:p>
            <a:pPr marL="171450" lvl="0" indent="-171450">
              <a:spcBef>
                <a:spcPts val="0"/>
              </a:spcBef>
              <a:buClrTx/>
              <a:buSzTx/>
              <a:buFont typeface="Arial" panose="020B0604020202020204" pitchFamily="34" charset="0"/>
              <a:buChar char="•"/>
            </a:pPr>
            <a:r>
              <a:rPr lang="fr-FR" sz="1800" b="0" dirty="0" smtClean="0">
                <a:solidFill>
                  <a:prstClr val="black"/>
                </a:solidFill>
                <a:latin typeface="Arial" panose="020B0604020202020204" pitchFamily="34" charset="0"/>
                <a:cs typeface="Arial" panose="020B0604020202020204" pitchFamily="34" charset="0"/>
              </a:rPr>
              <a:t>Documenter l’information donnée au patient et/ou son consentement écrit</a:t>
            </a:r>
          </a:p>
          <a:p>
            <a:pPr lvl="0">
              <a:spcBef>
                <a:spcPts val="0"/>
              </a:spcBef>
              <a:buClrTx/>
              <a:buSzTx/>
            </a:pPr>
            <a:endParaRPr lang="fr-FR" sz="1800" b="0" dirty="0" smtClean="0">
              <a:solidFill>
                <a:prstClr val="black"/>
              </a:solidFill>
              <a:latin typeface="Arial" panose="020B0604020202020204" pitchFamily="34" charset="0"/>
              <a:cs typeface="Arial" panose="020B0604020202020204" pitchFamily="34" charset="0"/>
            </a:endParaRPr>
          </a:p>
          <a:p>
            <a:pPr marL="0" lvl="0" indent="0">
              <a:spcBef>
                <a:spcPts val="0"/>
              </a:spcBef>
              <a:buClrTx/>
              <a:buSzTx/>
              <a:buNone/>
            </a:pPr>
            <a:r>
              <a:rPr lang="fr-FR" sz="1800" dirty="0" smtClean="0">
                <a:solidFill>
                  <a:prstClr val="black"/>
                </a:solidFill>
                <a:latin typeface="Arial" panose="020B0604020202020204" pitchFamily="34" charset="0"/>
                <a:cs typeface="Arial" panose="020B0604020202020204" pitchFamily="34" charset="0"/>
              </a:rPr>
              <a:t>Quand/Où</a:t>
            </a:r>
          </a:p>
          <a:p>
            <a:pPr marL="171450" indent="-171450">
              <a:spcBef>
                <a:spcPts val="0"/>
              </a:spcBef>
              <a:buClrTx/>
              <a:buSzTx/>
              <a:buFont typeface="Arial" panose="020B0604020202020204" pitchFamily="34" charset="0"/>
              <a:buChar char="•"/>
            </a:pPr>
            <a:r>
              <a:rPr lang="fr-FR" sz="1800" b="0" dirty="0" smtClean="0">
                <a:solidFill>
                  <a:prstClr val="black"/>
                </a:solidFill>
                <a:latin typeface="Arial" panose="020B0604020202020204" pitchFamily="34" charset="0"/>
                <a:cs typeface="Arial" panose="020B0604020202020204" pitchFamily="34" charset="0"/>
              </a:rPr>
              <a:t>Suffisamment tôt, dans un lieu tranquille</a:t>
            </a:r>
          </a:p>
          <a:p>
            <a:pPr marL="171450" lvl="0" indent="-171450">
              <a:spcBef>
                <a:spcPts val="0"/>
              </a:spcBef>
              <a:buClrTx/>
              <a:buSzTx/>
              <a:buFont typeface="Arial" panose="020B0604020202020204" pitchFamily="34" charset="0"/>
              <a:buChar char="•"/>
            </a:pPr>
            <a:r>
              <a:rPr lang="fr-FR" sz="1800" b="0" dirty="0" smtClean="0">
                <a:solidFill>
                  <a:prstClr val="black"/>
                </a:solidFill>
                <a:latin typeface="Arial" panose="020B0604020202020204" pitchFamily="34" charset="0"/>
                <a:cs typeface="Arial" panose="020B0604020202020204" pitchFamily="34" charset="0"/>
              </a:rPr>
              <a:t>Le patient a le temps de réfléchir aux informations reçues</a:t>
            </a:r>
          </a:p>
          <a:p>
            <a:pPr marL="171450" lvl="0" indent="-171450">
              <a:spcBef>
                <a:spcPts val="0"/>
              </a:spcBef>
              <a:buClrTx/>
              <a:buSzTx/>
              <a:buFont typeface="Arial" panose="020B0604020202020204" pitchFamily="34" charset="0"/>
              <a:buChar char="•"/>
            </a:pPr>
            <a:r>
              <a:rPr lang="fr-FR" sz="1800" b="0" dirty="0" smtClean="0">
                <a:solidFill>
                  <a:prstClr val="black"/>
                </a:solidFill>
                <a:latin typeface="Arial" panose="020B0604020202020204" pitchFamily="34" charset="0"/>
                <a:cs typeface="Arial" panose="020B0604020202020204" pitchFamily="34" charset="0"/>
              </a:rPr>
              <a:t>La veille de l’intervention : vérifier que l’information a été documentée</a:t>
            </a:r>
          </a:p>
          <a:p>
            <a:pPr marL="171450" lvl="0" indent="-171450">
              <a:spcBef>
                <a:spcPts val="0"/>
              </a:spcBef>
              <a:buClrTx/>
              <a:buSzTx/>
              <a:buFont typeface="Arial" panose="020B0604020202020204" pitchFamily="34" charset="0"/>
              <a:buChar char="•"/>
            </a:pPr>
            <a:endParaRPr lang="fr-FR" sz="1800" b="0" dirty="0" smtClean="0">
              <a:solidFill>
                <a:prstClr val="black"/>
              </a:solidFill>
              <a:latin typeface="Arial" panose="020B0604020202020204" pitchFamily="34" charset="0"/>
              <a:cs typeface="Arial" panose="020B0604020202020204" pitchFamily="34" charset="0"/>
            </a:endParaRPr>
          </a:p>
          <a:p>
            <a:pPr marL="0" lvl="0" indent="0">
              <a:spcBef>
                <a:spcPts val="0"/>
              </a:spcBef>
              <a:buClrTx/>
              <a:buSzTx/>
              <a:buNone/>
            </a:pPr>
            <a:r>
              <a:rPr lang="fr-FR" sz="1800" dirty="0" smtClean="0">
                <a:solidFill>
                  <a:prstClr val="black"/>
                </a:solidFill>
                <a:latin typeface="Arial" panose="020B0604020202020204" pitchFamily="34" charset="0"/>
                <a:cs typeface="Arial" panose="020B0604020202020204" pitchFamily="34" charset="0"/>
              </a:rPr>
              <a:t>Qui</a:t>
            </a:r>
          </a:p>
          <a:p>
            <a:pPr marL="171450" lvl="0" indent="-171450">
              <a:spcBef>
                <a:spcPts val="0"/>
              </a:spcBef>
              <a:buClrTx/>
              <a:buSzTx/>
              <a:buFont typeface="Arial" panose="020B0604020202020204" pitchFamily="34" charset="0"/>
              <a:buChar char="•"/>
            </a:pPr>
            <a:r>
              <a:rPr lang="fr-FR" sz="1800" b="0" dirty="0" smtClean="0">
                <a:solidFill>
                  <a:prstClr val="black"/>
                </a:solidFill>
                <a:latin typeface="Arial" panose="020B0604020202020204" pitchFamily="34" charset="0"/>
                <a:cs typeface="Arial" panose="020B0604020202020204" pitchFamily="34" charset="0"/>
              </a:rPr>
              <a:t>Opérateur et éventuellement anesthésiste : chacun fournit les informations relatives à sa contribution au traitement</a:t>
            </a:r>
          </a:p>
          <a:p>
            <a:pPr marL="171450" lvl="0" indent="-171450">
              <a:spcBef>
                <a:spcPts val="0"/>
              </a:spcBef>
              <a:buClrTx/>
              <a:buSzTx/>
              <a:buFont typeface="Arial" panose="020B0604020202020204" pitchFamily="34" charset="0"/>
              <a:buChar char="•"/>
            </a:pPr>
            <a:r>
              <a:rPr lang="fr-FR" sz="1800" b="0" dirty="0" smtClean="0">
                <a:solidFill>
                  <a:prstClr val="black"/>
                </a:solidFill>
                <a:latin typeface="Arial" panose="020B0604020202020204" pitchFamily="34" charset="0"/>
                <a:cs typeface="Arial" panose="020B0604020202020204" pitchFamily="34" charset="0"/>
              </a:rPr>
              <a:t>Vérification de l’information : infirmière ou </a:t>
            </a:r>
            <a:r>
              <a:rPr lang="fr-FR" sz="1800" b="0" dirty="0" err="1" smtClean="0">
                <a:solidFill>
                  <a:prstClr val="black"/>
                </a:solidFill>
                <a:latin typeface="Arial" panose="020B0604020202020204" pitchFamily="34" charset="0"/>
                <a:cs typeface="Arial" panose="020B0604020202020204" pitchFamily="34" charset="0"/>
              </a:rPr>
              <a:t>resp</a:t>
            </a:r>
            <a:r>
              <a:rPr lang="fr-FR" sz="1800" b="0" dirty="0" smtClean="0">
                <a:solidFill>
                  <a:prstClr val="black"/>
                </a:solidFill>
                <a:latin typeface="Arial" panose="020B0604020202020204" pitchFamily="34" charset="0"/>
                <a:cs typeface="Arial" panose="020B0604020202020204" pitchFamily="34" charset="0"/>
              </a:rPr>
              <a:t>. de la planification opératoire</a:t>
            </a:r>
          </a:p>
          <a:p>
            <a:pPr marL="171450" lvl="0" indent="-171450">
              <a:spcBef>
                <a:spcPts val="0"/>
              </a:spcBef>
              <a:buClrTx/>
              <a:buSzTx/>
              <a:buFont typeface="Arial" panose="020B0604020202020204" pitchFamily="34" charset="0"/>
              <a:buChar char="•"/>
            </a:pPr>
            <a:endParaRPr lang="fr-FR" sz="1800" b="0" dirty="0" smtClean="0">
              <a:solidFill>
                <a:prstClr val="black"/>
              </a:solidFill>
              <a:latin typeface="Arial" panose="020B0604020202020204" pitchFamily="34" charset="0"/>
              <a:cs typeface="Arial" panose="020B0604020202020204" pitchFamily="34" charset="0"/>
            </a:endParaRPr>
          </a:p>
          <a:p>
            <a:pPr marL="0" lvl="0" indent="0">
              <a:spcBef>
                <a:spcPts val="0"/>
              </a:spcBef>
              <a:buClrTx/>
              <a:buSzTx/>
              <a:buNone/>
            </a:pPr>
            <a:r>
              <a:rPr lang="fr-FR" sz="1800" dirty="0" smtClean="0">
                <a:solidFill>
                  <a:prstClr val="black"/>
                </a:solidFill>
                <a:latin typeface="Arial" panose="020B0604020202020204" pitchFamily="34" charset="0"/>
                <a:cs typeface="Arial" panose="020B0604020202020204" pitchFamily="34" charset="0"/>
              </a:rPr>
              <a:t>Comment</a:t>
            </a:r>
          </a:p>
          <a:p>
            <a:pPr marL="171450" lvl="0" indent="-171450">
              <a:spcBef>
                <a:spcPts val="0"/>
              </a:spcBef>
              <a:buClrTx/>
              <a:buSzTx/>
              <a:buFont typeface="Arial" panose="020B0604020202020204" pitchFamily="34" charset="0"/>
              <a:buChar char="•"/>
            </a:pPr>
            <a:r>
              <a:rPr lang="fr-FR" sz="1800" b="0" dirty="0" smtClean="0">
                <a:solidFill>
                  <a:prstClr val="black"/>
                </a:solidFill>
                <a:latin typeface="Arial" panose="020B0604020202020204" pitchFamily="34" charset="0"/>
                <a:cs typeface="Arial" panose="020B0604020202020204" pitchFamily="34" charset="0"/>
              </a:rPr>
              <a:t>Pas de forme particulière prescrite en droit pour l’obligation d’informer</a:t>
            </a:r>
          </a:p>
          <a:p>
            <a:pPr marL="171450" lvl="0" indent="-171450">
              <a:spcBef>
                <a:spcPts val="0"/>
              </a:spcBef>
              <a:buClrTx/>
              <a:buSzTx/>
              <a:buFont typeface="Arial" panose="020B0604020202020204" pitchFamily="34" charset="0"/>
              <a:buChar char="•"/>
            </a:pPr>
            <a:r>
              <a:rPr lang="fr-FR" sz="1800" b="0" dirty="0" smtClean="0">
                <a:solidFill>
                  <a:prstClr val="black"/>
                </a:solidFill>
                <a:latin typeface="Arial" panose="020B0604020202020204" pitchFamily="34" charset="0"/>
                <a:cs typeface="Arial" panose="020B0604020202020204" pitchFamily="34" charset="0"/>
              </a:rPr>
              <a:t>Plusieurs formes et combinaisons possibles</a:t>
            </a:r>
            <a:endParaRPr lang="fr-FR" sz="1800" dirty="0" smtClean="0">
              <a:solidFill>
                <a:srgbClr val="C00000"/>
              </a:solidFill>
            </a:endParaRPr>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37661107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Phase préopératoire</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21</a:t>
            </a:fld>
            <a:endParaRPr lang="de-CH" dirty="0"/>
          </a:p>
        </p:txBody>
      </p:sp>
      <p:sp>
        <p:nvSpPr>
          <p:cNvPr id="5" name="Inhaltsplatzhalter 4"/>
          <p:cNvSpPr>
            <a:spLocks noGrp="1"/>
          </p:cNvSpPr>
          <p:nvPr>
            <p:ph sz="quarter" idx="11"/>
          </p:nvPr>
        </p:nvSpPr>
        <p:spPr/>
        <p:txBody>
          <a:bodyPr>
            <a:normAutofit/>
          </a:bodyPr>
          <a:lstStyle/>
          <a:p>
            <a:pPr marL="0" indent="0">
              <a:buNone/>
            </a:pPr>
            <a:r>
              <a:rPr lang="de-CH" sz="2000" dirty="0" smtClean="0">
                <a:solidFill>
                  <a:srgbClr val="C00000"/>
                </a:solidFill>
              </a:rPr>
              <a:t>3. </a:t>
            </a:r>
            <a:r>
              <a:rPr lang="fr-FR" sz="2000" dirty="0" smtClean="0">
                <a:solidFill>
                  <a:srgbClr val="C00000"/>
                </a:solidFill>
              </a:rPr>
              <a:t>Planification et organisation de l’intervention</a:t>
            </a:r>
          </a:p>
          <a:p>
            <a:r>
              <a:rPr lang="fr-FR" sz="1800" dirty="0" smtClean="0"/>
              <a:t>Buts :</a:t>
            </a:r>
          </a:p>
          <a:p>
            <a:pPr marL="342900" indent="-342900">
              <a:buFont typeface="Arial" panose="020B0604020202020204" pitchFamily="34" charset="0"/>
              <a:buChar char="•"/>
            </a:pPr>
            <a:r>
              <a:rPr lang="fr-FR" sz="1800" b="0" dirty="0" smtClean="0"/>
              <a:t>Eviter des retards ou une interruption de l’intervention</a:t>
            </a:r>
          </a:p>
          <a:p>
            <a:pPr marL="342900" indent="-342900">
              <a:buFont typeface="Arial" panose="020B0604020202020204" pitchFamily="34" charset="0"/>
              <a:buChar char="•"/>
            </a:pPr>
            <a:r>
              <a:rPr lang="fr-FR" sz="1800" b="0" dirty="0" smtClean="0"/>
              <a:t>Prendre à temps les précautions de sécurité qui s’imposent</a:t>
            </a:r>
          </a:p>
          <a:p>
            <a:r>
              <a:rPr lang="fr-FR" sz="1800" dirty="0" smtClean="0"/>
              <a:t>Quand/Où : </a:t>
            </a:r>
            <a:r>
              <a:rPr lang="fr-FR" sz="1800" b="0" dirty="0" smtClean="0"/>
              <a:t>durant la phase préopératoire, à intégrer dans les processus locaux existants</a:t>
            </a:r>
          </a:p>
          <a:p>
            <a:r>
              <a:rPr lang="fr-FR" sz="1800" dirty="0" smtClean="0"/>
              <a:t>Quoi/Comment : </a:t>
            </a:r>
          </a:p>
          <a:p>
            <a:pPr marL="457200" indent="-457200">
              <a:buAutoNum type="arabicPeriod"/>
            </a:pPr>
            <a:r>
              <a:rPr lang="fr-FR" sz="1800" dirty="0" smtClean="0"/>
              <a:t>Evaluer les risques de façon proactive</a:t>
            </a:r>
            <a:r>
              <a:rPr lang="fr-FR" sz="1800" b="0" dirty="0" smtClean="0"/>
              <a:t/>
            </a:r>
            <a:br>
              <a:rPr lang="fr-FR" sz="1800" b="0" dirty="0" smtClean="0"/>
            </a:br>
            <a:r>
              <a:rPr lang="fr-FR" sz="1800" b="0" dirty="0" smtClean="0"/>
              <a:t>perte sanguine importante, allergies connues, intubation difficile ou risque de </a:t>
            </a:r>
            <a:r>
              <a:rPr lang="fr-FR" sz="1800" b="0" dirty="0" err="1" smtClean="0"/>
              <a:t>bronchoaspiration</a:t>
            </a:r>
            <a:r>
              <a:rPr lang="fr-FR" sz="1800" b="0" dirty="0" smtClean="0"/>
              <a:t> élevé et autres risques spécifiques au patient</a:t>
            </a:r>
          </a:p>
          <a:p>
            <a:pPr marL="457200" indent="-457200">
              <a:buFont typeface="Arial" pitchFamily="34" charset="0"/>
              <a:buAutoNum type="arabicPeriod"/>
            </a:pPr>
            <a:r>
              <a:rPr lang="fr-FR" sz="1800" b="0" dirty="0" smtClean="0"/>
              <a:t>Déterminer, planifier et, si nécessaire, commander </a:t>
            </a:r>
            <a:r>
              <a:rPr lang="fr-FR" sz="1800" dirty="0" smtClean="0"/>
              <a:t>les documents, les appareils et le matériel </a:t>
            </a:r>
            <a:r>
              <a:rPr lang="fr-FR" sz="1800" b="0" dirty="0" smtClean="0"/>
              <a:t>requis</a:t>
            </a:r>
          </a:p>
          <a:p>
            <a:pPr marL="457200" indent="-457200">
              <a:buFont typeface="Arial" pitchFamily="34" charset="0"/>
              <a:buAutoNum type="arabicPeriod"/>
            </a:pPr>
            <a:r>
              <a:rPr lang="fr-FR" sz="1800" b="0" dirty="0" smtClean="0"/>
              <a:t>Planifier et prescrire à temps </a:t>
            </a:r>
            <a:r>
              <a:rPr lang="fr-FR" sz="1800" dirty="0" smtClean="0"/>
              <a:t>les examens et les médicaments </a:t>
            </a:r>
            <a:r>
              <a:rPr lang="fr-FR" sz="1800" b="0" dirty="0" smtClean="0"/>
              <a:t>nécessaires</a:t>
            </a:r>
          </a:p>
          <a:p>
            <a:pPr marL="457200" indent="-457200">
              <a:buFont typeface="Arial" pitchFamily="34" charset="0"/>
              <a:buAutoNum type="arabicPeriod"/>
            </a:pPr>
            <a:endParaRPr lang="de-CH" sz="1800" dirty="0" smtClean="0"/>
          </a:p>
          <a:p>
            <a:pPr marL="457200" indent="-457200">
              <a:buAutoNum type="arabicPeriod"/>
            </a:pPr>
            <a:endParaRPr lang="de-CH" sz="1800" dirty="0"/>
          </a:p>
          <a:p>
            <a:pPr marL="457200" indent="-457200">
              <a:buAutoNum type="arabicPeriod"/>
            </a:pPr>
            <a:endParaRPr lang="de-CH" sz="2000" dirty="0" smtClean="0">
              <a:solidFill>
                <a:srgbClr val="C00000"/>
              </a:solidFill>
            </a:endParaRPr>
          </a:p>
          <a:p>
            <a:pPr marL="342900" indent="-342900">
              <a:buFont typeface="Arial" panose="020B0604020202020204" pitchFamily="34" charset="0"/>
              <a:buChar char="•"/>
            </a:pPr>
            <a:endParaRPr lang="de-CH" sz="2000" dirty="0">
              <a:solidFill>
                <a:srgbClr val="C00000"/>
              </a:solidFill>
            </a:endParaRPr>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2912942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180528" y="0"/>
            <a:ext cx="6516216" cy="724205"/>
          </a:xfrm>
        </p:spPr>
        <p:txBody>
          <a:bodyPr/>
          <a:lstStyle/>
          <a:p>
            <a:r>
              <a:rPr lang="fr-FR" dirty="0" smtClean="0"/>
              <a:t>Check-list « Sécurité</a:t>
            </a:r>
          </a:p>
          <a:p>
            <a:r>
              <a:rPr lang="fr-FR" dirty="0" smtClean="0"/>
              <a:t>chirurgicale » au bloc opératoire</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22</a:t>
            </a:fld>
            <a:endParaRPr lang="de-CH" dirty="0"/>
          </a:p>
        </p:txBody>
      </p:sp>
      <p:sp>
        <p:nvSpPr>
          <p:cNvPr id="5" name="Inhaltsplatzhalter 4"/>
          <p:cNvSpPr>
            <a:spLocks noGrp="1"/>
          </p:cNvSpPr>
          <p:nvPr>
            <p:ph sz="quarter" idx="11"/>
          </p:nvPr>
        </p:nvSpPr>
        <p:spPr/>
        <p:txBody>
          <a:bodyPr>
            <a:normAutofit/>
          </a:bodyPr>
          <a:lstStyle/>
          <a:p>
            <a:pPr marL="0" indent="0">
              <a:buNone/>
            </a:pPr>
            <a:r>
              <a:rPr lang="de-CH" sz="2000" dirty="0" err="1" smtClean="0">
                <a:solidFill>
                  <a:srgbClr val="C00000"/>
                </a:solidFill>
              </a:rPr>
              <a:t>Sign</a:t>
            </a:r>
            <a:r>
              <a:rPr lang="de-CH" sz="2000" dirty="0" smtClean="0">
                <a:solidFill>
                  <a:srgbClr val="C00000"/>
                </a:solidFill>
              </a:rPr>
              <a:t> in</a:t>
            </a:r>
            <a:endParaRPr lang="de-CH" sz="2000" dirty="0">
              <a:solidFill>
                <a:srgbClr val="C00000"/>
              </a:solidFill>
            </a:endParaRPr>
          </a:p>
        </p:txBody>
      </p:sp>
      <p:sp>
        <p:nvSpPr>
          <p:cNvPr id="3" name="Textfeld 2"/>
          <p:cNvSpPr txBox="1"/>
          <p:nvPr/>
        </p:nvSpPr>
        <p:spPr>
          <a:xfrm>
            <a:off x="210771" y="1700808"/>
            <a:ext cx="1839491" cy="923330"/>
          </a:xfrm>
          <a:prstGeom prst="rect">
            <a:avLst/>
          </a:prstGeom>
          <a:noFill/>
        </p:spPr>
        <p:txBody>
          <a:bodyPr wrap="none" rtlCol="0">
            <a:spAutoFit/>
          </a:bodyPr>
          <a:lstStyle/>
          <a:p>
            <a:r>
              <a:rPr lang="fr-FR" b="1" dirty="0" smtClean="0">
                <a:solidFill>
                  <a:srgbClr val="0066CC"/>
                </a:solidFill>
              </a:rPr>
              <a:t>Prévention des </a:t>
            </a:r>
          </a:p>
          <a:p>
            <a:r>
              <a:rPr lang="fr-FR" b="1" dirty="0" smtClean="0">
                <a:solidFill>
                  <a:srgbClr val="0066CC"/>
                </a:solidFill>
              </a:rPr>
              <a:t>erreurs de site</a:t>
            </a:r>
          </a:p>
          <a:p>
            <a:r>
              <a:rPr lang="fr-FR" b="1" dirty="0" smtClean="0">
                <a:solidFill>
                  <a:srgbClr val="0066CC"/>
                </a:solidFill>
              </a:rPr>
              <a:t>opératoire</a:t>
            </a:r>
            <a:endParaRPr lang="fr-FR" b="1" dirty="0">
              <a:solidFill>
                <a:srgbClr val="0066CC"/>
              </a:solidFill>
            </a:endParaRPr>
          </a:p>
        </p:txBody>
      </p:sp>
      <p:sp>
        <p:nvSpPr>
          <p:cNvPr id="6" name="Pfeil nach rechts 5"/>
          <p:cNvSpPr/>
          <p:nvPr/>
        </p:nvSpPr>
        <p:spPr>
          <a:xfrm>
            <a:off x="1738260" y="1556792"/>
            <a:ext cx="1321572" cy="288032"/>
          </a:xfrm>
          <a:prstGeom prs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Pfeil nach rechts 8"/>
          <p:cNvSpPr/>
          <p:nvPr/>
        </p:nvSpPr>
        <p:spPr>
          <a:xfrm>
            <a:off x="1691680" y="6381328"/>
            <a:ext cx="1321572" cy="288032"/>
          </a:xfrm>
          <a:prstGeom prs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Pfeil nach rechts 9"/>
          <p:cNvSpPr/>
          <p:nvPr/>
        </p:nvSpPr>
        <p:spPr>
          <a:xfrm>
            <a:off x="1738260" y="2708920"/>
            <a:ext cx="1321572" cy="288032"/>
          </a:xfrm>
          <a:prstGeom prs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 name="Rechteck 6"/>
          <p:cNvSpPr/>
          <p:nvPr/>
        </p:nvSpPr>
        <p:spPr>
          <a:xfrm>
            <a:off x="211738" y="4170514"/>
            <a:ext cx="2096247" cy="646331"/>
          </a:xfrm>
          <a:prstGeom prst="rect">
            <a:avLst/>
          </a:prstGeom>
          <a:noFill/>
        </p:spPr>
        <p:txBody>
          <a:bodyPr wrap="none" rtlCol="0">
            <a:spAutoFit/>
          </a:bodyPr>
          <a:lstStyle/>
          <a:p>
            <a:r>
              <a:rPr lang="de-CH" b="1" dirty="0" smtClean="0">
                <a:solidFill>
                  <a:srgbClr val="C00000"/>
                </a:solidFill>
              </a:rPr>
              <a:t>Evaluation des</a:t>
            </a:r>
            <a:br>
              <a:rPr lang="de-CH" b="1" dirty="0" smtClean="0">
                <a:solidFill>
                  <a:srgbClr val="C00000"/>
                </a:solidFill>
              </a:rPr>
            </a:br>
            <a:r>
              <a:rPr lang="de-CH" b="1" dirty="0" err="1" smtClean="0">
                <a:solidFill>
                  <a:srgbClr val="C00000"/>
                </a:solidFill>
              </a:rPr>
              <a:t>risques</a:t>
            </a:r>
            <a:r>
              <a:rPr lang="de-CH" b="1" dirty="0" smtClean="0">
                <a:solidFill>
                  <a:srgbClr val="C00000"/>
                </a:solidFill>
              </a:rPr>
              <a:t> </a:t>
            </a:r>
            <a:r>
              <a:rPr lang="de-CH" b="1" dirty="0" err="1" smtClean="0">
                <a:solidFill>
                  <a:srgbClr val="C00000"/>
                </a:solidFill>
              </a:rPr>
              <a:t>proactive</a:t>
            </a:r>
            <a:endParaRPr lang="de-CH" b="1" dirty="0">
              <a:solidFill>
                <a:srgbClr val="C00000"/>
              </a:solidFill>
            </a:endParaRPr>
          </a:p>
        </p:txBody>
      </p:sp>
      <p:sp>
        <p:nvSpPr>
          <p:cNvPr id="11" name="Textfeld 10"/>
          <p:cNvSpPr txBox="1"/>
          <p:nvPr/>
        </p:nvSpPr>
        <p:spPr>
          <a:xfrm>
            <a:off x="163394" y="3448993"/>
            <a:ext cx="2865926" cy="369332"/>
          </a:xfrm>
          <a:prstGeom prst="rect">
            <a:avLst/>
          </a:prstGeom>
          <a:noFill/>
        </p:spPr>
        <p:txBody>
          <a:bodyPr wrap="none" rtlCol="0">
            <a:spAutoFit/>
          </a:bodyPr>
          <a:lstStyle/>
          <a:p>
            <a:r>
              <a:rPr lang="de-CH" b="1" dirty="0" err="1" smtClean="0">
                <a:solidFill>
                  <a:srgbClr val="339933"/>
                </a:solidFill>
              </a:rPr>
              <a:t>Vérifications</a:t>
            </a:r>
            <a:r>
              <a:rPr lang="de-CH" b="1" dirty="0" smtClean="0">
                <a:solidFill>
                  <a:srgbClr val="339933"/>
                </a:solidFill>
              </a:rPr>
              <a:t> de </a:t>
            </a:r>
            <a:r>
              <a:rPr lang="de-CH" b="1" dirty="0" err="1" smtClean="0">
                <a:solidFill>
                  <a:srgbClr val="339933"/>
                </a:solidFill>
              </a:rPr>
              <a:t>sécurité</a:t>
            </a:r>
            <a:endParaRPr lang="de-CH" b="1" dirty="0">
              <a:solidFill>
                <a:srgbClr val="339933"/>
              </a:solidFill>
            </a:endParaRPr>
          </a:p>
        </p:txBody>
      </p:sp>
      <p:sp>
        <p:nvSpPr>
          <p:cNvPr id="13" name="Pfeil nach rechts 12"/>
          <p:cNvSpPr/>
          <p:nvPr/>
        </p:nvSpPr>
        <p:spPr>
          <a:xfrm>
            <a:off x="1738260" y="3790364"/>
            <a:ext cx="1321572" cy="288032"/>
          </a:xfrm>
          <a:prstGeom prst="rightArrow">
            <a:avLst/>
          </a:prstGeom>
          <a:solidFill>
            <a:srgbClr val="33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Pfeil nach rechts 13"/>
          <p:cNvSpPr/>
          <p:nvPr/>
        </p:nvSpPr>
        <p:spPr>
          <a:xfrm>
            <a:off x="1721198" y="5157192"/>
            <a:ext cx="1321572" cy="28803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5695" y="1221714"/>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5695" y="2996952"/>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Pfeil nach rechts 16"/>
          <p:cNvSpPr/>
          <p:nvPr/>
        </p:nvSpPr>
        <p:spPr>
          <a:xfrm>
            <a:off x="1691680" y="6569968"/>
            <a:ext cx="1321572" cy="288032"/>
          </a:xfrm>
          <a:prstGeom prst="rightArrow">
            <a:avLst/>
          </a:prstGeom>
          <a:solidFill>
            <a:srgbClr val="33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8" name="Pfeil nach rechts 17"/>
          <p:cNvSpPr/>
          <p:nvPr/>
        </p:nvSpPr>
        <p:spPr>
          <a:xfrm rot="10800000">
            <a:off x="7092280" y="2132459"/>
            <a:ext cx="1321572" cy="288032"/>
          </a:xfrm>
          <a:prstGeom prst="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Textfeld 11"/>
          <p:cNvSpPr txBox="1"/>
          <p:nvPr/>
        </p:nvSpPr>
        <p:spPr>
          <a:xfrm>
            <a:off x="7164288" y="2492896"/>
            <a:ext cx="1787869" cy="646331"/>
          </a:xfrm>
          <a:prstGeom prst="rect">
            <a:avLst/>
          </a:prstGeom>
          <a:noFill/>
        </p:spPr>
        <p:txBody>
          <a:bodyPr wrap="none" rtlCol="0">
            <a:spAutoFit/>
          </a:bodyPr>
          <a:lstStyle/>
          <a:p>
            <a:r>
              <a:rPr lang="fr-FR" b="1" dirty="0" smtClean="0">
                <a:solidFill>
                  <a:schemeClr val="accent6">
                    <a:lumMod val="75000"/>
                  </a:schemeClr>
                </a:solidFill>
              </a:rPr>
              <a:t>Consentement</a:t>
            </a:r>
          </a:p>
          <a:p>
            <a:r>
              <a:rPr lang="fr-FR" b="1" dirty="0" smtClean="0">
                <a:solidFill>
                  <a:schemeClr val="accent6">
                    <a:lumMod val="75000"/>
                  </a:schemeClr>
                </a:solidFill>
              </a:rPr>
              <a:t>du patient</a:t>
            </a:r>
            <a:endParaRPr lang="fr-FR" b="1" dirty="0">
              <a:solidFill>
                <a:schemeClr val="accent6">
                  <a:lumMod val="75000"/>
                </a:schemeClr>
              </a:solidFill>
            </a:endParaRPr>
          </a:p>
        </p:txBody>
      </p:sp>
      <p:sp>
        <p:nvSpPr>
          <p:cNvPr id="20" name="Pfeil nach rechts 19"/>
          <p:cNvSpPr/>
          <p:nvPr/>
        </p:nvSpPr>
        <p:spPr>
          <a:xfrm rot="10800000">
            <a:off x="7092280" y="1870971"/>
            <a:ext cx="1321572" cy="288032"/>
          </a:xfrm>
          <a:prstGeom prst="rightArrow">
            <a:avLst/>
          </a:prstGeom>
          <a:solidFill>
            <a:srgbClr val="33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7432" y="-2908"/>
            <a:ext cx="4004568" cy="6888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696923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9" grpId="0" animBg="1"/>
      <p:bldP spid="10" grpId="0" animBg="1"/>
      <p:bldP spid="7" grpId="0"/>
      <p:bldP spid="11" grpId="0"/>
      <p:bldP spid="13" grpId="0" animBg="1"/>
      <p:bldP spid="14" grpId="0" animBg="1"/>
      <p:bldP spid="17" grpId="0" animBg="1"/>
      <p:bldP spid="18" grpId="0" animBg="1"/>
      <p:bldP spid="12" grpId="0"/>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
          </p:nvPr>
        </p:nvSpPr>
        <p:spPr/>
        <p:txBody>
          <a:bodyPr/>
          <a:lstStyle/>
          <a:p>
            <a:fld id="{A6DC35B0-3101-436D-83E8-2A48940380AD}" type="slidenum">
              <a:rPr lang="de-CH" smtClean="0"/>
              <a:pPr/>
              <a:t>23</a:t>
            </a:fld>
            <a:endParaRPr lang="de-CH" dirty="0"/>
          </a:p>
        </p:txBody>
      </p:sp>
      <p:sp>
        <p:nvSpPr>
          <p:cNvPr id="5" name="Inhaltsplatzhalter 4"/>
          <p:cNvSpPr>
            <a:spLocks noGrp="1"/>
          </p:cNvSpPr>
          <p:nvPr>
            <p:ph sz="quarter" idx="11"/>
          </p:nvPr>
        </p:nvSpPr>
        <p:spPr/>
        <p:txBody>
          <a:bodyPr/>
          <a:lstStyle/>
          <a:p>
            <a:pPr marL="0" indent="0">
              <a:buNone/>
            </a:pPr>
            <a:r>
              <a:rPr lang="de-CH" sz="2000" dirty="0">
                <a:solidFill>
                  <a:srgbClr val="C00000"/>
                </a:solidFill>
              </a:rPr>
              <a:t>Team </a:t>
            </a:r>
            <a:r>
              <a:rPr lang="de-CH" sz="2000" dirty="0" smtClean="0">
                <a:solidFill>
                  <a:srgbClr val="C00000"/>
                </a:solidFill>
              </a:rPr>
              <a:t>time </a:t>
            </a:r>
            <a:r>
              <a:rPr lang="de-CH" sz="2000" dirty="0">
                <a:solidFill>
                  <a:srgbClr val="C00000"/>
                </a:solidFill>
              </a:rPr>
              <a:t>o</a:t>
            </a:r>
            <a:r>
              <a:rPr lang="de-CH" sz="2000" dirty="0" smtClean="0">
                <a:solidFill>
                  <a:srgbClr val="C00000"/>
                </a:solidFill>
              </a:rPr>
              <a:t>ut</a:t>
            </a:r>
            <a:endParaRPr lang="de-CH" sz="2000" dirty="0">
              <a:solidFill>
                <a:srgbClr val="C00000"/>
              </a:solidFill>
            </a:endParaRPr>
          </a:p>
          <a:p>
            <a:endParaRPr lang="de-CH" dirty="0"/>
          </a:p>
        </p:txBody>
      </p:sp>
      <p:sp>
        <p:nvSpPr>
          <p:cNvPr id="8" name="Textplatzhalter 1"/>
          <p:cNvSpPr>
            <a:spLocks noGrp="1"/>
          </p:cNvSpPr>
          <p:nvPr>
            <p:ph type="body" sz="quarter" idx="10"/>
          </p:nvPr>
        </p:nvSpPr>
        <p:spPr/>
        <p:txBody>
          <a:bodyPr/>
          <a:lstStyle/>
          <a:p>
            <a:r>
              <a:rPr lang="fr-FR" dirty="0" smtClean="0"/>
              <a:t>Check-list « Sécurité chirurgicale »</a:t>
            </a:r>
          </a:p>
          <a:p>
            <a:r>
              <a:rPr lang="fr-FR" dirty="0"/>
              <a:t>a</a:t>
            </a:r>
            <a:r>
              <a:rPr lang="fr-FR" dirty="0" smtClean="0"/>
              <a:t>u bloc opératoire</a:t>
            </a:r>
            <a:endParaRPr lang="fr-FR" dirty="0"/>
          </a:p>
        </p:txBody>
      </p:sp>
      <p:sp>
        <p:nvSpPr>
          <p:cNvPr id="9" name="Rechteck 8"/>
          <p:cNvSpPr/>
          <p:nvPr/>
        </p:nvSpPr>
        <p:spPr>
          <a:xfrm>
            <a:off x="261093" y="4222829"/>
            <a:ext cx="2558137" cy="646331"/>
          </a:xfrm>
          <a:prstGeom prst="rect">
            <a:avLst/>
          </a:prstGeom>
          <a:noFill/>
        </p:spPr>
        <p:txBody>
          <a:bodyPr wrap="none" rtlCol="0">
            <a:spAutoFit/>
          </a:bodyPr>
          <a:lstStyle/>
          <a:p>
            <a:r>
              <a:rPr lang="fr-FR" b="1" dirty="0" smtClean="0">
                <a:solidFill>
                  <a:srgbClr val="C00000"/>
                </a:solidFill>
              </a:rPr>
              <a:t>Evaluation </a:t>
            </a:r>
            <a:br>
              <a:rPr lang="fr-FR" b="1" dirty="0" smtClean="0">
                <a:solidFill>
                  <a:srgbClr val="C00000"/>
                </a:solidFill>
              </a:rPr>
            </a:br>
            <a:r>
              <a:rPr lang="fr-FR" b="1" dirty="0" smtClean="0">
                <a:solidFill>
                  <a:srgbClr val="C00000"/>
                </a:solidFill>
              </a:rPr>
              <a:t>des risques proactive</a:t>
            </a:r>
            <a:endParaRPr lang="fr-FR" b="1" dirty="0">
              <a:solidFill>
                <a:srgbClr val="C00000"/>
              </a:solidFill>
            </a:endParaRPr>
          </a:p>
        </p:txBody>
      </p:sp>
      <p:sp>
        <p:nvSpPr>
          <p:cNvPr id="10" name="Textfeld 9"/>
          <p:cNvSpPr txBox="1"/>
          <p:nvPr/>
        </p:nvSpPr>
        <p:spPr>
          <a:xfrm>
            <a:off x="210771" y="1700808"/>
            <a:ext cx="1839491" cy="923330"/>
          </a:xfrm>
          <a:prstGeom prst="rect">
            <a:avLst/>
          </a:prstGeom>
          <a:noFill/>
        </p:spPr>
        <p:txBody>
          <a:bodyPr wrap="none" rtlCol="0">
            <a:spAutoFit/>
          </a:bodyPr>
          <a:lstStyle/>
          <a:p>
            <a:r>
              <a:rPr lang="fr-FR" b="1" dirty="0" smtClean="0">
                <a:solidFill>
                  <a:srgbClr val="0066CC"/>
                </a:solidFill>
              </a:rPr>
              <a:t>Prévention des </a:t>
            </a:r>
          </a:p>
          <a:p>
            <a:r>
              <a:rPr lang="fr-FR" b="1" dirty="0" smtClean="0">
                <a:solidFill>
                  <a:srgbClr val="0066CC"/>
                </a:solidFill>
              </a:rPr>
              <a:t>erreurs de site</a:t>
            </a:r>
          </a:p>
          <a:p>
            <a:r>
              <a:rPr lang="fr-FR" b="1" dirty="0" smtClean="0">
                <a:solidFill>
                  <a:srgbClr val="0066CC"/>
                </a:solidFill>
              </a:rPr>
              <a:t>opératoire</a:t>
            </a:r>
            <a:endParaRPr lang="fr-FR" b="1" dirty="0">
              <a:solidFill>
                <a:srgbClr val="0066CC"/>
              </a:solidFill>
            </a:endParaRPr>
          </a:p>
        </p:txBody>
      </p:sp>
      <p:sp>
        <p:nvSpPr>
          <p:cNvPr id="11" name="Textfeld 10"/>
          <p:cNvSpPr txBox="1"/>
          <p:nvPr/>
        </p:nvSpPr>
        <p:spPr>
          <a:xfrm>
            <a:off x="179512" y="2924944"/>
            <a:ext cx="2865926" cy="369332"/>
          </a:xfrm>
          <a:prstGeom prst="rect">
            <a:avLst/>
          </a:prstGeom>
          <a:noFill/>
        </p:spPr>
        <p:txBody>
          <a:bodyPr wrap="none" rtlCol="0">
            <a:spAutoFit/>
          </a:bodyPr>
          <a:lstStyle/>
          <a:p>
            <a:r>
              <a:rPr lang="de-CH" b="1" dirty="0" err="1" smtClean="0">
                <a:solidFill>
                  <a:srgbClr val="339933"/>
                </a:solidFill>
              </a:rPr>
              <a:t>Vérifications</a:t>
            </a:r>
            <a:r>
              <a:rPr lang="de-CH" b="1" dirty="0" smtClean="0">
                <a:solidFill>
                  <a:srgbClr val="339933"/>
                </a:solidFill>
              </a:rPr>
              <a:t> de </a:t>
            </a:r>
            <a:r>
              <a:rPr lang="de-CH" b="1" dirty="0" err="1" smtClean="0">
                <a:solidFill>
                  <a:srgbClr val="339933"/>
                </a:solidFill>
              </a:rPr>
              <a:t>sécurité</a:t>
            </a:r>
            <a:endParaRPr lang="de-CH" b="1" dirty="0">
              <a:solidFill>
                <a:srgbClr val="339933"/>
              </a:solidFill>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7859" y="2102643"/>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Pfeil nach rechts 12"/>
          <p:cNvSpPr/>
          <p:nvPr/>
        </p:nvSpPr>
        <p:spPr>
          <a:xfrm>
            <a:off x="2155691" y="1814611"/>
            <a:ext cx="1321572" cy="288032"/>
          </a:xfrm>
          <a:prstGeom prst="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8242" y="2700702"/>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Pfeil nach rechts 14"/>
          <p:cNvSpPr/>
          <p:nvPr/>
        </p:nvSpPr>
        <p:spPr>
          <a:xfrm>
            <a:off x="2170308" y="4221088"/>
            <a:ext cx="1321572" cy="288032"/>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7743" y="5817641"/>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Pfeil nach rechts 16"/>
          <p:cNvSpPr/>
          <p:nvPr/>
        </p:nvSpPr>
        <p:spPr>
          <a:xfrm>
            <a:off x="2152756" y="5661248"/>
            <a:ext cx="1321572" cy="288032"/>
          </a:xfrm>
          <a:prstGeom prst="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9" name="Pfeil nach rechts 18"/>
          <p:cNvSpPr/>
          <p:nvPr/>
        </p:nvSpPr>
        <p:spPr>
          <a:xfrm>
            <a:off x="2155691" y="6503988"/>
            <a:ext cx="1321572" cy="288032"/>
          </a:xfrm>
          <a:prstGeom prst="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8" name="Pfeil nach rechts 17"/>
          <p:cNvSpPr/>
          <p:nvPr/>
        </p:nvSpPr>
        <p:spPr>
          <a:xfrm>
            <a:off x="2170308" y="3573016"/>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6" name="Rechteck 5"/>
          <p:cNvSpPr/>
          <p:nvPr/>
        </p:nvSpPr>
        <p:spPr>
          <a:xfrm>
            <a:off x="164017" y="3471550"/>
            <a:ext cx="2103727" cy="646331"/>
          </a:xfrm>
          <a:prstGeom prst="rect">
            <a:avLst/>
          </a:prstGeom>
          <a:solidFill>
            <a:srgbClr val="FFC000"/>
          </a:solidFill>
        </p:spPr>
        <p:txBody>
          <a:bodyPr wrap="square">
            <a:spAutoFit/>
          </a:bodyPr>
          <a:lstStyle/>
          <a:p>
            <a:r>
              <a:rPr lang="de-CH" b="1" dirty="0" smtClean="0"/>
              <a:t>Communication</a:t>
            </a:r>
            <a:endParaRPr lang="de-CH" b="1" dirty="0"/>
          </a:p>
          <a:p>
            <a:r>
              <a:rPr lang="de-CH" b="1" dirty="0" smtClean="0"/>
              <a:t>Briefing</a:t>
            </a:r>
            <a:endParaRPr lang="de-CH" b="1" dirty="0"/>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9408" y="6268384"/>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Pfeil nach rechts 21"/>
          <p:cNvSpPr/>
          <p:nvPr/>
        </p:nvSpPr>
        <p:spPr>
          <a:xfrm>
            <a:off x="2170308" y="1196752"/>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0754" y="14514"/>
            <a:ext cx="3734830" cy="6870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71260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animBg="1"/>
      <p:bldP spid="15" grpId="0" animBg="1"/>
      <p:bldP spid="17" grpId="0" animBg="1"/>
      <p:bldP spid="19" grpId="0" animBg="1"/>
      <p:bldP spid="18" grpId="0" animBg="1"/>
      <p:bldP spid="6" grpId="0" animBg="1"/>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Check-list « Sécurité chirurgicale »</a:t>
            </a:r>
          </a:p>
          <a:p>
            <a:r>
              <a:rPr lang="fr-FR" dirty="0"/>
              <a:t>a</a:t>
            </a:r>
            <a:r>
              <a:rPr lang="fr-FR" dirty="0" smtClean="0"/>
              <a:t>u bloc opératoire</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24</a:t>
            </a:fld>
            <a:endParaRPr lang="de-CH" dirty="0"/>
          </a:p>
        </p:txBody>
      </p:sp>
      <p:sp>
        <p:nvSpPr>
          <p:cNvPr id="5" name="Inhaltsplatzhalter 4"/>
          <p:cNvSpPr>
            <a:spLocks noGrp="1"/>
          </p:cNvSpPr>
          <p:nvPr>
            <p:ph sz="quarter" idx="11"/>
          </p:nvPr>
        </p:nvSpPr>
        <p:spPr/>
        <p:txBody>
          <a:bodyPr/>
          <a:lstStyle/>
          <a:p>
            <a:pPr marL="0" indent="0">
              <a:buNone/>
            </a:pPr>
            <a:r>
              <a:rPr lang="de-CH" dirty="0" err="1" smtClean="0">
                <a:solidFill>
                  <a:srgbClr val="C00000"/>
                </a:solidFill>
              </a:rPr>
              <a:t>Sign</a:t>
            </a:r>
            <a:r>
              <a:rPr lang="de-CH" dirty="0" smtClean="0">
                <a:solidFill>
                  <a:srgbClr val="C00000"/>
                </a:solidFill>
              </a:rPr>
              <a:t> out</a:t>
            </a:r>
            <a:endParaRPr lang="de-CH" dirty="0">
              <a:solidFill>
                <a:srgbClr val="C00000"/>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5695" y="2708920"/>
            <a:ext cx="1354137" cy="3476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feld 7"/>
          <p:cNvSpPr txBox="1"/>
          <p:nvPr/>
        </p:nvSpPr>
        <p:spPr>
          <a:xfrm>
            <a:off x="163394" y="2987660"/>
            <a:ext cx="2865926" cy="369332"/>
          </a:xfrm>
          <a:prstGeom prst="rect">
            <a:avLst/>
          </a:prstGeom>
          <a:noFill/>
        </p:spPr>
        <p:txBody>
          <a:bodyPr wrap="none" rtlCol="0">
            <a:spAutoFit/>
          </a:bodyPr>
          <a:lstStyle/>
          <a:p>
            <a:r>
              <a:rPr lang="de-CH" b="1" dirty="0" err="1" smtClean="0">
                <a:solidFill>
                  <a:srgbClr val="339933"/>
                </a:solidFill>
              </a:rPr>
              <a:t>Vérifications</a:t>
            </a:r>
            <a:r>
              <a:rPr lang="de-CH" b="1" dirty="0" smtClean="0">
                <a:solidFill>
                  <a:srgbClr val="339933"/>
                </a:solidFill>
              </a:rPr>
              <a:t> de </a:t>
            </a:r>
            <a:r>
              <a:rPr lang="de-CH" b="1" dirty="0" err="1" smtClean="0">
                <a:solidFill>
                  <a:srgbClr val="339933"/>
                </a:solidFill>
              </a:rPr>
              <a:t>sécurité</a:t>
            </a:r>
            <a:endParaRPr lang="de-CH" b="1" dirty="0">
              <a:solidFill>
                <a:srgbClr val="339933"/>
              </a:solidFill>
            </a:endParaRPr>
          </a:p>
        </p:txBody>
      </p:sp>
      <p:sp>
        <p:nvSpPr>
          <p:cNvPr id="10" name="Pfeil nach rechts 9"/>
          <p:cNvSpPr/>
          <p:nvPr/>
        </p:nvSpPr>
        <p:spPr>
          <a:xfrm>
            <a:off x="1738260" y="5229200"/>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1" name="Pfeil nach rechts 10"/>
          <p:cNvSpPr/>
          <p:nvPr/>
        </p:nvSpPr>
        <p:spPr>
          <a:xfrm>
            <a:off x="1738260" y="2132459"/>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2" name="Pfeil nach rechts 11"/>
          <p:cNvSpPr/>
          <p:nvPr/>
        </p:nvSpPr>
        <p:spPr>
          <a:xfrm>
            <a:off x="1738260" y="4581128"/>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3" name="Rechteck 12"/>
          <p:cNvSpPr/>
          <p:nvPr/>
        </p:nvSpPr>
        <p:spPr>
          <a:xfrm>
            <a:off x="812089" y="5661248"/>
            <a:ext cx="2103727" cy="646331"/>
          </a:xfrm>
          <a:prstGeom prst="rect">
            <a:avLst/>
          </a:prstGeom>
          <a:solidFill>
            <a:srgbClr val="FFC000"/>
          </a:solidFill>
        </p:spPr>
        <p:txBody>
          <a:bodyPr wrap="square">
            <a:spAutoFit/>
          </a:bodyPr>
          <a:lstStyle/>
          <a:p>
            <a:r>
              <a:rPr lang="de-CH" b="1" dirty="0" smtClean="0"/>
              <a:t>Communication</a:t>
            </a:r>
            <a:endParaRPr lang="de-CH" b="1" dirty="0"/>
          </a:p>
          <a:p>
            <a:r>
              <a:rPr lang="de-CH" b="1" dirty="0" err="1" smtClean="0"/>
              <a:t>Débriefing</a:t>
            </a:r>
            <a:endParaRPr lang="de-CH" b="1" dirty="0"/>
          </a:p>
        </p:txBody>
      </p:sp>
      <p:sp>
        <p:nvSpPr>
          <p:cNvPr id="14" name="Pfeil nach rechts 13"/>
          <p:cNvSpPr/>
          <p:nvPr/>
        </p:nvSpPr>
        <p:spPr>
          <a:xfrm>
            <a:off x="1738260" y="3501008"/>
            <a:ext cx="1321572" cy="288032"/>
          </a:xfrm>
          <a:prstGeom prst="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3" name="Rechteck 2"/>
          <p:cNvSpPr/>
          <p:nvPr/>
        </p:nvSpPr>
        <p:spPr>
          <a:xfrm>
            <a:off x="129489" y="3646765"/>
            <a:ext cx="4572000" cy="369332"/>
          </a:xfrm>
          <a:prstGeom prst="rect">
            <a:avLst/>
          </a:prstGeom>
        </p:spPr>
        <p:txBody>
          <a:bodyPr>
            <a:spAutoFit/>
          </a:bodyPr>
          <a:lstStyle/>
          <a:p>
            <a:r>
              <a:rPr lang="fr-FR" b="1" dirty="0" smtClean="0">
                <a:solidFill>
                  <a:srgbClr val="0066CC"/>
                </a:solidFill>
              </a:rPr>
              <a:t>Prévention d’erreurs</a:t>
            </a:r>
            <a:endParaRPr lang="fr-FR" dirty="0"/>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5695" y="3271259"/>
            <a:ext cx="1354137" cy="3476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4347" y="692696"/>
            <a:ext cx="4676005" cy="55424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5676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animBg="1"/>
      <p:bldP spid="12" grpId="0" animBg="1"/>
      <p:bldP spid="13" grpId="0" animBg="1"/>
      <p:bldP spid="14"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Check-list « Sécurité chirurgicale »</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25</a:t>
            </a:fld>
            <a:endParaRPr lang="de-CH" dirty="0"/>
          </a:p>
        </p:txBody>
      </p:sp>
      <p:sp>
        <p:nvSpPr>
          <p:cNvPr id="5" name="Inhaltsplatzhalter 4"/>
          <p:cNvSpPr>
            <a:spLocks noGrp="1"/>
          </p:cNvSpPr>
          <p:nvPr>
            <p:ph sz="quarter" idx="11"/>
          </p:nvPr>
        </p:nvSpPr>
        <p:spPr>
          <a:xfrm>
            <a:off x="366713" y="908720"/>
            <a:ext cx="8418512" cy="4752528"/>
          </a:xfrm>
        </p:spPr>
        <p:txBody>
          <a:bodyPr>
            <a:normAutofit lnSpcReduction="10000"/>
          </a:bodyPr>
          <a:lstStyle/>
          <a:p>
            <a:pPr marL="0" indent="0">
              <a:buNone/>
            </a:pPr>
            <a:r>
              <a:rPr lang="fr-FR" sz="2000" dirty="0" smtClean="0">
                <a:solidFill>
                  <a:srgbClr val="C00000"/>
                </a:solidFill>
              </a:rPr>
              <a:t>Comment utiliser la check-list de manière correcte et efficace ?</a:t>
            </a:r>
          </a:p>
          <a:p>
            <a:pPr marL="0" indent="0">
              <a:buNone/>
            </a:pPr>
            <a:endParaRPr lang="fr-FR" sz="1800" dirty="0" smtClean="0"/>
          </a:p>
          <a:p>
            <a:pPr marL="0" indent="0">
              <a:buNone/>
            </a:pPr>
            <a:r>
              <a:rPr lang="fr-FR" sz="1800" dirty="0" smtClean="0"/>
              <a:t>Tous les collaborateurs et collaboratrices savent </a:t>
            </a:r>
          </a:p>
          <a:p>
            <a:pPr marL="0" indent="0">
              <a:buNone/>
            </a:pPr>
            <a:endParaRPr lang="fr-FR" sz="1800" b="0" dirty="0" smtClean="0"/>
          </a:p>
          <a:p>
            <a:r>
              <a:rPr lang="fr-FR" sz="1800" dirty="0"/>
              <a:t>p</a:t>
            </a:r>
            <a:r>
              <a:rPr lang="fr-FR" sz="1800" dirty="0" smtClean="0"/>
              <a:t>ourquoi les points à vérifier figurent sur la check-list</a:t>
            </a:r>
          </a:p>
          <a:p>
            <a:endParaRPr lang="fr-FR" sz="1800" dirty="0" smtClean="0"/>
          </a:p>
          <a:p>
            <a:r>
              <a:rPr lang="fr-FR" sz="1800" dirty="0"/>
              <a:t>q</a:t>
            </a:r>
            <a:r>
              <a:rPr lang="fr-FR" sz="1800" dirty="0" smtClean="0"/>
              <a:t>ui dit quoi, quand et comment</a:t>
            </a:r>
          </a:p>
          <a:p>
            <a:pPr marL="893763" indent="0">
              <a:buNone/>
            </a:pPr>
            <a:r>
              <a:rPr lang="fr-FR" sz="1800" b="0" dirty="0"/>
              <a:t>c</a:t>
            </a:r>
            <a:r>
              <a:rPr lang="fr-FR" sz="1800" b="0" dirty="0" smtClean="0"/>
              <a:t>ommunication standardisée</a:t>
            </a:r>
            <a:r>
              <a:rPr lang="fr-FR" sz="1800" b="0" dirty="0"/>
              <a:t> </a:t>
            </a:r>
            <a:r>
              <a:rPr lang="fr-FR" sz="1800" b="0" dirty="0" smtClean="0"/>
              <a:t>= structurée, </a:t>
            </a:r>
            <a:br>
              <a:rPr lang="fr-FR" sz="1800" b="0" dirty="0" smtClean="0"/>
            </a:br>
            <a:r>
              <a:rPr lang="fr-FR" sz="1800" b="0" dirty="0" smtClean="0"/>
              <a:t>connue dans l’aviation sous le nom de « </a:t>
            </a:r>
            <a:r>
              <a:rPr lang="fr-FR" sz="1800" b="0" dirty="0" err="1" smtClean="0"/>
              <a:t>procedures</a:t>
            </a:r>
            <a:r>
              <a:rPr lang="fr-FR" sz="1800" b="0" dirty="0" smtClean="0"/>
              <a:t> » : </a:t>
            </a:r>
            <a:r>
              <a:rPr lang="fr-FR" sz="1800" b="0" dirty="0"/>
              <a:t>f</a:t>
            </a:r>
            <a:r>
              <a:rPr lang="fr-FR" sz="1800" b="0" dirty="0" smtClean="0"/>
              <a:t>ilm</a:t>
            </a:r>
          </a:p>
          <a:p>
            <a:endParaRPr lang="fr-FR" sz="1800" b="0" dirty="0" smtClean="0"/>
          </a:p>
          <a:p>
            <a:r>
              <a:rPr lang="fr-FR" sz="1800" dirty="0"/>
              <a:t>c</a:t>
            </a:r>
            <a:r>
              <a:rPr lang="fr-FR" sz="1800" dirty="0" smtClean="0"/>
              <a:t>omment les contrôles sont effectués</a:t>
            </a:r>
            <a:r>
              <a:rPr lang="fr-FR" sz="1800" b="0" dirty="0" smtClean="0"/>
              <a:t> </a:t>
            </a:r>
          </a:p>
          <a:p>
            <a:pPr marL="890588" lvl="1" indent="0">
              <a:buNone/>
            </a:pPr>
            <a:r>
              <a:rPr lang="fr-FR" sz="1800" dirty="0"/>
              <a:t>q</a:t>
            </a:r>
            <a:r>
              <a:rPr lang="fr-FR" sz="1800" dirty="0" smtClean="0"/>
              <a:t>u’est-ce qui est comparé avec quoi</a:t>
            </a:r>
            <a:r>
              <a:rPr lang="fr-FR" sz="1800" b="0" dirty="0" smtClean="0"/>
              <a:t>,</a:t>
            </a:r>
          </a:p>
          <a:p>
            <a:pPr marL="890588" lvl="1" indent="0">
              <a:buNone/>
            </a:pPr>
            <a:r>
              <a:rPr lang="fr-FR" sz="1800" dirty="0"/>
              <a:t>q</a:t>
            </a:r>
            <a:r>
              <a:rPr lang="fr-FR" sz="1800" b="0" dirty="0" smtClean="0"/>
              <a:t>uel document a valeur de référence</a:t>
            </a:r>
          </a:p>
          <a:p>
            <a:pPr marL="890588" lvl="1" indent="0">
              <a:buNone/>
            </a:pPr>
            <a:r>
              <a:rPr lang="fr-FR" sz="1800" b="0" dirty="0" smtClean="0"/>
              <a:t>	</a:t>
            </a:r>
          </a:p>
          <a:p>
            <a:r>
              <a:rPr lang="fr-FR" sz="1800" dirty="0"/>
              <a:t>q</a:t>
            </a:r>
            <a:r>
              <a:rPr lang="fr-FR" sz="1800" dirty="0" smtClean="0"/>
              <a:t>ue faire en cas de discordance</a:t>
            </a:r>
          </a:p>
        </p:txBody>
      </p:sp>
      <p:sp>
        <p:nvSpPr>
          <p:cNvPr id="6" name="Textplatzhalter 5"/>
          <p:cNvSpPr>
            <a:spLocks noGrp="1"/>
          </p:cNvSpPr>
          <p:nvPr>
            <p:ph type="body" sz="quarter" idx="12"/>
          </p:nvPr>
        </p:nvSpPr>
        <p:spPr/>
        <p:txBody>
          <a:bodyPr/>
          <a:lstStyle/>
          <a:p>
            <a:endParaRPr lang="de-CH" dirty="0"/>
          </a:p>
        </p:txBody>
      </p:sp>
      <p:sp>
        <p:nvSpPr>
          <p:cNvPr id="7" name="Textfeld 6"/>
          <p:cNvSpPr txBox="1"/>
          <p:nvPr/>
        </p:nvSpPr>
        <p:spPr>
          <a:xfrm>
            <a:off x="539552" y="5691544"/>
            <a:ext cx="7664773" cy="707886"/>
          </a:xfrm>
          <a:prstGeom prst="rect">
            <a:avLst/>
          </a:prstGeom>
          <a:solidFill>
            <a:srgbClr val="FFC000"/>
          </a:solidFill>
        </p:spPr>
        <p:txBody>
          <a:bodyPr wrap="square" rtlCol="0">
            <a:spAutoFit/>
          </a:bodyPr>
          <a:lstStyle/>
          <a:p>
            <a:r>
              <a:rPr lang="fr-FR" sz="2000" b="1" dirty="0" smtClean="0"/>
              <a:t>Elucider toute discordance !</a:t>
            </a:r>
          </a:p>
          <a:p>
            <a:r>
              <a:rPr lang="fr-FR" sz="2000" b="1" dirty="0" smtClean="0"/>
              <a:t>Prévoir des procédures</a:t>
            </a:r>
            <a:r>
              <a:rPr lang="fr-FR" sz="2000" b="1" dirty="0"/>
              <a:t> </a:t>
            </a:r>
            <a:r>
              <a:rPr lang="fr-FR" sz="2000" b="1" dirty="0" smtClean="0"/>
              <a:t>clairement définies.</a:t>
            </a:r>
            <a:endParaRPr lang="fr-FR" sz="2000"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6" y="5733256"/>
            <a:ext cx="514350" cy="368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42622558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Adaptation de la check-list</a:t>
            </a:r>
            <a:endParaRPr lang="fr-FR"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26</a:t>
            </a:fld>
            <a:endParaRPr lang="de-CH" dirty="0"/>
          </a:p>
        </p:txBody>
      </p:sp>
      <p:sp>
        <p:nvSpPr>
          <p:cNvPr id="8" name="Inhaltsplatzhalter 7"/>
          <p:cNvSpPr>
            <a:spLocks noGrp="1"/>
          </p:cNvSpPr>
          <p:nvPr>
            <p:ph sz="quarter" idx="11"/>
          </p:nvPr>
        </p:nvSpPr>
        <p:spPr/>
        <p:txBody>
          <a:bodyPr>
            <a:normAutofit/>
          </a:bodyPr>
          <a:lstStyle/>
          <a:p>
            <a:pPr marL="0" indent="0">
              <a:buNone/>
            </a:pPr>
            <a:r>
              <a:rPr lang="fr-FR" sz="2000" dirty="0" smtClean="0">
                <a:solidFill>
                  <a:srgbClr val="C00000"/>
                </a:solidFill>
              </a:rPr>
              <a:t>Communication structurée, </a:t>
            </a:r>
          </a:p>
          <a:p>
            <a:pPr marL="0" indent="0">
              <a:buNone/>
            </a:pPr>
            <a:r>
              <a:rPr lang="fr-FR" sz="2000" dirty="0" smtClean="0">
                <a:solidFill>
                  <a:srgbClr val="C00000"/>
                </a:solidFill>
              </a:rPr>
              <a:t>favorisée par</a:t>
            </a:r>
          </a:p>
          <a:p>
            <a:r>
              <a:rPr lang="fr-FR" sz="2000" dirty="0" smtClean="0">
                <a:solidFill>
                  <a:srgbClr val="C00000"/>
                </a:solidFill>
              </a:rPr>
              <a:t>la mise en page et</a:t>
            </a:r>
          </a:p>
          <a:p>
            <a:r>
              <a:rPr lang="fr-FR" sz="2000" dirty="0" smtClean="0">
                <a:solidFill>
                  <a:srgbClr val="C00000"/>
                </a:solidFill>
              </a:rPr>
              <a:t>les formulations choisies</a:t>
            </a:r>
          </a:p>
        </p:txBody>
      </p:sp>
      <p:sp>
        <p:nvSpPr>
          <p:cNvPr id="9" name="Inhaltsplatzhalter 8"/>
          <p:cNvSpPr>
            <a:spLocks noGrp="1"/>
          </p:cNvSpPr>
          <p:nvPr>
            <p:ph sz="quarter" idx="12"/>
          </p:nvPr>
        </p:nvSpPr>
        <p:spPr/>
        <p:txBody>
          <a:bodyPr/>
          <a:lstStyle/>
          <a:p>
            <a:endParaRPr lang="de-CH"/>
          </a:p>
        </p:txBody>
      </p:sp>
      <p:sp>
        <p:nvSpPr>
          <p:cNvPr id="6" name="Textplatzhalter 5"/>
          <p:cNvSpPr>
            <a:spLocks noGrp="1"/>
          </p:cNvSpPr>
          <p:nvPr>
            <p:ph type="body" sz="quarter" idx="13"/>
          </p:nvPr>
        </p:nvSpPr>
        <p:spPr>
          <a:xfrm>
            <a:off x="359532" y="6165304"/>
            <a:ext cx="8439150" cy="179387"/>
          </a:xfrm>
        </p:spPr>
        <p:txBody>
          <a:bodyPr/>
          <a:lstStyle/>
          <a:p>
            <a:r>
              <a:rPr lang="de-CH" dirty="0" err="1" smtClean="0"/>
              <a:t>Extrait</a:t>
            </a:r>
            <a:r>
              <a:rPr lang="de-CH" dirty="0" smtClean="0"/>
              <a:t> de la check-list Team </a:t>
            </a:r>
            <a:r>
              <a:rPr lang="de-CH" dirty="0"/>
              <a:t>t</a:t>
            </a:r>
            <a:r>
              <a:rPr lang="de-CH" dirty="0" smtClean="0"/>
              <a:t>ime </a:t>
            </a:r>
            <a:r>
              <a:rPr lang="de-CH" dirty="0"/>
              <a:t>o</a:t>
            </a:r>
            <a:r>
              <a:rPr lang="de-CH" dirty="0" smtClean="0"/>
              <a:t>ut</a:t>
            </a:r>
            <a:r>
              <a:rPr lang="de-CH" dirty="0"/>
              <a:t>, </a:t>
            </a:r>
            <a:r>
              <a:rPr lang="de-CH" dirty="0" err="1" smtClean="0"/>
              <a:t>Clinique</a:t>
            </a:r>
            <a:r>
              <a:rPr lang="de-CH" dirty="0" smtClean="0"/>
              <a:t> de </a:t>
            </a:r>
            <a:r>
              <a:rPr lang="de-CH" dirty="0" err="1" smtClean="0"/>
              <a:t>chirurgie</a:t>
            </a:r>
            <a:r>
              <a:rPr lang="de-CH" dirty="0" smtClean="0"/>
              <a:t> </a:t>
            </a:r>
            <a:r>
              <a:rPr lang="de-CH" dirty="0" err="1" smtClean="0"/>
              <a:t>plastique</a:t>
            </a:r>
            <a:r>
              <a:rPr lang="de-CH" dirty="0" smtClean="0"/>
              <a:t> et de </a:t>
            </a:r>
            <a:r>
              <a:rPr lang="de-CH" dirty="0" err="1" smtClean="0"/>
              <a:t>chirurgie</a:t>
            </a:r>
            <a:r>
              <a:rPr lang="de-CH" dirty="0" smtClean="0"/>
              <a:t> de la </a:t>
            </a:r>
            <a:r>
              <a:rPr lang="de-CH" dirty="0" err="1" smtClean="0"/>
              <a:t>main</a:t>
            </a:r>
            <a:r>
              <a:rPr lang="de-CH" dirty="0" smtClean="0"/>
              <a:t>, </a:t>
            </a:r>
            <a:r>
              <a:rPr lang="de-CH" dirty="0" err="1"/>
              <a:t>H</a:t>
            </a:r>
            <a:r>
              <a:rPr lang="de-CH" dirty="0" err="1" smtClean="0"/>
              <a:t>ôpital</a:t>
            </a:r>
            <a:r>
              <a:rPr lang="de-CH" dirty="0" smtClean="0"/>
              <a:t> </a:t>
            </a:r>
            <a:r>
              <a:rPr lang="de-CH" dirty="0" err="1" smtClean="0"/>
              <a:t>universitaire</a:t>
            </a:r>
            <a:r>
              <a:rPr lang="de-CH" dirty="0" smtClean="0"/>
              <a:t> de </a:t>
            </a:r>
            <a:r>
              <a:rPr lang="de-CH" dirty="0" err="1" smtClean="0"/>
              <a:t>Zurich</a:t>
            </a:r>
            <a:r>
              <a:rPr lang="de-CH" dirty="0" smtClean="0"/>
              <a:t> </a:t>
            </a:r>
            <a:endParaRPr lang="de-CH" dirty="0"/>
          </a:p>
          <a:p>
            <a:r>
              <a:rPr lang="de-CH" dirty="0" smtClean="0"/>
              <a:t>http</a:t>
            </a:r>
            <a:r>
              <a:rPr lang="de-CH" dirty="0"/>
              <a:t>://</a:t>
            </a:r>
            <a:r>
              <a:rPr lang="de-CH" dirty="0" err="1" smtClean="0"/>
              <a:t>www.flugsimulation-vfr.ch</a:t>
            </a:r>
            <a:endParaRPr lang="de-CH"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764704"/>
            <a:ext cx="3571820" cy="52331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5373216"/>
            <a:ext cx="2501900" cy="724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279495" y="2852936"/>
            <a:ext cx="1196161" cy="400110"/>
          </a:xfrm>
          <a:prstGeom prst="rect">
            <a:avLst/>
          </a:prstGeom>
          <a:noFill/>
        </p:spPr>
        <p:txBody>
          <a:bodyPr wrap="none" rtlCol="0">
            <a:spAutoFit/>
          </a:bodyPr>
          <a:lstStyle/>
          <a:p>
            <a:r>
              <a:rPr lang="de-CH" sz="2000" b="1" dirty="0" smtClean="0"/>
              <a:t>Cockpit </a:t>
            </a:r>
            <a:endParaRPr lang="de-CH" sz="2000" b="1" dirty="0"/>
          </a:p>
        </p:txBody>
      </p:sp>
      <p:sp>
        <p:nvSpPr>
          <p:cNvPr id="10" name="Textfeld 9"/>
          <p:cNvSpPr txBox="1"/>
          <p:nvPr/>
        </p:nvSpPr>
        <p:spPr>
          <a:xfrm>
            <a:off x="6156176" y="764704"/>
            <a:ext cx="2251162" cy="400110"/>
          </a:xfrm>
          <a:prstGeom prst="rect">
            <a:avLst/>
          </a:prstGeom>
          <a:noFill/>
        </p:spPr>
        <p:txBody>
          <a:bodyPr wrap="none" rtlCol="0">
            <a:spAutoFit/>
          </a:bodyPr>
          <a:lstStyle/>
          <a:p>
            <a:r>
              <a:rPr lang="fr-FR" sz="2000" b="1" dirty="0" smtClean="0"/>
              <a:t>Salle d’opération</a:t>
            </a:r>
            <a:endParaRPr lang="fr-FR" sz="2000" b="1" dirty="0"/>
          </a:p>
        </p:txBody>
      </p:sp>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1041" y="3486876"/>
            <a:ext cx="4333075" cy="23251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883899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4"/>
          </p:nvPr>
        </p:nvSpPr>
        <p:spPr/>
        <p:txBody>
          <a:bodyPr/>
          <a:lstStyle/>
          <a:p>
            <a:fld id="{A6DC35B0-3101-436D-83E8-2A48940380AD}" type="slidenum">
              <a:rPr lang="de-CH" smtClean="0"/>
              <a:pPr/>
              <a:t>27</a:t>
            </a:fld>
            <a:endParaRPr lang="de-CH" dirty="0"/>
          </a:p>
        </p:txBody>
      </p:sp>
      <p:sp>
        <p:nvSpPr>
          <p:cNvPr id="4" name="Inhaltsplatzhalter 3"/>
          <p:cNvSpPr>
            <a:spLocks noGrp="1"/>
          </p:cNvSpPr>
          <p:nvPr>
            <p:ph sz="quarter" idx="11"/>
          </p:nvPr>
        </p:nvSpPr>
        <p:spPr>
          <a:xfrm>
            <a:off x="366713" y="3404996"/>
            <a:ext cx="8418512" cy="2724341"/>
          </a:xfrm>
          <a:noFill/>
        </p:spPr>
        <p:txBody>
          <a:bodyPr>
            <a:normAutofit/>
          </a:bodyPr>
          <a:lstStyle/>
          <a:p>
            <a:pPr>
              <a:spcBef>
                <a:spcPts val="1200"/>
              </a:spcBef>
            </a:pPr>
            <a:r>
              <a:rPr lang="fr-FR" sz="1800" b="0" dirty="0" smtClean="0"/>
              <a:t>Comment commencer ?</a:t>
            </a:r>
          </a:p>
          <a:p>
            <a:pPr>
              <a:spcBef>
                <a:spcPts val="1200"/>
              </a:spcBef>
            </a:pPr>
            <a:r>
              <a:rPr lang="fr-FR" sz="1800" b="0" dirty="0" smtClean="0"/>
              <a:t>Qui dit quoi, quand, comment ?</a:t>
            </a:r>
          </a:p>
          <a:p>
            <a:pPr>
              <a:spcBef>
                <a:spcPts val="1200"/>
              </a:spcBef>
            </a:pPr>
            <a:r>
              <a:rPr lang="fr-FR" sz="1800" b="0" dirty="0" smtClean="0"/>
              <a:t>Qui contrôle et compare avec quoi ?</a:t>
            </a:r>
          </a:p>
          <a:p>
            <a:pPr>
              <a:spcBef>
                <a:spcPts val="1200"/>
              </a:spcBef>
            </a:pPr>
            <a:r>
              <a:rPr lang="fr-FR" sz="1800" b="0" dirty="0" smtClean="0"/>
              <a:t>Quelles informations faut-il transmettre et comment ?</a:t>
            </a:r>
          </a:p>
          <a:p>
            <a:pPr>
              <a:spcBef>
                <a:spcPts val="1200"/>
              </a:spcBef>
            </a:pPr>
            <a:r>
              <a:rPr lang="fr-FR" sz="1800" b="0" dirty="0" smtClean="0"/>
              <a:t>Comment procéder si quelque chose n’est pas clair ?</a:t>
            </a:r>
          </a:p>
          <a:p>
            <a:pPr>
              <a:spcBef>
                <a:spcPts val="1200"/>
              </a:spcBef>
            </a:pPr>
            <a:r>
              <a:rPr lang="fr-FR" sz="1800" b="0" dirty="0" smtClean="0"/>
              <a:t>Qu’est-ce qui est documenté dans le dossier du patient ?</a:t>
            </a:r>
          </a:p>
          <a:p>
            <a:endParaRPr lang="de-CH" dirty="0" smtClean="0"/>
          </a:p>
          <a:p>
            <a:endParaRPr lang="de-CH" dirty="0"/>
          </a:p>
          <a:p>
            <a:endParaRPr lang="de-CH" dirty="0"/>
          </a:p>
        </p:txBody>
      </p:sp>
      <p:sp>
        <p:nvSpPr>
          <p:cNvPr id="5" name="Textplatzhalter 4"/>
          <p:cNvSpPr>
            <a:spLocks noGrp="1"/>
          </p:cNvSpPr>
          <p:nvPr>
            <p:ph type="body" sz="quarter" idx="12"/>
          </p:nvPr>
        </p:nvSpPr>
        <p:spPr/>
        <p:txBody>
          <a:bodyPr/>
          <a:lstStyle/>
          <a:p>
            <a:endParaRPr lang="de-CH" dirty="0"/>
          </a:p>
        </p:txBody>
      </p:sp>
      <p:grpSp>
        <p:nvGrpSpPr>
          <p:cNvPr id="18" name="Gruppieren 17"/>
          <p:cNvGrpSpPr/>
          <p:nvPr/>
        </p:nvGrpSpPr>
        <p:grpSpPr>
          <a:xfrm>
            <a:off x="4601004" y="3257395"/>
            <a:ext cx="3503972" cy="2584021"/>
            <a:chOff x="4601004" y="3257395"/>
            <a:chExt cx="3503972" cy="2584021"/>
          </a:xfrm>
        </p:grpSpPr>
        <p:pic>
          <p:nvPicPr>
            <p:cNvPr id="6" name="Bild 2"/>
            <p:cNvPicPr>
              <a:picLocks noChangeAspect="1"/>
            </p:cNvPicPr>
            <p:nvPr/>
          </p:nvPicPr>
          <p:blipFill rotWithShape="1">
            <a:blip r:embed="rId3">
              <a:extLst>
                <a:ext uri="{BEBA8EAE-BF5A-486C-A8C5-ECC9F3942E4B}">
                  <a14:imgProps xmlns:a14="http://schemas.microsoft.com/office/drawing/2010/main">
                    <a14:imgLayer r:embed="rId4">
                      <a14:imgEffect>
                        <a14:backgroundRemoval t="15351" b="97368" l="8134" r="95215">
                          <a14:foregroundMark x1="27273" y1="41667" x2="27273" y2="41667"/>
                          <a14:foregroundMark x1="95215" y1="16667" x2="95215" y2="16667"/>
                          <a14:foregroundMark x1="39713" y1="46930" x2="39713" y2="46930"/>
                          <a14:foregroundMark x1="24402" y1="74561" x2="24402" y2="74561"/>
                        </a14:backgroundRemoval>
                      </a14:imgEffect>
                    </a14:imgLayer>
                  </a14:imgProps>
                </a:ext>
              </a:extLst>
            </a:blip>
            <a:srcRect l="5582" t="10021"/>
            <a:stretch/>
          </p:blipFill>
          <p:spPr>
            <a:xfrm>
              <a:off x="7308304" y="5013176"/>
              <a:ext cx="796672" cy="828240"/>
            </a:xfrm>
            <a:prstGeom prst="rect">
              <a:avLst/>
            </a:prstGeom>
            <a:ln>
              <a:noFill/>
            </a:ln>
            <a:effectLst>
              <a:outerShdw blurRad="292100" dist="139700" dir="2700000" algn="tl" rotWithShape="0">
                <a:srgbClr val="333333">
                  <a:alpha val="65000"/>
                </a:srgbClr>
              </a:outerShdw>
            </a:effec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1004" y="3257395"/>
              <a:ext cx="648072" cy="1104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56176" y="3743022"/>
              <a:ext cx="1368153" cy="861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 name="Rechteck 9"/>
          <p:cNvSpPr/>
          <p:nvPr/>
        </p:nvSpPr>
        <p:spPr>
          <a:xfrm>
            <a:off x="395288" y="908720"/>
            <a:ext cx="8410575" cy="646331"/>
          </a:xfrm>
          <a:prstGeom prst="rect">
            <a:avLst/>
          </a:prstGeom>
          <a:solidFill>
            <a:srgbClr val="006061"/>
          </a:solidFill>
        </p:spPr>
        <p:txBody>
          <a:bodyPr wrap="square">
            <a:spAutoFit/>
          </a:bodyPr>
          <a:lstStyle/>
          <a:p>
            <a:r>
              <a:rPr lang="fr-FR" dirty="0" smtClean="0">
                <a:solidFill>
                  <a:schemeClr val="bg1"/>
                </a:solidFill>
              </a:rPr>
              <a:t>Pour apprendre des choses aussi simples que marcher, parler ou conduire une voiture</a:t>
            </a:r>
            <a:r>
              <a:rPr lang="fr-FR" dirty="0">
                <a:solidFill>
                  <a:schemeClr val="bg1"/>
                </a:solidFill>
              </a:rPr>
              <a:t>, nous </a:t>
            </a:r>
            <a:r>
              <a:rPr lang="fr-FR" dirty="0" smtClean="0">
                <a:solidFill>
                  <a:schemeClr val="bg1"/>
                </a:solidFill>
              </a:rPr>
              <a:t>avons </a:t>
            </a:r>
            <a:r>
              <a:rPr lang="fr-FR" dirty="0">
                <a:solidFill>
                  <a:schemeClr val="bg1"/>
                </a:solidFill>
              </a:rPr>
              <a:t>dû nous </a:t>
            </a:r>
            <a:r>
              <a:rPr lang="fr-FR" dirty="0" smtClean="0">
                <a:solidFill>
                  <a:schemeClr val="bg1"/>
                </a:solidFill>
              </a:rPr>
              <a:t>exercer et nous entraîner.</a:t>
            </a:r>
            <a:endParaRPr lang="fr-FR" dirty="0">
              <a:solidFill>
                <a:schemeClr val="bg1"/>
              </a:solidFill>
            </a:endParaRPr>
          </a:p>
        </p:txBody>
      </p:sp>
      <p:sp>
        <p:nvSpPr>
          <p:cNvPr id="12" name="Textfeld 11"/>
          <p:cNvSpPr txBox="1"/>
          <p:nvPr/>
        </p:nvSpPr>
        <p:spPr>
          <a:xfrm>
            <a:off x="332588" y="2857285"/>
            <a:ext cx="8410574" cy="400110"/>
          </a:xfrm>
          <a:prstGeom prst="rect">
            <a:avLst/>
          </a:prstGeom>
          <a:solidFill>
            <a:srgbClr val="FFC000"/>
          </a:solidFill>
        </p:spPr>
        <p:txBody>
          <a:bodyPr wrap="square" rtlCol="0">
            <a:spAutoFit/>
          </a:bodyPr>
          <a:lstStyle/>
          <a:p>
            <a:pPr algn="ctr"/>
            <a:r>
              <a:rPr lang="fr-FR" sz="2000" b="1" dirty="0" smtClean="0"/>
              <a:t>Nous devons aussi apprendre à utiliser la check-list</a:t>
            </a:r>
            <a:endParaRPr lang="fr-FR" sz="2000" b="1" dirty="0"/>
          </a:p>
        </p:txBody>
      </p:sp>
      <p:sp>
        <p:nvSpPr>
          <p:cNvPr id="15" name="Textplatzhalter 1"/>
          <p:cNvSpPr>
            <a:spLocks noGrp="1"/>
          </p:cNvSpPr>
          <p:nvPr>
            <p:ph type="body" sz="quarter" idx="10"/>
          </p:nvPr>
        </p:nvSpPr>
        <p:spPr/>
        <p:txBody>
          <a:bodyPr/>
          <a:lstStyle/>
          <a:p>
            <a:r>
              <a:rPr lang="fr-FR" dirty="0" smtClean="0"/>
              <a:t>Check-list « Sécurité chirurgicale »</a:t>
            </a:r>
          </a:p>
          <a:p>
            <a:r>
              <a:rPr lang="fr-FR" dirty="0" smtClean="0">
                <a:solidFill>
                  <a:srgbClr val="7030A0"/>
                </a:solidFill>
              </a:rPr>
              <a:t>Insérer le nom de l‘hôpital</a:t>
            </a:r>
            <a:endParaRPr lang="fr-FR" dirty="0">
              <a:solidFill>
                <a:srgbClr val="7030A0"/>
              </a:solidFill>
            </a:endParaRPr>
          </a:p>
        </p:txBody>
      </p:sp>
      <p:sp>
        <p:nvSpPr>
          <p:cNvPr id="16" name="Rechteck 15"/>
          <p:cNvSpPr/>
          <p:nvPr/>
        </p:nvSpPr>
        <p:spPr>
          <a:xfrm>
            <a:off x="336961" y="1745102"/>
            <a:ext cx="8410574" cy="984885"/>
          </a:xfrm>
          <a:prstGeom prst="rect">
            <a:avLst/>
          </a:prstGeom>
        </p:spPr>
        <p:txBody>
          <a:bodyPr wrap="square">
            <a:spAutoFit/>
          </a:bodyPr>
          <a:lstStyle/>
          <a:p>
            <a:r>
              <a:rPr lang="fr-FR" sz="2000" b="1" dirty="0" smtClean="0">
                <a:solidFill>
                  <a:srgbClr val="C00000"/>
                </a:solidFill>
              </a:rPr>
              <a:t>Utilisation correcte et efficace de la check-list </a:t>
            </a:r>
            <a:br>
              <a:rPr lang="fr-FR" sz="2000" b="1" dirty="0" smtClean="0">
                <a:solidFill>
                  <a:srgbClr val="C00000"/>
                </a:solidFill>
              </a:rPr>
            </a:br>
            <a:r>
              <a:rPr lang="fr-FR" sz="2000" b="1" dirty="0" smtClean="0">
                <a:solidFill>
                  <a:srgbClr val="C00000"/>
                </a:solidFill>
              </a:rPr>
              <a:t>à </a:t>
            </a:r>
            <a:r>
              <a:rPr lang="fr-FR" sz="2000" b="1" dirty="0" smtClean="0">
                <a:solidFill>
                  <a:srgbClr val="7030A0"/>
                </a:solidFill>
              </a:rPr>
              <a:t>nom de l’hôpital</a:t>
            </a:r>
          </a:p>
          <a:p>
            <a:r>
              <a:rPr lang="fr-FR" dirty="0" smtClean="0"/>
              <a:t>Adaptation de la check-list</a:t>
            </a:r>
            <a:endParaRPr lang="fr-FR" dirty="0"/>
          </a:p>
        </p:txBody>
      </p:sp>
      <p:sp>
        <p:nvSpPr>
          <p:cNvPr id="17" name="Textfeld 16"/>
          <p:cNvSpPr txBox="1"/>
          <p:nvPr/>
        </p:nvSpPr>
        <p:spPr>
          <a:xfrm>
            <a:off x="3059832" y="2348880"/>
            <a:ext cx="1961444" cy="369332"/>
          </a:xfrm>
          <a:prstGeom prst="rect">
            <a:avLst/>
          </a:prstGeom>
          <a:noFill/>
        </p:spPr>
        <p:txBody>
          <a:bodyPr wrap="none" rtlCol="0">
            <a:spAutoFit/>
          </a:bodyPr>
          <a:lstStyle/>
          <a:p>
            <a:r>
              <a:rPr lang="de-CH" b="1" dirty="0"/>
              <a:t>+ </a:t>
            </a:r>
            <a:r>
              <a:rPr lang="fr-FR" b="1" dirty="0" smtClean="0"/>
              <a:t>entraînements</a:t>
            </a:r>
            <a:endParaRPr lang="fr-FR" b="1" dirty="0"/>
          </a:p>
        </p:txBody>
      </p:sp>
      <p:sp>
        <p:nvSpPr>
          <p:cNvPr id="19"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2912570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childTnLst>
                                </p:cTn>
                              </p:par>
                              <p:par>
                                <p:cTn id="37" presetID="2" presetClass="entr" presetSubtype="4"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10" grpId="0" animBg="1"/>
      <p:bldP spid="12" grpId="0" animBg="1"/>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Entraînements avant l’introduction</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28</a:t>
            </a:fld>
            <a:endParaRPr lang="de-CH" dirty="0"/>
          </a:p>
        </p:txBody>
      </p:sp>
      <p:sp>
        <p:nvSpPr>
          <p:cNvPr id="4" name="Inhaltsplatzhalter 3"/>
          <p:cNvSpPr>
            <a:spLocks noGrp="1"/>
          </p:cNvSpPr>
          <p:nvPr>
            <p:ph sz="quarter" idx="11"/>
          </p:nvPr>
        </p:nvSpPr>
        <p:spPr/>
        <p:txBody>
          <a:bodyPr/>
          <a:lstStyle/>
          <a:p>
            <a:pPr marL="0" indent="0">
              <a:buNone/>
            </a:pPr>
            <a:r>
              <a:rPr lang="fr-FR" sz="2000" dirty="0" smtClean="0">
                <a:solidFill>
                  <a:srgbClr val="C00000"/>
                </a:solidFill>
              </a:rPr>
              <a:t>Entraînements dans le cadre de </a:t>
            </a:r>
            <a:r>
              <a:rPr lang="fr-FR" sz="2000" dirty="0" err="1" smtClean="0">
                <a:solidFill>
                  <a:srgbClr val="C00000"/>
                </a:solidFill>
              </a:rPr>
              <a:t>progress</a:t>
            </a:r>
            <a:r>
              <a:rPr lang="fr-FR" sz="2000" dirty="0" smtClean="0">
                <a:solidFill>
                  <a:srgbClr val="C00000"/>
                </a:solidFill>
              </a:rPr>
              <a:t> ! La sécurité en chirurgie</a:t>
            </a:r>
          </a:p>
          <a:p>
            <a:pPr>
              <a:spcBef>
                <a:spcPts val="1200"/>
              </a:spcBef>
            </a:pPr>
            <a:r>
              <a:rPr lang="fr-FR" sz="1800" b="0" dirty="0" smtClean="0"/>
              <a:t>Public cible : tout le personnel amené à utiliser la check-list en salle d’opération</a:t>
            </a:r>
          </a:p>
          <a:p>
            <a:pPr>
              <a:spcBef>
                <a:spcPts val="1200"/>
              </a:spcBef>
            </a:pPr>
            <a:r>
              <a:rPr lang="fr-FR" sz="1800" b="0" dirty="0" smtClean="0"/>
              <a:t>Entraînements de 45 minutes au sein de groupes interprofessionnels, avril 2014</a:t>
            </a:r>
          </a:p>
          <a:p>
            <a:pPr marL="0" indent="0">
              <a:spcBef>
                <a:spcPts val="1200"/>
              </a:spcBef>
              <a:buNone/>
            </a:pPr>
            <a:endParaRPr lang="fr-FR" sz="1800" b="0" dirty="0" smtClean="0"/>
          </a:p>
          <a:p>
            <a:pPr marL="0" indent="0">
              <a:buNone/>
            </a:pPr>
            <a:r>
              <a:rPr lang="fr-FR" sz="2000" dirty="0" smtClean="0">
                <a:solidFill>
                  <a:srgbClr val="C00000"/>
                </a:solidFill>
              </a:rPr>
              <a:t>Observations et débriefings</a:t>
            </a:r>
          </a:p>
          <a:p>
            <a:pPr>
              <a:spcBef>
                <a:spcPts val="1200"/>
              </a:spcBef>
            </a:pPr>
            <a:r>
              <a:rPr lang="fr-FR" sz="1800" b="0" dirty="0" smtClean="0"/>
              <a:t>Après introduction de la check-list adaptée, à partir de mai 2014 </a:t>
            </a:r>
          </a:p>
        </p:txBody>
      </p:sp>
      <p:sp>
        <p:nvSpPr>
          <p:cNvPr id="5" name="Textplatzhalter 4"/>
          <p:cNvSpPr>
            <a:spLocks noGrp="1"/>
          </p:cNvSpPr>
          <p:nvPr>
            <p:ph type="body" sz="quarter" idx="12"/>
          </p:nvPr>
        </p:nvSpPr>
        <p:spPr/>
        <p:txBody>
          <a:bodyPr/>
          <a:lstStyle/>
          <a:p>
            <a:endParaRPr lang="de-CH"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2018686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Aperçu du module 3</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29</a:t>
            </a:fld>
            <a:endParaRPr lang="de-CH" dirty="0"/>
          </a:p>
        </p:txBody>
      </p:sp>
      <p:sp>
        <p:nvSpPr>
          <p:cNvPr id="4" name="Inhaltsplatzhalter 3"/>
          <p:cNvSpPr>
            <a:spLocks noGrp="1"/>
          </p:cNvSpPr>
          <p:nvPr>
            <p:ph sz="quarter" idx="11"/>
          </p:nvPr>
        </p:nvSpPr>
        <p:spPr/>
        <p:txBody>
          <a:bodyPr>
            <a:normAutofit/>
          </a:bodyPr>
          <a:lstStyle/>
          <a:p>
            <a:pPr marL="0" indent="0">
              <a:buNone/>
            </a:pPr>
            <a:r>
              <a:rPr lang="fr-FR" sz="2000" dirty="0" smtClean="0">
                <a:solidFill>
                  <a:srgbClr val="C00000"/>
                </a:solidFill>
              </a:rPr>
              <a:t>Gestion de la sécurité et communication au sein de l’équipe (module 3)</a:t>
            </a:r>
          </a:p>
          <a:p>
            <a:pPr marL="0" indent="0">
              <a:buNone/>
            </a:pPr>
            <a:r>
              <a:rPr lang="fr-FR" sz="2000" b="0" dirty="0" smtClean="0"/>
              <a:t>Eléments clés théoriques et pratiques</a:t>
            </a:r>
          </a:p>
          <a:p>
            <a:pPr marL="0" indent="0">
              <a:buNone/>
            </a:pPr>
            <a:endParaRPr lang="fr-FR" dirty="0" smtClean="0"/>
          </a:p>
          <a:p>
            <a:pPr marL="0" indent="0">
              <a:buNone/>
            </a:pPr>
            <a:r>
              <a:rPr lang="fr-FR" sz="1800" dirty="0" smtClean="0"/>
              <a:t>Aperçu</a:t>
            </a:r>
          </a:p>
          <a:p>
            <a:r>
              <a:rPr lang="fr-FR" sz="1800" b="0" dirty="0" smtClean="0"/>
              <a:t>Points essentiels pour garantir la sécurité – connaissances tirées d’autres branches à hauts risques</a:t>
            </a:r>
          </a:p>
          <a:p>
            <a:endParaRPr lang="fr-FR" sz="1800" b="0" dirty="0" smtClean="0"/>
          </a:p>
          <a:p>
            <a:r>
              <a:rPr lang="fr-FR" sz="1800" b="0" dirty="0" smtClean="0"/>
              <a:t>Gestion des erreurs</a:t>
            </a:r>
          </a:p>
          <a:p>
            <a:endParaRPr lang="fr-FR" sz="1800" b="0" dirty="0" smtClean="0"/>
          </a:p>
          <a:p>
            <a:r>
              <a:rPr lang="fr-FR" sz="1800" b="0" dirty="0" smtClean="0"/>
              <a:t>Composition et structure des équipes dans l’hôpital</a:t>
            </a:r>
          </a:p>
          <a:p>
            <a:endParaRPr lang="fr-FR" sz="1800" b="0" dirty="0" smtClean="0"/>
          </a:p>
          <a:p>
            <a:r>
              <a:rPr lang="fr-FR" sz="1800" b="0" dirty="0" smtClean="0"/>
              <a:t>Stratégies de promotion du « </a:t>
            </a:r>
            <a:r>
              <a:rPr lang="fr-FR" sz="1800" b="0" dirty="0" err="1" smtClean="0"/>
              <a:t>Speak</a:t>
            </a:r>
            <a:r>
              <a:rPr lang="fr-FR" sz="1800" b="0" dirty="0" smtClean="0"/>
              <a:t> up » et entraînements des équipes</a:t>
            </a:r>
          </a:p>
          <a:p>
            <a:endParaRPr lang="fr-FR" sz="1800" b="0" dirty="0" smtClean="0"/>
          </a:p>
          <a:p>
            <a:r>
              <a:rPr lang="fr-FR" sz="1800" b="0" dirty="0" smtClean="0"/>
              <a:t>Briefing et débriefing</a:t>
            </a:r>
          </a:p>
          <a:p>
            <a:endParaRPr lang="de-CH" sz="1800" b="0" dirty="0" smtClean="0"/>
          </a:p>
        </p:txBody>
      </p:sp>
      <p:sp>
        <p:nvSpPr>
          <p:cNvPr id="5" name="Textplatzhalter 4"/>
          <p:cNvSpPr>
            <a:spLocks noGrp="1"/>
          </p:cNvSpPr>
          <p:nvPr>
            <p:ph type="body" sz="quarter" idx="12"/>
          </p:nvPr>
        </p:nvSpPr>
        <p:spPr/>
        <p:txBody>
          <a:bodyPr/>
          <a:lstStyle/>
          <a:p>
            <a:endParaRPr lang="de-CH" dirty="0"/>
          </a:p>
        </p:txBody>
      </p:sp>
      <p:sp>
        <p:nvSpPr>
          <p:cNvPr id="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38497950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9"/>
          <p:cNvSpPr>
            <a:spLocks noGrp="1"/>
          </p:cNvSpPr>
          <p:nvPr>
            <p:ph type="body" sz="quarter" idx="10"/>
          </p:nvPr>
        </p:nvSpPr>
        <p:spPr/>
        <p:txBody>
          <a:bodyPr/>
          <a:lstStyle/>
          <a:p>
            <a:endParaRPr lang="de-CH" dirty="0"/>
          </a:p>
        </p:txBody>
      </p:sp>
      <p:sp>
        <p:nvSpPr>
          <p:cNvPr id="11" name="Inhaltsplatzhalter 10"/>
          <p:cNvSpPr>
            <a:spLocks noGrp="1"/>
          </p:cNvSpPr>
          <p:nvPr>
            <p:ph sz="quarter" idx="11"/>
          </p:nvPr>
        </p:nvSpPr>
        <p:spPr/>
        <p:txBody>
          <a:bodyPr anchor="ctr">
            <a:normAutofit/>
          </a:bodyPr>
          <a:lstStyle/>
          <a:p>
            <a:pPr marL="0" indent="0" algn="ctr">
              <a:buNone/>
            </a:pPr>
            <a:r>
              <a:rPr lang="de-DE" sz="4800" dirty="0" smtClean="0"/>
              <a:t>FINISHED FILES ARE THE RESULT OF YEARS OF SCIENTIFIC STUDY COMBINED WITH THE EXPERIENCE OF YEARS</a:t>
            </a:r>
            <a:endParaRPr lang="de-CH" sz="4800" dirty="0"/>
          </a:p>
        </p:txBody>
      </p:sp>
      <p:sp>
        <p:nvSpPr>
          <p:cNvPr id="2" name="Textplatzhalter 1"/>
          <p:cNvSpPr>
            <a:spLocks noGrp="1"/>
          </p:cNvSpPr>
          <p:nvPr>
            <p:ph type="body" sz="quarter" idx="12"/>
          </p:nvPr>
        </p:nvSpPr>
        <p:spPr/>
        <p:txBody>
          <a:bodyPr/>
          <a:lstStyle/>
          <a:p>
            <a:endParaRPr lang="de-CH"/>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1239034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765174"/>
            <a:ext cx="8626351" cy="6080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platzhalter 1"/>
          <p:cNvSpPr>
            <a:spLocks noGrp="1"/>
          </p:cNvSpPr>
          <p:nvPr>
            <p:ph type="body" sz="quarter" idx="10"/>
          </p:nvPr>
        </p:nvSpPr>
        <p:spPr/>
        <p:txBody>
          <a:bodyPr/>
          <a:lstStyle/>
          <a:p>
            <a:r>
              <a:rPr lang="de-CH" sz="2800" dirty="0" smtClean="0">
                <a:solidFill>
                  <a:schemeClr val="accent2">
                    <a:lumMod val="75000"/>
                  </a:schemeClr>
                </a:solidFill>
              </a:rPr>
              <a:t>Merci !</a:t>
            </a:r>
            <a:endParaRPr lang="de-CH" sz="2800" dirty="0">
              <a:solidFill>
                <a:schemeClr val="accent2">
                  <a:lumMod val="75000"/>
                </a:schemeClr>
              </a:solidFill>
            </a:endParaRPr>
          </a:p>
        </p:txBody>
      </p:sp>
      <p:sp>
        <p:nvSpPr>
          <p:cNvPr id="6" name="Foliennummernplatzhalter 5"/>
          <p:cNvSpPr>
            <a:spLocks noGrp="1"/>
          </p:cNvSpPr>
          <p:nvPr>
            <p:ph type="sldNum" sz="quarter" idx="4"/>
          </p:nvPr>
        </p:nvSpPr>
        <p:spPr/>
        <p:txBody>
          <a:bodyPr/>
          <a:lstStyle/>
          <a:p>
            <a:fld id="{A6DC35B0-3101-436D-83E8-2A48940380AD}" type="slidenum">
              <a:rPr lang="de-CH" smtClean="0"/>
              <a:pPr/>
              <a:t>30</a:t>
            </a:fld>
            <a:endParaRPr lang="de-CH" dirty="0"/>
          </a:p>
        </p:txBody>
      </p:sp>
      <p:sp>
        <p:nvSpPr>
          <p:cNvPr id="8" name="Inhaltsplatzhalter 7"/>
          <p:cNvSpPr>
            <a:spLocks noGrp="1"/>
          </p:cNvSpPr>
          <p:nvPr>
            <p:ph sz="quarter" idx="11"/>
          </p:nvPr>
        </p:nvSpPr>
        <p:spPr>
          <a:xfrm>
            <a:off x="395536" y="728663"/>
            <a:ext cx="8169696" cy="5364633"/>
          </a:xfrm>
        </p:spPr>
        <p:txBody>
          <a:bodyPr lIns="0" tIns="108000"/>
          <a:lstStyle/>
          <a:p>
            <a:pPr>
              <a:spcBef>
                <a:spcPts val="2400"/>
              </a:spcBef>
            </a:pPr>
            <a:r>
              <a:rPr lang="fr-FR" sz="2800" dirty="0" smtClean="0">
                <a:solidFill>
                  <a:schemeClr val="accent6">
                    <a:lumMod val="75000"/>
                  </a:schemeClr>
                </a:solidFill>
              </a:rPr>
              <a:t>Nos objectifs</a:t>
            </a:r>
          </a:p>
          <a:p>
            <a:pPr marL="700088" lvl="1">
              <a:spcBef>
                <a:spcPts val="1800"/>
              </a:spcBef>
              <a:buFont typeface="Arial" pitchFamily="34" charset="0"/>
              <a:buChar char="•"/>
            </a:pPr>
            <a:r>
              <a:rPr lang="fr-FR" sz="2000" b="1" dirty="0" smtClean="0"/>
              <a:t>Utilisation correcte et complète de la check-list chirurgicale pour tous les patients (observance de 100 %)</a:t>
            </a:r>
          </a:p>
          <a:p>
            <a:pPr marL="700088" lvl="1">
              <a:spcBef>
                <a:spcPts val="1800"/>
              </a:spcBef>
              <a:buFont typeface="Arial" pitchFamily="34" charset="0"/>
              <a:buChar char="•"/>
            </a:pPr>
            <a:r>
              <a:rPr lang="fr-FR" sz="2000" b="1" dirty="0" smtClean="0"/>
              <a:t>Amélioration du climat de sécurité et de la communication au sein de l’équipe</a:t>
            </a:r>
          </a:p>
          <a:p>
            <a:endParaRPr lang="de-CH" sz="2000" dirty="0"/>
          </a:p>
        </p:txBody>
      </p:sp>
      <p:sp>
        <p:nvSpPr>
          <p:cNvPr id="11"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39257066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Bibliographie</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31</a:t>
            </a:fld>
            <a:endParaRPr lang="de-CH" dirty="0"/>
          </a:p>
        </p:txBody>
      </p:sp>
      <p:sp>
        <p:nvSpPr>
          <p:cNvPr id="5" name="Inhaltsplatzhalter 4"/>
          <p:cNvSpPr>
            <a:spLocks noGrp="1"/>
          </p:cNvSpPr>
          <p:nvPr>
            <p:ph sz="quarter" idx="11"/>
          </p:nvPr>
        </p:nvSpPr>
        <p:spPr>
          <a:xfrm>
            <a:off x="387351" y="908720"/>
            <a:ext cx="8418512" cy="5436604"/>
          </a:xfrm>
        </p:spPr>
        <p:txBody>
          <a:bodyPr>
            <a:normAutofit/>
          </a:bodyPr>
          <a:lstStyle/>
          <a:p>
            <a:pPr indent="-457200"/>
            <a:endParaRPr lang="de-CH" sz="1100" b="0" dirty="0" smtClean="0"/>
          </a:p>
          <a:p>
            <a:pPr indent="-457200"/>
            <a:endParaRPr lang="de-CH" sz="1100" b="0" dirty="0"/>
          </a:p>
          <a:p>
            <a:pPr indent="-457200"/>
            <a:r>
              <a:rPr lang="de-CH" sz="1100" b="0" dirty="0" smtClean="0"/>
              <a:t>Bezzola </a:t>
            </a:r>
            <a:r>
              <a:rPr lang="de-CH" sz="1100" b="0" dirty="0"/>
              <a:t>P, Hochreutener MA, Schwappach DLB. Operation Sichere Chirurgie. Die chirurgische Checkliste und ihre Implementierung: Kultur-Team-Tools. </a:t>
            </a:r>
            <a:r>
              <a:rPr lang="en-GB" sz="1100" b="0" dirty="0"/>
              <a:t>Zürich: </a:t>
            </a:r>
            <a:r>
              <a:rPr lang="en-GB" sz="1100" b="0" dirty="0" err="1"/>
              <a:t>Stiftung</a:t>
            </a:r>
            <a:r>
              <a:rPr lang="en-GB" sz="1100" b="0" dirty="0"/>
              <a:t> </a:t>
            </a:r>
            <a:r>
              <a:rPr lang="en-GB" sz="1100" b="0" dirty="0" err="1"/>
              <a:t>für</a:t>
            </a:r>
            <a:r>
              <a:rPr lang="en-GB" sz="1100" b="0" dirty="0"/>
              <a:t> Patientensicherheit; 2012.</a:t>
            </a:r>
            <a:endParaRPr lang="de-CH" sz="1100" b="0" dirty="0"/>
          </a:p>
          <a:p>
            <a:pPr indent="-457200"/>
            <a:r>
              <a:rPr lang="en-GB" sz="1100" b="0" dirty="0" err="1"/>
              <a:t>Borchard</a:t>
            </a:r>
            <a:r>
              <a:rPr lang="en-GB" sz="1100" b="0" dirty="0"/>
              <a:t> A, Schwappach DLB, </a:t>
            </a:r>
            <a:r>
              <a:rPr lang="en-GB" sz="1100" b="0" dirty="0" err="1"/>
              <a:t>Barbir</a:t>
            </a:r>
            <a:r>
              <a:rPr lang="en-GB" sz="1100" b="0" dirty="0"/>
              <a:t> A, Bezzola P. A Systematic Review of the Effectiveness, Compliance, and Critical Factors for Implementation of Safety Checklists in Surgery. Ann </a:t>
            </a:r>
            <a:r>
              <a:rPr lang="en-GB" sz="1100" b="0" dirty="0" err="1"/>
              <a:t>Surg</a:t>
            </a:r>
            <a:r>
              <a:rPr lang="en-GB" sz="1100" b="0" dirty="0"/>
              <a:t> 2012;256(6):925-33.</a:t>
            </a:r>
            <a:endParaRPr lang="de-CH" sz="1100" b="0" dirty="0"/>
          </a:p>
          <a:p>
            <a:pPr indent="-457200"/>
            <a:r>
              <a:rPr lang="en-GB" sz="1100" b="0" dirty="0" err="1"/>
              <a:t>Cullati</a:t>
            </a:r>
            <a:r>
              <a:rPr lang="en-GB" sz="1100" b="0" dirty="0"/>
              <a:t> S, Le Du S, </a:t>
            </a:r>
            <a:r>
              <a:rPr lang="en-GB" sz="1100" b="0" dirty="0" err="1"/>
              <a:t>Raë</a:t>
            </a:r>
            <a:r>
              <a:rPr lang="en-GB" sz="1100" b="0" dirty="0"/>
              <a:t> AC, Micallef M, </a:t>
            </a:r>
            <a:r>
              <a:rPr lang="en-GB" sz="1100" b="0" dirty="0" err="1"/>
              <a:t>Khabiri</a:t>
            </a:r>
            <a:r>
              <a:rPr lang="en-GB" sz="1100" b="0" dirty="0"/>
              <a:t> E, </a:t>
            </a:r>
            <a:r>
              <a:rPr lang="en-GB" sz="1100" b="0" dirty="0" err="1"/>
              <a:t>Ourahmoune</a:t>
            </a:r>
            <a:r>
              <a:rPr lang="en-GB" sz="1100" b="0" dirty="0"/>
              <a:t> A, et al. Is the Surgical Safety Checklist successfully conducted? An observational study of social interactions in the operating rooms of a tertiary hospital. BMJ Quality &amp; Safety 2013 Mar 8;doi:10.1136/bmjqs-2012- </a:t>
            </a:r>
            <a:endParaRPr lang="de-CH" sz="1100" b="0" dirty="0"/>
          </a:p>
          <a:p>
            <a:pPr indent="-457200"/>
            <a:r>
              <a:rPr lang="en-GB" sz="1100" b="0" dirty="0"/>
              <a:t>Haynes AB, Weiser TG, Berry WR, </a:t>
            </a:r>
            <a:r>
              <a:rPr lang="en-GB" sz="1100" b="0" dirty="0" err="1"/>
              <a:t>Lipsitz</a:t>
            </a:r>
            <a:r>
              <a:rPr lang="en-GB" sz="1100" b="0" dirty="0"/>
              <a:t> SR, </a:t>
            </a:r>
            <a:r>
              <a:rPr lang="en-GB" sz="1100" b="0" dirty="0" err="1"/>
              <a:t>Breizat</a:t>
            </a:r>
            <a:r>
              <a:rPr lang="en-GB" sz="1100" b="0" dirty="0"/>
              <a:t> AH, Dellinger EP, et al. A surgical safety checklist to reduce morbidity and mortality in a global population. N </a:t>
            </a:r>
            <a:r>
              <a:rPr lang="en-GB" sz="1100" b="0" dirty="0" err="1"/>
              <a:t>Eng</a:t>
            </a:r>
            <a:r>
              <a:rPr lang="en-GB" sz="1100" b="0" dirty="0"/>
              <a:t> J Med 2009;360:491-9.001634.</a:t>
            </a:r>
            <a:endParaRPr lang="de-CH" sz="1100" b="0" dirty="0"/>
          </a:p>
          <a:p>
            <a:pPr indent="-457200"/>
            <a:r>
              <a:rPr lang="en-GB" sz="1100" b="0" dirty="0" err="1"/>
              <a:t>Lübbeke</a:t>
            </a:r>
            <a:r>
              <a:rPr lang="en-GB" sz="1100" b="0" dirty="0"/>
              <a:t> A, </a:t>
            </a:r>
            <a:r>
              <a:rPr lang="en-GB" sz="1100" b="0" dirty="0" err="1"/>
              <a:t>Hovaguimian</a:t>
            </a:r>
            <a:r>
              <a:rPr lang="en-GB" sz="1100" b="0" dirty="0"/>
              <a:t> F, </a:t>
            </a:r>
            <a:r>
              <a:rPr lang="en-GB" sz="1100" b="0" dirty="0" err="1"/>
              <a:t>Wickboldt</a:t>
            </a:r>
            <a:r>
              <a:rPr lang="en-GB" sz="1100" b="0" dirty="0"/>
              <a:t> N, </a:t>
            </a:r>
            <a:r>
              <a:rPr lang="en-GB" sz="1100" b="0" dirty="0" err="1"/>
              <a:t>Barea</a:t>
            </a:r>
            <a:r>
              <a:rPr lang="en-GB" sz="1100" b="0" dirty="0"/>
              <a:t> C, </a:t>
            </a:r>
            <a:r>
              <a:rPr lang="en-GB" sz="1100" b="0" dirty="0" err="1"/>
              <a:t>Clergue</a:t>
            </a:r>
            <a:r>
              <a:rPr lang="en-GB" sz="1100" b="0" dirty="0"/>
              <a:t> F, </a:t>
            </a:r>
            <a:r>
              <a:rPr lang="en-GB" sz="1100" b="0" dirty="0" err="1"/>
              <a:t>Hoffmeyer</a:t>
            </a:r>
            <a:r>
              <a:rPr lang="en-GB" sz="1100" b="0" dirty="0"/>
              <a:t> P, et al. Effectiveness of the Surgical Safety Checklist in a High Standard Care Environment. </a:t>
            </a:r>
            <a:r>
              <a:rPr lang="de-CH" sz="1100" b="0" dirty="0"/>
              <a:t>Med Care 2013;51(5):425-9.</a:t>
            </a:r>
          </a:p>
          <a:p>
            <a:pPr marL="0" lvl="1" indent="-457200">
              <a:buNone/>
            </a:pPr>
            <a:r>
              <a:rPr lang="en-US" sz="1100" dirty="0"/>
              <a:t>Mascherek A, Schwappach D, Bezzola P. Frequency of use and knowledge of the WHO-surgical checklist in Swiss hospitals: a cross-sectional online survey. Patient safety in surgery 2013;7(1):36.</a:t>
            </a:r>
            <a:endParaRPr lang="de-DE" sz="1100"/>
          </a:p>
          <a:p>
            <a:pPr indent="-457200"/>
            <a:r>
              <a:rPr lang="de-CH" sz="1100" b="0" smtClean="0"/>
              <a:t>Stiftung </a:t>
            </a:r>
            <a:r>
              <a:rPr lang="de-CH" sz="1100" b="0" dirty="0"/>
              <a:t>für Patientensicherheit (CH). Anwendung und Akzeptanz chirurgischer Checklisten in der Schweiz. Ergebnisbericht. Zürich: Stiftung für Patientensicherheit; 2013. </a:t>
            </a:r>
          </a:p>
          <a:p>
            <a:pPr indent="-457200"/>
            <a:r>
              <a:rPr lang="de-CH" sz="1100" b="0" dirty="0"/>
              <a:t>van Klei WA, Hoff RG, van </a:t>
            </a:r>
            <a:r>
              <a:rPr lang="de-CH" sz="1100" b="0" dirty="0" err="1"/>
              <a:t>Aarnhem</a:t>
            </a:r>
            <a:r>
              <a:rPr lang="de-CH" sz="1100" b="0" dirty="0"/>
              <a:t> EE, Simmermacher RK, Regli LP, Kappen TH, et al. </a:t>
            </a:r>
            <a:r>
              <a:rPr lang="en-GB" sz="1100" b="0" dirty="0"/>
              <a:t>Effects of the introduction of the WHO "Surgical Safety Checklist" on in-hospital mortality: a cohort study. </a:t>
            </a:r>
            <a:r>
              <a:rPr lang="de-CH" sz="1100" b="0" dirty="0"/>
              <a:t>Ann </a:t>
            </a:r>
            <a:r>
              <a:rPr lang="de-CH" sz="1100" b="0" dirty="0" err="1"/>
              <a:t>Surg</a:t>
            </a:r>
            <a:r>
              <a:rPr lang="de-CH" sz="1100" b="0" dirty="0"/>
              <a:t> 2012 Jan;255(1):44-9.</a:t>
            </a:r>
          </a:p>
          <a:p>
            <a:endParaRPr lang="de-CH" sz="1100"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37070575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9"/>
          <p:cNvSpPr>
            <a:spLocks noGrp="1"/>
          </p:cNvSpPr>
          <p:nvPr>
            <p:ph type="body" sz="quarter" idx="10"/>
          </p:nvPr>
        </p:nvSpPr>
        <p:spPr/>
        <p:txBody>
          <a:bodyPr/>
          <a:lstStyle/>
          <a:p>
            <a:endParaRPr lang="de-CH" dirty="0"/>
          </a:p>
        </p:txBody>
      </p:sp>
      <p:sp>
        <p:nvSpPr>
          <p:cNvPr id="11" name="Inhaltsplatzhalter 10"/>
          <p:cNvSpPr>
            <a:spLocks noGrp="1"/>
          </p:cNvSpPr>
          <p:nvPr>
            <p:ph sz="quarter" idx="11"/>
          </p:nvPr>
        </p:nvSpPr>
        <p:spPr/>
        <p:txBody>
          <a:bodyPr anchor="ctr">
            <a:normAutofit/>
          </a:bodyPr>
          <a:lstStyle/>
          <a:p>
            <a:pPr marL="0" indent="0" algn="ctr">
              <a:buNone/>
            </a:pPr>
            <a:r>
              <a:rPr lang="de-DE" sz="4800" dirty="0" smtClean="0"/>
              <a:t>FINISHED FILES ARE THE RESULT OF YEARS OF SCIENTIFIC STUDY COMBINED WITH THE EXPERIENCE OF YEARS</a:t>
            </a:r>
            <a:endParaRPr lang="de-CH" sz="4800" dirty="0"/>
          </a:p>
        </p:txBody>
      </p:sp>
      <p:grpSp>
        <p:nvGrpSpPr>
          <p:cNvPr id="3" name="Gruppieren 2"/>
          <p:cNvGrpSpPr/>
          <p:nvPr/>
        </p:nvGrpSpPr>
        <p:grpSpPr>
          <a:xfrm>
            <a:off x="611560" y="1600250"/>
            <a:ext cx="7416824" cy="3772966"/>
            <a:chOff x="611560" y="1600250"/>
            <a:chExt cx="7416824" cy="3772966"/>
          </a:xfrm>
        </p:grpSpPr>
        <p:sp>
          <p:nvSpPr>
            <p:cNvPr id="2" name="Ellipse 1"/>
            <p:cNvSpPr/>
            <p:nvPr/>
          </p:nvSpPr>
          <p:spPr>
            <a:xfrm>
              <a:off x="611560" y="1600250"/>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6" name="Ellipse 5"/>
            <p:cNvSpPr/>
            <p:nvPr/>
          </p:nvSpPr>
          <p:spPr>
            <a:xfrm>
              <a:off x="3635896" y="1676500"/>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8" name="Ellipse 7"/>
            <p:cNvSpPr/>
            <p:nvPr/>
          </p:nvSpPr>
          <p:spPr>
            <a:xfrm>
              <a:off x="7380312" y="2348880"/>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9" name="Ellipse 8"/>
            <p:cNvSpPr/>
            <p:nvPr/>
          </p:nvSpPr>
          <p:spPr>
            <a:xfrm>
              <a:off x="4139952" y="2382863"/>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3" name="Ellipse 12"/>
            <p:cNvSpPr/>
            <p:nvPr/>
          </p:nvSpPr>
          <p:spPr>
            <a:xfrm>
              <a:off x="4067944" y="3165426"/>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4" name="Ellipse 13"/>
            <p:cNvSpPr/>
            <p:nvPr/>
          </p:nvSpPr>
          <p:spPr>
            <a:xfrm>
              <a:off x="5436096" y="4581128"/>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4" name="Textplatzhalter 3"/>
          <p:cNvSpPr>
            <a:spLocks noGrp="1"/>
          </p:cNvSpPr>
          <p:nvPr>
            <p:ph type="body" sz="quarter" idx="12"/>
          </p:nvPr>
        </p:nvSpPr>
        <p:spPr/>
        <p:txBody>
          <a:bodyPr/>
          <a:lstStyle/>
          <a:p>
            <a:endParaRPr lang="de-CH"/>
          </a:p>
        </p:txBody>
      </p:sp>
      <p:sp>
        <p:nvSpPr>
          <p:cNvPr id="1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2380688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in)">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Contexte</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5</a:t>
            </a:fld>
            <a:endParaRPr lang="de-CH" dirty="0"/>
          </a:p>
        </p:txBody>
      </p:sp>
      <p:sp>
        <p:nvSpPr>
          <p:cNvPr id="4" name="Inhaltsplatzhalter 3"/>
          <p:cNvSpPr>
            <a:spLocks noGrp="1"/>
          </p:cNvSpPr>
          <p:nvPr>
            <p:ph sz="quarter" idx="11"/>
          </p:nvPr>
        </p:nvSpPr>
        <p:spPr/>
        <p:txBody>
          <a:bodyPr/>
          <a:lstStyle/>
          <a:p>
            <a:pPr marL="0" indent="0">
              <a:buNone/>
            </a:pPr>
            <a:r>
              <a:rPr lang="fr-FR" sz="2000" dirty="0" smtClean="0">
                <a:solidFill>
                  <a:srgbClr val="C00000"/>
                </a:solidFill>
              </a:rPr>
              <a:t>Erreurs fréquentes en salle d’opération</a:t>
            </a:r>
          </a:p>
          <a:p>
            <a:endParaRPr lang="fr-FR" dirty="0" smtClean="0"/>
          </a:p>
          <a:p>
            <a:r>
              <a:rPr lang="fr-FR" sz="1800" b="0" dirty="0" smtClean="0"/>
              <a:t>Erreurs de communication</a:t>
            </a:r>
          </a:p>
          <a:p>
            <a:endParaRPr lang="fr-FR" sz="1800" b="0" dirty="0" smtClean="0"/>
          </a:p>
          <a:p>
            <a:endParaRPr lang="fr-FR" sz="1800" b="0" dirty="0" smtClean="0"/>
          </a:p>
          <a:p>
            <a:r>
              <a:rPr lang="fr-FR" sz="1800" b="0" dirty="0" smtClean="0"/>
              <a:t>Erreurs d’attention ou défaillances de mémoire</a:t>
            </a:r>
          </a:p>
          <a:p>
            <a:endParaRPr lang="fr-FR" sz="1800" b="0" dirty="0" smtClean="0"/>
          </a:p>
          <a:p>
            <a:endParaRPr lang="fr-FR" sz="1800" b="0" dirty="0" smtClean="0"/>
          </a:p>
          <a:p>
            <a:r>
              <a:rPr lang="fr-FR" sz="1800" b="0" dirty="0" smtClean="0"/>
              <a:t>Erreurs dans l’exécution de contrôles</a:t>
            </a:r>
          </a:p>
          <a:p>
            <a:endParaRPr lang="fr-FR" sz="1800" b="0" dirty="0" smtClean="0"/>
          </a:p>
          <a:p>
            <a:endParaRPr lang="fr-FR" sz="1800" b="0" dirty="0" smtClean="0"/>
          </a:p>
          <a:p>
            <a:endParaRPr lang="fr-FR" sz="1800" b="0" dirty="0" smtClean="0"/>
          </a:p>
          <a:p>
            <a:r>
              <a:rPr lang="fr-FR" sz="1800" b="0" dirty="0" smtClean="0"/>
              <a:t>Erreurs dans l‘application de consignes, directives</a:t>
            </a:r>
          </a:p>
          <a:p>
            <a:pPr marL="0" indent="0">
              <a:buNone/>
            </a:pPr>
            <a:r>
              <a:rPr lang="fr-FR" sz="1800" b="0" dirty="0"/>
              <a:t> </a:t>
            </a:r>
            <a:r>
              <a:rPr lang="fr-FR" sz="1800" b="0" dirty="0" smtClean="0"/>
              <a:t>   ou lignes directrices</a:t>
            </a:r>
            <a:endParaRPr lang="fr-FR" sz="1800" b="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7" y="2457310"/>
            <a:ext cx="648072" cy="1104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22414" y="1532495"/>
            <a:ext cx="1368153" cy="861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Bild 2"/>
          <p:cNvPicPr>
            <a:picLocks noChangeAspect="1"/>
          </p:cNvPicPr>
          <p:nvPr/>
        </p:nvPicPr>
        <p:blipFill rotWithShape="1">
          <a:blip r:embed="rId5">
            <a:extLst>
              <a:ext uri="{BEBA8EAE-BF5A-486C-A8C5-ECC9F3942E4B}">
                <a14:imgProps xmlns:a14="http://schemas.microsoft.com/office/drawing/2010/main">
                  <a14:imgLayer r:embed="rId6">
                    <a14:imgEffect>
                      <a14:backgroundRemoval t="15351" b="97368" l="8134" r="95215">
                        <a14:foregroundMark x1="27273" y1="41667" x2="27273" y2="41667"/>
                        <a14:foregroundMark x1="95215" y1="16667" x2="95215" y2="16667"/>
                        <a14:foregroundMark x1="39713" y1="46930" x2="39713" y2="46930"/>
                        <a14:foregroundMark x1="24402" y1="74561" x2="24402" y2="74561"/>
                      </a14:backgroundRemoval>
                    </a14:imgEffect>
                  </a14:imgLayer>
                </a14:imgProps>
              </a:ext>
            </a:extLst>
          </a:blip>
          <a:srcRect l="5582" t="10021"/>
          <a:stretch/>
        </p:blipFill>
        <p:spPr>
          <a:xfrm>
            <a:off x="4693895" y="3933056"/>
            <a:ext cx="796672" cy="828240"/>
          </a:xfrm>
          <a:prstGeom prst="rect">
            <a:avLst/>
          </a:prstGeom>
          <a:ln>
            <a:noFill/>
          </a:ln>
          <a:effectLst>
            <a:outerShdw blurRad="292100" dist="139700" dir="2700000" algn="tl" rotWithShape="0">
              <a:srgbClr val="333333">
                <a:alpha val="65000"/>
              </a:srgbClr>
            </a:outerShdw>
          </a:effectLst>
        </p:spPr>
      </p:pic>
      <p:pic>
        <p:nvPicPr>
          <p:cNvPr id="2052"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92280" y="5085184"/>
            <a:ext cx="762612" cy="9193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3213403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Contexte</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6</a:t>
            </a:fld>
            <a:endParaRPr lang="de-CH" dirty="0"/>
          </a:p>
        </p:txBody>
      </p:sp>
      <p:sp>
        <p:nvSpPr>
          <p:cNvPr id="5" name="Rectangle 3"/>
          <p:cNvSpPr>
            <a:spLocks noGrp="1" noChangeArrowheads="1"/>
          </p:cNvSpPr>
          <p:nvPr>
            <p:ph sz="quarter" idx="11"/>
          </p:nvPr>
        </p:nvSpPr>
        <p:spPr>
          <a:xfrm>
            <a:off x="366713" y="908720"/>
            <a:ext cx="8418512" cy="2880320"/>
          </a:xfrm>
        </p:spPr>
        <p:txBody>
          <a:bodyPr>
            <a:normAutofit fontScale="92500" lnSpcReduction="20000"/>
          </a:bodyPr>
          <a:lstStyle/>
          <a:p>
            <a:pPr marL="635000" lvl="1" indent="-277813" eaLnBrk="1" hangingPunct="1">
              <a:spcBef>
                <a:spcPct val="0"/>
              </a:spcBef>
              <a:buClr>
                <a:schemeClr val="tx2"/>
              </a:buClr>
            </a:pPr>
            <a:endParaRPr lang="de-CH" sz="1800" dirty="0" smtClean="0"/>
          </a:p>
          <a:p>
            <a:pPr marL="85724" indent="0">
              <a:spcBef>
                <a:spcPct val="0"/>
              </a:spcBef>
              <a:buClr>
                <a:schemeClr val="tx2"/>
              </a:buClr>
              <a:buNone/>
            </a:pPr>
            <a:r>
              <a:rPr lang="fr-FR" sz="2600" dirty="0" smtClean="0">
                <a:solidFill>
                  <a:srgbClr val="C00000"/>
                </a:solidFill>
              </a:rPr>
              <a:t>Problème fondamental</a:t>
            </a:r>
            <a:endParaRPr lang="fr-FR" sz="2000" dirty="0" smtClean="0">
              <a:solidFill>
                <a:srgbClr val="C00000"/>
              </a:solidFill>
            </a:endParaRPr>
          </a:p>
          <a:p>
            <a:pPr marL="85724" indent="0">
              <a:spcBef>
                <a:spcPct val="0"/>
              </a:spcBef>
              <a:buClr>
                <a:schemeClr val="tx2"/>
              </a:buClr>
              <a:buNone/>
            </a:pPr>
            <a:endParaRPr lang="fr-FR" sz="2000" dirty="0" smtClean="0">
              <a:solidFill>
                <a:srgbClr val="C00000"/>
              </a:solidFill>
            </a:endParaRPr>
          </a:p>
          <a:p>
            <a:pPr marL="85724" indent="0">
              <a:spcBef>
                <a:spcPct val="0"/>
              </a:spcBef>
              <a:buClr>
                <a:schemeClr val="tx2"/>
              </a:buClr>
              <a:buNone/>
            </a:pPr>
            <a:endParaRPr lang="fr-FR" sz="2000" dirty="0" smtClean="0">
              <a:solidFill>
                <a:srgbClr val="C00000"/>
              </a:solidFill>
            </a:endParaRPr>
          </a:p>
          <a:p>
            <a:pPr marL="85724" indent="0">
              <a:spcBef>
                <a:spcPct val="0"/>
              </a:spcBef>
              <a:buClr>
                <a:schemeClr val="tx2"/>
              </a:buClr>
              <a:buNone/>
            </a:pPr>
            <a:r>
              <a:rPr lang="fr-FR" sz="2000" b="0" dirty="0" smtClean="0"/>
              <a:t>Le fait est que</a:t>
            </a:r>
          </a:p>
          <a:p>
            <a:pPr marL="357187" lvl="1" indent="0">
              <a:spcBef>
                <a:spcPct val="0"/>
              </a:spcBef>
              <a:buClr>
                <a:schemeClr val="tx2"/>
              </a:buClr>
              <a:buNone/>
            </a:pPr>
            <a:endParaRPr lang="fr-FR" sz="1800" dirty="0" smtClean="0"/>
          </a:p>
          <a:p>
            <a:pPr marL="2684463" lvl="1" indent="0">
              <a:spcBef>
                <a:spcPct val="0"/>
              </a:spcBef>
              <a:buClr>
                <a:schemeClr val="tx2"/>
              </a:buClr>
              <a:buNone/>
            </a:pPr>
            <a:r>
              <a:rPr lang="fr-FR" sz="2000" u="sng" dirty="0" smtClean="0"/>
              <a:t>la plupart</a:t>
            </a:r>
            <a:r>
              <a:rPr lang="fr-FR" sz="2000" dirty="0" smtClean="0"/>
              <a:t> des choses</a:t>
            </a:r>
          </a:p>
          <a:p>
            <a:pPr marL="2684463" lvl="1" indent="0">
              <a:spcBef>
                <a:spcPct val="0"/>
              </a:spcBef>
              <a:buClr>
                <a:schemeClr val="tx2"/>
              </a:buClr>
              <a:buNone/>
            </a:pPr>
            <a:r>
              <a:rPr lang="fr-FR" sz="2000" dirty="0" smtClean="0"/>
              <a:t>s</a:t>
            </a:r>
            <a:r>
              <a:rPr lang="fr-FR" sz="2000" b="0" dirty="0" smtClean="0"/>
              <a:t>ont effectuées dans </a:t>
            </a:r>
            <a:r>
              <a:rPr lang="fr-FR" sz="2000" b="0" u="sng" dirty="0" smtClean="0"/>
              <a:t>la </a:t>
            </a:r>
            <a:r>
              <a:rPr lang="fr-FR" sz="2000" u="sng" dirty="0" smtClean="0"/>
              <a:t>plupart</a:t>
            </a:r>
            <a:r>
              <a:rPr lang="fr-FR" sz="2000" dirty="0" smtClean="0"/>
              <a:t> des cas</a:t>
            </a:r>
            <a:endParaRPr lang="fr-FR" sz="2000" b="0" dirty="0" smtClean="0"/>
          </a:p>
          <a:p>
            <a:pPr marL="2684463" lvl="1" indent="0">
              <a:spcBef>
                <a:spcPct val="0"/>
              </a:spcBef>
              <a:buClr>
                <a:schemeClr val="tx2"/>
              </a:buClr>
              <a:buNone/>
            </a:pPr>
            <a:r>
              <a:rPr lang="fr-FR" sz="2000" dirty="0" smtClean="0"/>
              <a:t>p</a:t>
            </a:r>
            <a:r>
              <a:rPr lang="fr-FR" sz="2000" b="0" dirty="0" smtClean="0"/>
              <a:t>our </a:t>
            </a:r>
            <a:r>
              <a:rPr lang="fr-FR" sz="2000" b="0" u="sng" dirty="0" smtClean="0"/>
              <a:t>la plupart</a:t>
            </a:r>
            <a:r>
              <a:rPr lang="fr-FR" sz="2000" b="0" dirty="0" smtClean="0"/>
              <a:t> des patients.</a:t>
            </a:r>
          </a:p>
          <a:p>
            <a:pPr marL="2684463" lvl="1" indent="0">
              <a:spcBef>
                <a:spcPct val="0"/>
              </a:spcBef>
              <a:buClr>
                <a:schemeClr val="tx2"/>
              </a:buClr>
              <a:buNone/>
            </a:pPr>
            <a:endParaRPr lang="de-CH" sz="2000" b="0" dirty="0" smtClean="0"/>
          </a:p>
          <a:p>
            <a:pPr marL="177800" indent="-177800" eaLnBrk="1" hangingPunct="1">
              <a:spcBef>
                <a:spcPct val="0"/>
              </a:spcBef>
              <a:buClr>
                <a:schemeClr val="tx2"/>
              </a:buClr>
              <a:buFont typeface="Wingdings" pitchFamily="2" charset="2"/>
              <a:buNone/>
            </a:pPr>
            <a:endParaRPr lang="de-CH" sz="1800" b="0" dirty="0"/>
          </a:p>
          <a:p>
            <a:pPr marL="0" indent="0" eaLnBrk="1" hangingPunct="1">
              <a:spcBef>
                <a:spcPct val="0"/>
              </a:spcBef>
              <a:buClr>
                <a:schemeClr val="tx2"/>
              </a:buClr>
              <a:buFont typeface="Wingdings" pitchFamily="2" charset="2"/>
              <a:buNone/>
            </a:pPr>
            <a:r>
              <a:rPr lang="de-CH" sz="2000" b="0" dirty="0" smtClean="0"/>
              <a:t>.</a:t>
            </a:r>
          </a:p>
          <a:p>
            <a:pPr marL="635000" lvl="1" indent="-277813" eaLnBrk="1" hangingPunct="1">
              <a:spcBef>
                <a:spcPct val="0"/>
              </a:spcBef>
              <a:buClr>
                <a:schemeClr val="tx2"/>
              </a:buClr>
            </a:pPr>
            <a:endParaRPr lang="de-DE" sz="1800" dirty="0" smtClean="0"/>
          </a:p>
        </p:txBody>
      </p:sp>
      <p:sp>
        <p:nvSpPr>
          <p:cNvPr id="4" name="Textfeld 3"/>
          <p:cNvSpPr txBox="1"/>
          <p:nvPr/>
        </p:nvSpPr>
        <p:spPr>
          <a:xfrm>
            <a:off x="366713" y="3356992"/>
            <a:ext cx="8410574" cy="3082613"/>
          </a:xfrm>
          <a:prstGeom prst="rect">
            <a:avLst/>
          </a:prstGeom>
          <a:solidFill>
            <a:srgbClr val="FFC000"/>
          </a:solidFill>
        </p:spPr>
        <p:txBody>
          <a:bodyPr wrap="square" tIns="612000" bIns="612000" rtlCol="0">
            <a:spAutoFit/>
          </a:bodyPr>
          <a:lstStyle/>
          <a:p>
            <a:pPr>
              <a:spcBef>
                <a:spcPct val="0"/>
              </a:spcBef>
              <a:buClr>
                <a:schemeClr val="tx2"/>
              </a:buClr>
            </a:pPr>
            <a:r>
              <a:rPr lang="fr-FR" sz="2400" dirty="0" smtClean="0"/>
              <a:t>Mais si l’on veut pouvoir éviter les préjudices, il faut que</a:t>
            </a:r>
          </a:p>
          <a:p>
            <a:pPr marL="2684463" indent="-2684463">
              <a:spcBef>
                <a:spcPct val="0"/>
              </a:spcBef>
              <a:buClr>
                <a:schemeClr val="tx2"/>
              </a:buClr>
            </a:pPr>
            <a:r>
              <a:rPr lang="fr-FR" sz="2400" dirty="0" smtClean="0"/>
              <a:t/>
            </a:r>
            <a:br>
              <a:rPr lang="fr-FR" sz="2400" dirty="0" smtClean="0"/>
            </a:br>
            <a:r>
              <a:rPr lang="fr-FR" sz="2400" b="1" u="sng" dirty="0" smtClean="0"/>
              <a:t>toutes</a:t>
            </a:r>
            <a:r>
              <a:rPr lang="fr-FR" sz="2400" dirty="0" smtClean="0"/>
              <a:t> les choses </a:t>
            </a:r>
            <a:br>
              <a:rPr lang="fr-FR" sz="2400" dirty="0" smtClean="0"/>
            </a:br>
            <a:r>
              <a:rPr lang="fr-FR" sz="2400" dirty="0" smtClean="0"/>
              <a:t>	soient effectuées dans </a:t>
            </a:r>
            <a:r>
              <a:rPr lang="fr-FR" sz="2400" b="1" u="sng" dirty="0" smtClean="0"/>
              <a:t>tous</a:t>
            </a:r>
            <a:r>
              <a:rPr lang="fr-FR" sz="2400" dirty="0" smtClean="0"/>
              <a:t> les cas pour </a:t>
            </a:r>
            <a:r>
              <a:rPr lang="fr-FR" sz="2400" b="1" u="sng" dirty="0" smtClean="0"/>
              <a:t>tous</a:t>
            </a:r>
            <a:r>
              <a:rPr lang="fr-FR" sz="2400" dirty="0" smtClean="0"/>
              <a:t> les patients.</a:t>
            </a:r>
            <a:endParaRPr lang="fr-FR" sz="2400"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1360663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0"/>
          </p:nvPr>
        </p:nvSpPr>
        <p:spPr/>
        <p:txBody>
          <a:bodyPr/>
          <a:lstStyle/>
          <a:p>
            <a:r>
              <a:rPr lang="fr-FR" dirty="0" smtClean="0"/>
              <a:t>Check-list chirurgicale / Check-list de l’OMS</a:t>
            </a:r>
            <a:endParaRPr lang="fr-FR" dirty="0"/>
          </a:p>
        </p:txBody>
      </p:sp>
      <p:sp>
        <p:nvSpPr>
          <p:cNvPr id="5" name="Inhaltsplatzhalter 4"/>
          <p:cNvSpPr>
            <a:spLocks noGrp="1"/>
          </p:cNvSpPr>
          <p:nvPr>
            <p:ph sz="quarter" idx="11"/>
          </p:nvPr>
        </p:nvSpPr>
        <p:spPr/>
        <p:txBody>
          <a:bodyPr>
            <a:normAutofit/>
          </a:bodyPr>
          <a:lstStyle/>
          <a:p>
            <a:pPr marL="0" indent="0">
              <a:buNone/>
            </a:pPr>
            <a:r>
              <a:rPr lang="fr-FR" sz="2000" dirty="0" smtClean="0">
                <a:solidFill>
                  <a:srgbClr val="C00000"/>
                </a:solidFill>
              </a:rPr>
              <a:t>But et raison d’être de la check-list chirurgicale</a:t>
            </a:r>
          </a:p>
          <a:p>
            <a:pPr>
              <a:spcBef>
                <a:spcPts val="1200"/>
              </a:spcBef>
            </a:pPr>
            <a:r>
              <a:rPr lang="fr-FR" sz="1800" dirty="0" smtClean="0"/>
              <a:t>Exécution systématique des contrôles</a:t>
            </a:r>
            <a:endParaRPr lang="fr-FR" sz="1800" b="0" dirty="0" smtClean="0"/>
          </a:p>
          <a:p>
            <a:pPr>
              <a:spcBef>
                <a:spcPts val="1200"/>
              </a:spcBef>
            </a:pPr>
            <a:r>
              <a:rPr lang="fr-FR" sz="1800" dirty="0" smtClean="0"/>
              <a:t>Application systématique des normes</a:t>
            </a:r>
          </a:p>
          <a:p>
            <a:pPr>
              <a:spcBef>
                <a:spcPts val="1200"/>
              </a:spcBef>
            </a:pPr>
            <a:r>
              <a:rPr lang="fr-FR" sz="1800" dirty="0" smtClean="0"/>
              <a:t>Briefing au sein de l’équipe :</a:t>
            </a:r>
          </a:p>
          <a:p>
            <a:pPr lvl="1"/>
            <a:r>
              <a:rPr lang="fr-FR" sz="1600" b="0" dirty="0" smtClean="0"/>
              <a:t>Amélioration de la communication et de la coordination</a:t>
            </a:r>
          </a:p>
          <a:p>
            <a:pPr marL="542925" lvl="2" indent="0">
              <a:buNone/>
            </a:pPr>
            <a:r>
              <a:rPr lang="fr-FR" sz="1600" dirty="0" smtClean="0"/>
              <a:t>p. ex. garantir la transmission d’informations importantes, éviter les malentendus</a:t>
            </a:r>
          </a:p>
          <a:p>
            <a:pPr lvl="1"/>
            <a:r>
              <a:rPr lang="fr-FR" sz="1600" b="0" dirty="0" smtClean="0"/>
              <a:t>Anticipation des risques</a:t>
            </a:r>
          </a:p>
          <a:p>
            <a:pPr lvl="1"/>
            <a:r>
              <a:rPr lang="fr-FR" sz="1600" dirty="0" smtClean="0"/>
              <a:t>Vision commune – modèle mental commun</a:t>
            </a:r>
            <a:endParaRPr lang="fr-FR" sz="1600" b="0" dirty="0" smtClean="0"/>
          </a:p>
          <a:p>
            <a:endParaRPr lang="de-CH" sz="2100" b="0" dirty="0" smtClean="0"/>
          </a:p>
          <a:p>
            <a:endParaRPr lang="de-CH" sz="2000" dirty="0">
              <a:solidFill>
                <a:srgbClr val="C00000"/>
              </a:solidFill>
            </a:endParaRPr>
          </a:p>
          <a:p>
            <a:endParaRPr lang="de-CH" sz="2000" dirty="0" smtClean="0">
              <a:solidFill>
                <a:srgbClr val="C00000"/>
              </a:solidFill>
            </a:endParaRPr>
          </a:p>
          <a:p>
            <a:pPr marL="0" indent="0">
              <a:buNone/>
            </a:pPr>
            <a:endParaRPr lang="de-CH" sz="2000" dirty="0">
              <a:solidFill>
                <a:srgbClr val="C00000"/>
              </a:solidFill>
            </a:endParaRPr>
          </a:p>
          <a:p>
            <a:pPr marL="0" indent="0">
              <a:buNone/>
            </a:pPr>
            <a:endParaRPr lang="de-CH" sz="2000" dirty="0" smtClean="0">
              <a:solidFill>
                <a:srgbClr val="C00000"/>
              </a:solidFill>
            </a:endParaRPr>
          </a:p>
          <a:p>
            <a:pPr marL="0" indent="0">
              <a:buNone/>
            </a:pPr>
            <a:endParaRPr lang="de-CH" sz="2000" dirty="0">
              <a:solidFill>
                <a:srgbClr val="C00000"/>
              </a:solidFill>
            </a:endParaRPr>
          </a:p>
          <a:p>
            <a:pPr marL="0" indent="0">
              <a:buNone/>
            </a:pPr>
            <a:endParaRPr lang="de-CH" sz="2000" dirty="0" smtClean="0">
              <a:solidFill>
                <a:srgbClr val="C00000"/>
              </a:solidFill>
            </a:endParaRPr>
          </a:p>
          <a:p>
            <a:endParaRPr lang="de-CH" dirty="0"/>
          </a:p>
        </p:txBody>
      </p:sp>
      <p:sp>
        <p:nvSpPr>
          <p:cNvPr id="2" name="Foliennummernplatzhalter 1"/>
          <p:cNvSpPr>
            <a:spLocks noGrp="1"/>
          </p:cNvSpPr>
          <p:nvPr>
            <p:ph type="sldNum" sz="quarter" idx="4"/>
          </p:nvPr>
        </p:nvSpPr>
        <p:spPr/>
        <p:txBody>
          <a:bodyPr/>
          <a:lstStyle/>
          <a:p>
            <a:fld id="{A6DC35B0-3101-436D-83E8-2A48940380AD}" type="slidenum">
              <a:rPr lang="de-CH" smtClean="0"/>
              <a:pPr/>
              <a:t>7</a:t>
            </a:fld>
            <a:endParaRPr lang="de-CH" dirty="0"/>
          </a:p>
        </p:txBody>
      </p:sp>
      <p:sp>
        <p:nvSpPr>
          <p:cNvPr id="3" name="Textfeld 2"/>
          <p:cNvSpPr txBox="1"/>
          <p:nvPr/>
        </p:nvSpPr>
        <p:spPr>
          <a:xfrm>
            <a:off x="382712" y="4293096"/>
            <a:ext cx="8293744" cy="1776622"/>
          </a:xfrm>
          <a:prstGeom prst="rect">
            <a:avLst/>
          </a:prstGeom>
          <a:solidFill>
            <a:srgbClr val="FFC000"/>
          </a:solidFill>
        </p:spPr>
        <p:txBody>
          <a:bodyPr wrap="square" tIns="72000" bIns="72000" rtlCol="0">
            <a:spAutoFit/>
          </a:bodyPr>
          <a:lstStyle/>
          <a:p>
            <a:r>
              <a:rPr lang="fr-FR" b="1" dirty="0" smtClean="0"/>
              <a:t>Check-list = instrument de soutien professionnel</a:t>
            </a:r>
            <a:endParaRPr lang="fr-FR" dirty="0" smtClean="0"/>
          </a:p>
          <a:p>
            <a:pPr marL="285750" indent="-285750">
              <a:spcBef>
                <a:spcPts val="1200"/>
              </a:spcBef>
              <a:buFont typeface="Arial" panose="020B0604020202020204" pitchFamily="34" charset="0"/>
              <a:buChar char="•"/>
            </a:pPr>
            <a:r>
              <a:rPr lang="fr-FR" dirty="0" smtClean="0"/>
              <a:t>Allègement du travail pour les experts</a:t>
            </a:r>
            <a:r>
              <a:rPr lang="fr-FR" sz="1400" dirty="0" smtClean="0"/>
              <a:t>,</a:t>
            </a:r>
            <a:r>
              <a:rPr lang="fr-FR" dirty="0" smtClean="0"/>
              <a:t> </a:t>
            </a:r>
            <a:r>
              <a:rPr lang="fr-FR" sz="1400" dirty="0" smtClean="0"/>
              <a:t>qui peuvent se concentrer sur les questions et les activités complexes requérant leur savoir-faire </a:t>
            </a:r>
          </a:p>
          <a:p>
            <a:pPr marL="285750" indent="-285750">
              <a:spcBef>
                <a:spcPts val="1200"/>
              </a:spcBef>
              <a:buFont typeface="Arial" panose="020B0604020202020204" pitchFamily="34" charset="0"/>
              <a:buChar char="•"/>
            </a:pPr>
            <a:r>
              <a:rPr lang="fr-FR" dirty="0" smtClean="0"/>
              <a:t>Instrument de sécurité pour le personnel médical et l’équipe, et non uniquement pour le patient</a:t>
            </a:r>
            <a:endParaRPr lang="fr-FR" dirty="0"/>
          </a:p>
        </p:txBody>
      </p:sp>
      <p:sp>
        <p:nvSpPr>
          <p:cNvPr id="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2038325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fr-FR" dirty="0" smtClean="0"/>
              <a:t>Check-list de l’OMS</a:t>
            </a:r>
            <a:endParaRPr lang="fr-FR"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8</a:t>
            </a:fld>
            <a:endParaRPr lang="de-CH"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836712"/>
            <a:ext cx="7512045" cy="5575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5705575" y="6157739"/>
            <a:ext cx="2634054" cy="230832"/>
          </a:xfrm>
          <a:prstGeom prst="rect">
            <a:avLst/>
          </a:prstGeom>
          <a:noFill/>
        </p:spPr>
        <p:txBody>
          <a:bodyPr wrap="none" rtlCol="0">
            <a:spAutoFit/>
          </a:bodyPr>
          <a:lstStyle/>
          <a:p>
            <a:r>
              <a:rPr lang="de-CH" sz="900"/>
              <a:t>http://www.who.int/patientsafety/safesurgery/en/</a:t>
            </a:r>
            <a:endParaRPr lang="de-CH" sz="900"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2640438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p:txBody>
          <a:bodyPr/>
          <a:lstStyle/>
          <a:p>
            <a:r>
              <a:rPr lang="fr-FR" dirty="0" smtClean="0"/>
              <a:t>Check-list de l’OMS</a:t>
            </a:r>
            <a:endParaRPr lang="fr-FR" dirty="0"/>
          </a:p>
        </p:txBody>
      </p:sp>
      <p:sp>
        <p:nvSpPr>
          <p:cNvPr id="15363" name="Rectangle 6"/>
          <p:cNvSpPr>
            <a:spLocks noGrp="1" noChangeArrowheads="1"/>
          </p:cNvSpPr>
          <p:nvPr>
            <p:ph type="sldNum"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800">
                <a:solidFill>
                  <a:schemeClr val="tx1"/>
                </a:solidFill>
                <a:latin typeface="Arial" pitchFamily="34" charset="0"/>
              </a:defRPr>
            </a:lvl1pPr>
            <a:lvl2pPr marL="660334" indent="-253975" eaLnBrk="0" hangingPunct="0">
              <a:defRPr sz="1800">
                <a:solidFill>
                  <a:schemeClr val="tx1"/>
                </a:solidFill>
                <a:latin typeface="Arial" pitchFamily="34" charset="0"/>
              </a:defRPr>
            </a:lvl2pPr>
            <a:lvl3pPr marL="1015898" indent="-203180" eaLnBrk="0" hangingPunct="0">
              <a:defRPr sz="1800">
                <a:solidFill>
                  <a:schemeClr val="tx1"/>
                </a:solidFill>
                <a:latin typeface="Arial" pitchFamily="34" charset="0"/>
              </a:defRPr>
            </a:lvl3pPr>
            <a:lvl4pPr marL="1422258" indent="-203180" eaLnBrk="0" hangingPunct="0">
              <a:defRPr sz="1800">
                <a:solidFill>
                  <a:schemeClr val="tx1"/>
                </a:solidFill>
                <a:latin typeface="Arial" pitchFamily="34" charset="0"/>
              </a:defRPr>
            </a:lvl4pPr>
            <a:lvl5pPr marL="1828617" indent="-203180" eaLnBrk="0" hangingPunct="0">
              <a:defRPr sz="1800">
                <a:solidFill>
                  <a:schemeClr val="tx1"/>
                </a:solidFill>
                <a:latin typeface="Arial" pitchFamily="34" charset="0"/>
              </a:defRPr>
            </a:lvl5pPr>
            <a:lvl6pPr marL="2234976" indent="-203180" eaLnBrk="0" fontAlgn="base" hangingPunct="0">
              <a:spcBef>
                <a:spcPct val="0"/>
              </a:spcBef>
              <a:spcAft>
                <a:spcPct val="0"/>
              </a:spcAft>
              <a:defRPr sz="1800">
                <a:solidFill>
                  <a:schemeClr val="tx1"/>
                </a:solidFill>
                <a:latin typeface="Arial" pitchFamily="34" charset="0"/>
              </a:defRPr>
            </a:lvl6pPr>
            <a:lvl7pPr marL="2641336" indent="-203180" eaLnBrk="0" fontAlgn="base" hangingPunct="0">
              <a:spcBef>
                <a:spcPct val="0"/>
              </a:spcBef>
              <a:spcAft>
                <a:spcPct val="0"/>
              </a:spcAft>
              <a:defRPr sz="1800">
                <a:solidFill>
                  <a:schemeClr val="tx1"/>
                </a:solidFill>
                <a:latin typeface="Arial" pitchFamily="34" charset="0"/>
              </a:defRPr>
            </a:lvl7pPr>
            <a:lvl8pPr marL="3047695" indent="-203180" eaLnBrk="0" fontAlgn="base" hangingPunct="0">
              <a:spcBef>
                <a:spcPct val="0"/>
              </a:spcBef>
              <a:spcAft>
                <a:spcPct val="0"/>
              </a:spcAft>
              <a:defRPr sz="1800">
                <a:solidFill>
                  <a:schemeClr val="tx1"/>
                </a:solidFill>
                <a:latin typeface="Arial" pitchFamily="34" charset="0"/>
              </a:defRPr>
            </a:lvl8pPr>
            <a:lvl9pPr marL="3454055" indent="-203180" eaLnBrk="0" fontAlgn="base" hangingPunct="0">
              <a:spcBef>
                <a:spcPct val="0"/>
              </a:spcBef>
              <a:spcAft>
                <a:spcPct val="0"/>
              </a:spcAft>
              <a:defRPr sz="1800">
                <a:solidFill>
                  <a:schemeClr val="tx1"/>
                </a:solidFill>
                <a:latin typeface="Arial" pitchFamily="34" charset="0"/>
              </a:defRPr>
            </a:lvl9pPr>
          </a:lstStyle>
          <a:p>
            <a:pPr eaLnBrk="1" hangingPunct="1"/>
            <a:fld id="{28F35E0F-547A-46B5-AEC0-C67F76C32AEC}" type="slidenum">
              <a:rPr lang="de-DE" altLang="de-DE" sz="1400"/>
              <a:pPr eaLnBrk="1" hangingPunct="1"/>
              <a:t>9</a:t>
            </a:fld>
            <a:endParaRPr lang="de-DE" altLang="de-DE" sz="1400" dirty="0"/>
          </a:p>
        </p:txBody>
      </p:sp>
      <p:sp>
        <p:nvSpPr>
          <p:cNvPr id="18" name="Text Box 22"/>
          <p:cNvSpPr txBox="1">
            <a:spLocks noGrp="1" noChangeArrowheads="1"/>
          </p:cNvSpPr>
          <p:nvPr>
            <p:ph type="body" sz="quarter" idx="12"/>
          </p:nvPr>
        </p:nvSpPr>
        <p:spPr bwMode="auto">
          <a:xfrm>
            <a:off x="360263" y="6012006"/>
            <a:ext cx="8439150" cy="23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defTabSz="1028700" eaLnBrk="0" hangingPunct="0">
              <a:defRPr sz="2000">
                <a:solidFill>
                  <a:schemeClr val="tx1"/>
                </a:solidFill>
                <a:latin typeface="Arial" pitchFamily="34" charset="0"/>
              </a:defRPr>
            </a:lvl1pPr>
            <a:lvl2pPr marL="742950" indent="-285750" defTabSz="1028700" eaLnBrk="0" hangingPunct="0">
              <a:defRPr sz="2000">
                <a:solidFill>
                  <a:schemeClr val="tx1"/>
                </a:solidFill>
                <a:latin typeface="Arial" pitchFamily="34" charset="0"/>
              </a:defRPr>
            </a:lvl2pPr>
            <a:lvl3pPr marL="1143000" indent="-228600" defTabSz="1028700" eaLnBrk="0" hangingPunct="0">
              <a:defRPr sz="2000">
                <a:solidFill>
                  <a:schemeClr val="tx1"/>
                </a:solidFill>
                <a:latin typeface="Arial" pitchFamily="34" charset="0"/>
              </a:defRPr>
            </a:lvl3pPr>
            <a:lvl4pPr marL="1600200" indent="-228600" defTabSz="1028700" eaLnBrk="0" hangingPunct="0">
              <a:defRPr sz="2000">
                <a:solidFill>
                  <a:schemeClr val="tx1"/>
                </a:solidFill>
                <a:latin typeface="Arial" pitchFamily="34" charset="0"/>
              </a:defRPr>
            </a:lvl4pPr>
            <a:lvl5pPr marL="2057400" indent="-228600" defTabSz="1028700" eaLnBrk="0" hangingPunct="0">
              <a:defRPr sz="2000">
                <a:solidFill>
                  <a:schemeClr val="tx1"/>
                </a:solidFill>
                <a:latin typeface="Arial" pitchFamily="34" charset="0"/>
              </a:defRPr>
            </a:lvl5pPr>
            <a:lvl6pPr marL="2514600" indent="-228600" defTabSz="1028700" eaLnBrk="0" fontAlgn="base" hangingPunct="0">
              <a:spcBef>
                <a:spcPct val="0"/>
              </a:spcBef>
              <a:spcAft>
                <a:spcPct val="0"/>
              </a:spcAft>
              <a:defRPr sz="2000">
                <a:solidFill>
                  <a:schemeClr val="tx1"/>
                </a:solidFill>
                <a:latin typeface="Arial" pitchFamily="34" charset="0"/>
              </a:defRPr>
            </a:lvl6pPr>
            <a:lvl7pPr marL="2971800" indent="-228600" defTabSz="1028700" eaLnBrk="0" fontAlgn="base" hangingPunct="0">
              <a:spcBef>
                <a:spcPct val="0"/>
              </a:spcBef>
              <a:spcAft>
                <a:spcPct val="0"/>
              </a:spcAft>
              <a:defRPr sz="2000">
                <a:solidFill>
                  <a:schemeClr val="tx1"/>
                </a:solidFill>
                <a:latin typeface="Arial" pitchFamily="34" charset="0"/>
              </a:defRPr>
            </a:lvl7pPr>
            <a:lvl8pPr marL="3429000" indent="-228600" defTabSz="1028700" eaLnBrk="0" fontAlgn="base" hangingPunct="0">
              <a:spcBef>
                <a:spcPct val="0"/>
              </a:spcBef>
              <a:spcAft>
                <a:spcPct val="0"/>
              </a:spcAft>
              <a:defRPr sz="2000">
                <a:solidFill>
                  <a:schemeClr val="tx1"/>
                </a:solidFill>
                <a:latin typeface="Arial" pitchFamily="34" charset="0"/>
              </a:defRPr>
            </a:lvl8pPr>
            <a:lvl9pPr marL="3886200" indent="-228600" defTabSz="1028700" eaLnBrk="0" fontAlgn="base" hangingPunct="0">
              <a:spcBef>
                <a:spcPct val="0"/>
              </a:spcBef>
              <a:spcAft>
                <a:spcPct val="0"/>
              </a:spcAft>
              <a:defRPr sz="2000">
                <a:solidFill>
                  <a:schemeClr val="tx1"/>
                </a:solidFill>
                <a:latin typeface="Arial" pitchFamily="34" charset="0"/>
              </a:defRPr>
            </a:lvl9pPr>
          </a:lstStyle>
          <a:p>
            <a:pPr eaLnBrk="1" hangingPunct="1">
              <a:spcBef>
                <a:spcPct val="50000"/>
              </a:spcBef>
            </a:pPr>
            <a:r>
              <a:rPr lang="en-US" altLang="de-DE" sz="900" dirty="0" smtClean="0">
                <a:cs typeface="Arial" pitchFamily="34" charset="0"/>
              </a:rPr>
              <a:t>van </a:t>
            </a:r>
            <a:r>
              <a:rPr lang="en-US" altLang="de-DE" sz="900" dirty="0">
                <a:cs typeface="Arial" pitchFamily="34" charset="0"/>
              </a:rPr>
              <a:t>Klei </a:t>
            </a:r>
            <a:r>
              <a:rPr lang="en-US" altLang="de-DE" sz="900" dirty="0" smtClean="0">
                <a:cs typeface="Arial" pitchFamily="34" charset="0"/>
              </a:rPr>
              <a:t>WA et al. 2012. </a:t>
            </a:r>
            <a:endParaRPr lang="en-US" altLang="de-DE" sz="900" dirty="0">
              <a:cs typeface="Arial" pitchFamily="34" charset="0"/>
            </a:endParaRPr>
          </a:p>
        </p:txBody>
      </p:sp>
      <p:pic>
        <p:nvPicPr>
          <p:cNvPr id="8" name="Picture 5"/>
          <p:cNvPicPr>
            <a:picLocks noChangeAspect="1" noChangeArrowheads="1"/>
          </p:cNvPicPr>
          <p:nvPr/>
        </p:nvPicPr>
        <p:blipFill>
          <a:blip r:embed="rId3"/>
          <a:srcRect t="4228" r="15413" b="50310"/>
          <a:stretch>
            <a:fillRect/>
          </a:stretch>
        </p:blipFill>
        <p:spPr bwMode="auto">
          <a:xfrm>
            <a:off x="3211627" y="878657"/>
            <a:ext cx="5553953" cy="1912654"/>
          </a:xfrm>
          <a:prstGeom prst="rect">
            <a:avLst/>
          </a:prstGeom>
          <a:noFill/>
          <a:ln w="3175">
            <a:solidFill>
              <a:schemeClr val="tx1"/>
            </a:solidFill>
            <a:miter lim="800000"/>
            <a:headEnd/>
            <a:tailEnd/>
          </a:ln>
        </p:spPr>
      </p:pic>
      <p:sp>
        <p:nvSpPr>
          <p:cNvPr id="3" name="Rechteck 2"/>
          <p:cNvSpPr/>
          <p:nvPr/>
        </p:nvSpPr>
        <p:spPr>
          <a:xfrm>
            <a:off x="366713" y="2996952"/>
            <a:ext cx="8410574" cy="1477328"/>
          </a:xfrm>
          <a:prstGeom prst="rect">
            <a:avLst/>
          </a:prstGeom>
        </p:spPr>
        <p:txBody>
          <a:bodyPr wrap="square">
            <a:spAutoFit/>
          </a:bodyPr>
          <a:lstStyle/>
          <a:p>
            <a:pPr marL="0" lvl="1">
              <a:spcBef>
                <a:spcPct val="0"/>
              </a:spcBef>
              <a:buClr>
                <a:schemeClr val="tx2"/>
              </a:buClr>
              <a:tabLst>
                <a:tab pos="0" algn="l"/>
              </a:tabLst>
            </a:pPr>
            <a:r>
              <a:rPr lang="fr-FR" dirty="0" smtClean="0"/>
              <a:t>Changements trois à six mois après l’introduction de la check-list de l’OMS</a:t>
            </a:r>
          </a:p>
          <a:p>
            <a:pPr marL="0" lvl="1">
              <a:spcBef>
                <a:spcPct val="0"/>
              </a:spcBef>
              <a:buClr>
                <a:schemeClr val="tx2"/>
              </a:buClr>
              <a:tabLst>
                <a:tab pos="0" algn="l"/>
              </a:tabLst>
            </a:pPr>
            <a:endParaRPr lang="fr-FR" dirty="0" smtClean="0"/>
          </a:p>
          <a:p>
            <a:pPr marL="0" lvl="1">
              <a:spcBef>
                <a:spcPct val="0"/>
              </a:spcBef>
              <a:buClr>
                <a:schemeClr val="tx2"/>
              </a:buClr>
              <a:tabLst>
                <a:tab pos="0" algn="l"/>
              </a:tabLst>
            </a:pPr>
            <a:r>
              <a:rPr lang="fr-FR" dirty="0" smtClean="0"/>
              <a:t>Mortalité peropératoire			baisse de 1,5 % à 0,8 %</a:t>
            </a:r>
          </a:p>
          <a:p>
            <a:pPr marL="0" lvl="1">
              <a:spcBef>
                <a:spcPct val="0"/>
              </a:spcBef>
              <a:buClr>
                <a:schemeClr val="tx2"/>
              </a:buClr>
              <a:tabLst>
                <a:tab pos="0" algn="l"/>
              </a:tabLst>
            </a:pPr>
            <a:r>
              <a:rPr lang="fr-FR" dirty="0" smtClean="0"/>
              <a:t>Taux de complications postopératoires	baisse de 11 %  à 7 %</a:t>
            </a:r>
            <a:br>
              <a:rPr lang="fr-FR" dirty="0" smtClean="0"/>
            </a:br>
            <a:endParaRPr lang="fr-FR" dirty="0"/>
          </a:p>
        </p:txBody>
      </p:sp>
      <p:sp>
        <p:nvSpPr>
          <p:cNvPr id="4" name="Textfeld 3"/>
          <p:cNvSpPr txBox="1"/>
          <p:nvPr/>
        </p:nvSpPr>
        <p:spPr>
          <a:xfrm>
            <a:off x="409898" y="5230941"/>
            <a:ext cx="8410574" cy="646331"/>
          </a:xfrm>
          <a:prstGeom prst="rect">
            <a:avLst/>
          </a:prstGeom>
          <a:solidFill>
            <a:srgbClr val="FFC000"/>
          </a:solidFill>
        </p:spPr>
        <p:txBody>
          <a:bodyPr wrap="square" rtlCol="0">
            <a:spAutoFit/>
          </a:bodyPr>
          <a:lstStyle/>
          <a:p>
            <a:r>
              <a:rPr lang="fr-FR" dirty="0" smtClean="0"/>
              <a:t>Forte corrélation entre le taux d’observance de la check-list et la réduction de la mortalité</a:t>
            </a:r>
            <a:endParaRPr lang="fr-FR" dirty="0"/>
          </a:p>
        </p:txBody>
      </p:sp>
      <p:sp>
        <p:nvSpPr>
          <p:cNvPr id="6" name="Rechteck 5"/>
          <p:cNvSpPr/>
          <p:nvPr/>
        </p:nvSpPr>
        <p:spPr>
          <a:xfrm>
            <a:off x="792088" y="4358864"/>
            <a:ext cx="8028384" cy="230832"/>
          </a:xfrm>
          <a:prstGeom prst="rect">
            <a:avLst/>
          </a:prstGeom>
        </p:spPr>
        <p:txBody>
          <a:bodyPr wrap="square">
            <a:spAutoFit/>
          </a:bodyPr>
          <a:lstStyle/>
          <a:p>
            <a:pPr algn="r"/>
            <a:r>
              <a:rPr lang="en-US" altLang="de-DE" sz="900" dirty="0">
                <a:solidFill>
                  <a:prstClr val="black"/>
                </a:solidFill>
                <a:cs typeface="Arial" pitchFamily="34" charset="0"/>
              </a:rPr>
              <a:t>Haynes AB et </a:t>
            </a:r>
            <a:r>
              <a:rPr lang="en-US" altLang="de-DE" sz="900" dirty="0" smtClean="0">
                <a:solidFill>
                  <a:prstClr val="black"/>
                </a:solidFill>
                <a:cs typeface="Arial" pitchFamily="34" charset="0"/>
              </a:rPr>
              <a:t>al. 2009.</a:t>
            </a:r>
            <a:endParaRPr lang="de-CH" dirty="0"/>
          </a:p>
        </p:txBody>
      </p:sp>
      <p:sp>
        <p:nvSpPr>
          <p:cNvPr id="2" name="Textfeld 1"/>
          <p:cNvSpPr txBox="1"/>
          <p:nvPr/>
        </p:nvSpPr>
        <p:spPr>
          <a:xfrm>
            <a:off x="409898" y="836712"/>
            <a:ext cx="2565376" cy="400110"/>
          </a:xfrm>
          <a:prstGeom prst="rect">
            <a:avLst/>
          </a:prstGeom>
          <a:noFill/>
        </p:spPr>
        <p:txBody>
          <a:bodyPr wrap="none" rtlCol="0">
            <a:spAutoFit/>
          </a:bodyPr>
          <a:lstStyle/>
          <a:p>
            <a:r>
              <a:rPr lang="fr-FR" sz="2000" b="1" smtClean="0">
                <a:solidFill>
                  <a:srgbClr val="C00000"/>
                </a:solidFill>
              </a:rPr>
              <a:t>Efficacité, évidence</a:t>
            </a:r>
            <a:endParaRPr lang="fr-FR" sz="2000" b="1" dirty="0">
              <a:solidFill>
                <a:srgbClr val="C00000"/>
              </a:solidFill>
            </a:endParaRPr>
          </a:p>
        </p:txBody>
      </p:sp>
      <p:sp>
        <p:nvSpPr>
          <p:cNvPr id="12"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a:t>© sécurité des patients suisse</a:t>
            </a:r>
            <a:endParaRPr lang="de-CH" dirty="0"/>
          </a:p>
        </p:txBody>
      </p:sp>
    </p:spTree>
    <p:extLst>
      <p:ext uri="{BB962C8B-B14F-4D97-AF65-F5344CB8AC3E}">
        <p14:creationId xmlns:p14="http://schemas.microsoft.com/office/powerpoint/2010/main" val="1043695794"/>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äsentationsvorlage_progress_SC_d">
  <a:themeElements>
    <a:clrScheme name="Patientensicherheit">
      <a:dk1>
        <a:sysClr val="windowText" lastClr="000000"/>
      </a:dk1>
      <a:lt1>
        <a:sysClr val="window" lastClr="FFFFFF"/>
      </a:lt1>
      <a:dk2>
        <a:srgbClr val="1F497D"/>
      </a:dk2>
      <a:lt2>
        <a:srgbClr val="EEECE1"/>
      </a:lt2>
      <a:accent1>
        <a:srgbClr val="006061"/>
      </a:accent1>
      <a:accent2>
        <a:srgbClr val="6CA09B"/>
      </a:accent2>
      <a:accent3>
        <a:srgbClr val="B2CECB"/>
      </a:accent3>
      <a:accent4>
        <a:srgbClr val="8064A2"/>
      </a:accent4>
      <a:accent5>
        <a:srgbClr val="4BACC6"/>
      </a:accent5>
      <a:accent6>
        <a:srgbClr val="F79646"/>
      </a:accent6>
      <a:hlink>
        <a:srgbClr val="0000FF"/>
      </a:hlink>
      <a:folHlink>
        <a:srgbClr val="800080"/>
      </a:folHlink>
    </a:clrScheme>
    <a:fontScheme name="Patientensicherhei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Präsentationsvorlage_progress_SC_d</Template>
  <TotalTime>0</TotalTime>
  <Words>4073</Words>
  <Application>Microsoft Office PowerPoint</Application>
  <PresentationFormat>Bildschirmpräsentation (4:3)</PresentationFormat>
  <Paragraphs>747</Paragraphs>
  <Slides>31</Slides>
  <Notes>31</Notes>
  <HiddenSlides>0</HiddenSlides>
  <MMClips>0</MMClips>
  <ScaleCrop>false</ScaleCrop>
  <HeadingPairs>
    <vt:vector size="4" baseType="variant">
      <vt:variant>
        <vt:lpstr>Design</vt:lpstr>
      </vt:variant>
      <vt:variant>
        <vt:i4>2</vt:i4>
      </vt:variant>
      <vt:variant>
        <vt:lpstr>Folientitel</vt:lpstr>
      </vt:variant>
      <vt:variant>
        <vt:i4>31</vt:i4>
      </vt:variant>
    </vt:vector>
  </HeadingPairs>
  <TitlesOfParts>
    <vt:vector size="33" baseType="lpstr">
      <vt:lpstr>Präsentationsvorlage_progress_SC_d</vt:lpstr>
      <vt:lpstr>Benutzerdefiniertes 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Stiftung für Patientensicherheit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Paula Bezzola</dc:creator>
  <cp:lastModifiedBy>Irene Kobler</cp:lastModifiedBy>
  <cp:revision>1546</cp:revision>
  <cp:lastPrinted>2013-10-29T10:13:54Z</cp:lastPrinted>
  <dcterms:created xsi:type="dcterms:W3CDTF">2013-08-02T15:56:19Z</dcterms:created>
  <dcterms:modified xsi:type="dcterms:W3CDTF">2015-12-11T13:13:21Z</dcterms:modified>
</cp:coreProperties>
</file>