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84" r:id="rId2"/>
  </p:sldMasterIdLst>
  <p:notesMasterIdLst>
    <p:notesMasterId r:id="rId35"/>
  </p:notesMasterIdLst>
  <p:handoutMasterIdLst>
    <p:handoutMasterId r:id="rId36"/>
  </p:handoutMasterIdLst>
  <p:sldIdLst>
    <p:sldId id="272" r:id="rId3"/>
    <p:sldId id="383" r:id="rId4"/>
    <p:sldId id="328" r:id="rId5"/>
    <p:sldId id="331" r:id="rId6"/>
    <p:sldId id="381" r:id="rId7"/>
    <p:sldId id="332" r:id="rId8"/>
    <p:sldId id="333" r:id="rId9"/>
    <p:sldId id="334" r:id="rId10"/>
    <p:sldId id="335" r:id="rId11"/>
    <p:sldId id="336" r:id="rId12"/>
    <p:sldId id="337" r:id="rId13"/>
    <p:sldId id="356" r:id="rId14"/>
    <p:sldId id="351" r:id="rId15"/>
    <p:sldId id="338" r:id="rId16"/>
    <p:sldId id="339" r:id="rId17"/>
    <p:sldId id="360" r:id="rId18"/>
    <p:sldId id="361" r:id="rId19"/>
    <p:sldId id="382" r:id="rId20"/>
    <p:sldId id="369" r:id="rId21"/>
    <p:sldId id="376" r:id="rId22"/>
    <p:sldId id="362" r:id="rId23"/>
    <p:sldId id="363" r:id="rId24"/>
    <p:sldId id="364" r:id="rId25"/>
    <p:sldId id="365" r:id="rId26"/>
    <p:sldId id="366" r:id="rId27"/>
    <p:sldId id="374" r:id="rId28"/>
    <p:sldId id="367" r:id="rId29"/>
    <p:sldId id="347" r:id="rId30"/>
    <p:sldId id="348" r:id="rId31"/>
    <p:sldId id="349" r:id="rId32"/>
    <p:sldId id="326" r:id="rId33"/>
    <p:sldId id="377" r:id="rId34"/>
  </p:sldIdLst>
  <p:sldSz cx="9144000" cy="6858000" type="screen4x3"/>
  <p:notesSz cx="6797675" cy="987425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a Bezzola" initials="PB" lastIdx="16" clrIdx="0"/>
  <p:cmAuthor id="1" name="sekretariat" initials="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6CC"/>
    <a:srgbClr val="FF6600"/>
    <a:srgbClr val="339933"/>
    <a:srgbClr val="006061"/>
    <a:srgbClr val="9BBFBC"/>
    <a:srgbClr val="009B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Gitternetz">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7" autoAdjust="0"/>
    <p:restoredTop sz="68686" autoAdjust="0"/>
  </p:normalViewPr>
  <p:slideViewPr>
    <p:cSldViewPr>
      <p:cViewPr>
        <p:scale>
          <a:sx n="80" d="100"/>
          <a:sy n="80" d="100"/>
        </p:scale>
        <p:origin x="-2430" y="-72"/>
      </p:cViewPr>
      <p:guideLst>
        <p:guide orient="horz" pos="482"/>
        <p:guide orient="horz" pos="4097"/>
        <p:guide orient="horz" pos="1434"/>
        <p:guide orient="horz" pos="3884"/>
        <p:guide pos="249"/>
        <p:guide pos="5547"/>
        <p:guide pos="2880"/>
        <p:guide pos="5304"/>
        <p:guide pos="2767"/>
        <p:guide pos="2993"/>
      </p:guideLst>
    </p:cSldViewPr>
  </p:slideViewPr>
  <p:outlineViewPr>
    <p:cViewPr>
      <p:scale>
        <a:sx n="33" d="100"/>
        <a:sy n="33" d="100"/>
      </p:scale>
      <p:origin x="54" y="1806"/>
    </p:cViewPr>
  </p:outlineViewPr>
  <p:notesTextViewPr>
    <p:cViewPr>
      <p:scale>
        <a:sx n="100" d="100"/>
        <a:sy n="100" d="100"/>
      </p:scale>
      <p:origin x="0" y="0"/>
    </p:cViewPr>
  </p:notesTextViewPr>
  <p:sorterViewPr>
    <p:cViewPr>
      <p:scale>
        <a:sx n="100" d="100"/>
        <a:sy n="100" d="100"/>
      </p:scale>
      <p:origin x="0" y="6210"/>
    </p:cViewPr>
  </p:sorterViewPr>
  <p:notesViewPr>
    <p:cSldViewPr>
      <p:cViewPr>
        <p:scale>
          <a:sx n="100" d="100"/>
          <a:sy n="100" d="100"/>
        </p:scale>
        <p:origin x="-3486" y="360"/>
      </p:cViewPr>
      <p:guideLst>
        <p:guide orient="horz" pos="3155"/>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3713"/>
          </a:xfrm>
          <a:prstGeom prst="rect">
            <a:avLst/>
          </a:prstGeom>
        </p:spPr>
        <p:txBody>
          <a:bodyPr vert="horz" lIns="90708" tIns="45354" rIns="90708" bIns="45354" rtlCol="0"/>
          <a:lstStyle>
            <a:lvl1pPr algn="l">
              <a:defRPr sz="1200"/>
            </a:lvl1pPr>
          </a:lstStyle>
          <a:p>
            <a:endParaRPr lang="de-CH" dirty="0"/>
          </a:p>
        </p:txBody>
      </p:sp>
      <p:sp>
        <p:nvSpPr>
          <p:cNvPr id="3" name="Datumsplatzhalter 2"/>
          <p:cNvSpPr>
            <a:spLocks noGrp="1"/>
          </p:cNvSpPr>
          <p:nvPr>
            <p:ph type="dt" sz="quarter" idx="1"/>
          </p:nvPr>
        </p:nvSpPr>
        <p:spPr>
          <a:xfrm>
            <a:off x="3850443" y="0"/>
            <a:ext cx="2945659" cy="493713"/>
          </a:xfrm>
          <a:prstGeom prst="rect">
            <a:avLst/>
          </a:prstGeom>
        </p:spPr>
        <p:txBody>
          <a:bodyPr vert="horz" lIns="90708" tIns="45354" rIns="90708" bIns="45354" rtlCol="0"/>
          <a:lstStyle>
            <a:lvl1pPr algn="r">
              <a:defRPr sz="1200"/>
            </a:lvl1pPr>
          </a:lstStyle>
          <a:p>
            <a:fld id="{FF270A70-66FC-43B9-BB52-986002095C18}" type="datetimeFigureOut">
              <a:rPr lang="de-CH" smtClean="0"/>
              <a:t>08.12.2015</a:t>
            </a:fld>
            <a:endParaRPr lang="de-CH" dirty="0"/>
          </a:p>
        </p:txBody>
      </p:sp>
      <p:sp>
        <p:nvSpPr>
          <p:cNvPr id="4" name="Fußzeilenplatzhalter 3"/>
          <p:cNvSpPr>
            <a:spLocks noGrp="1"/>
          </p:cNvSpPr>
          <p:nvPr>
            <p:ph type="ftr" sz="quarter" idx="2"/>
          </p:nvPr>
        </p:nvSpPr>
        <p:spPr>
          <a:xfrm>
            <a:off x="0" y="9378824"/>
            <a:ext cx="2945659" cy="493713"/>
          </a:xfrm>
          <a:prstGeom prst="rect">
            <a:avLst/>
          </a:prstGeom>
        </p:spPr>
        <p:txBody>
          <a:bodyPr vert="horz" lIns="90708" tIns="45354" rIns="90708" bIns="45354" rtlCol="0" anchor="b"/>
          <a:lstStyle>
            <a:lvl1pPr algn="l">
              <a:defRPr sz="1200"/>
            </a:lvl1pPr>
          </a:lstStyle>
          <a:p>
            <a:endParaRPr lang="de-CH" dirty="0"/>
          </a:p>
        </p:txBody>
      </p:sp>
      <p:sp>
        <p:nvSpPr>
          <p:cNvPr id="5" name="Foliennummernplatzhalter 4"/>
          <p:cNvSpPr>
            <a:spLocks noGrp="1"/>
          </p:cNvSpPr>
          <p:nvPr>
            <p:ph type="sldNum" sz="quarter" idx="3"/>
          </p:nvPr>
        </p:nvSpPr>
        <p:spPr>
          <a:xfrm>
            <a:off x="3850443" y="9378824"/>
            <a:ext cx="2945659" cy="493713"/>
          </a:xfrm>
          <a:prstGeom prst="rect">
            <a:avLst/>
          </a:prstGeom>
        </p:spPr>
        <p:txBody>
          <a:bodyPr vert="horz" lIns="90708" tIns="45354" rIns="90708" bIns="45354" rtlCol="0" anchor="b"/>
          <a:lstStyle>
            <a:lvl1pPr algn="r">
              <a:defRPr sz="1200"/>
            </a:lvl1pPr>
          </a:lstStyle>
          <a:p>
            <a:fld id="{5FECDEED-E047-49CD-A571-6074A1A31B92}" type="slidenum">
              <a:rPr lang="de-CH" smtClean="0"/>
              <a:t>‹Nr.›</a:t>
            </a:fld>
            <a:endParaRPr lang="de-CH" dirty="0"/>
          </a:p>
        </p:txBody>
      </p:sp>
    </p:spTree>
    <p:extLst>
      <p:ext uri="{BB962C8B-B14F-4D97-AF65-F5344CB8AC3E}">
        <p14:creationId xmlns:p14="http://schemas.microsoft.com/office/powerpoint/2010/main" val="14725974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3713"/>
          </a:xfrm>
          <a:prstGeom prst="rect">
            <a:avLst/>
          </a:prstGeom>
        </p:spPr>
        <p:txBody>
          <a:bodyPr vert="horz" lIns="90708" tIns="45354" rIns="90708" bIns="45354" rtlCol="0"/>
          <a:lstStyle>
            <a:lvl1pPr algn="l">
              <a:defRPr sz="1200"/>
            </a:lvl1pPr>
          </a:lstStyle>
          <a:p>
            <a:endParaRPr lang="de-CH" dirty="0"/>
          </a:p>
        </p:txBody>
      </p:sp>
      <p:sp>
        <p:nvSpPr>
          <p:cNvPr id="3" name="Datumsplatzhalter 2"/>
          <p:cNvSpPr>
            <a:spLocks noGrp="1"/>
          </p:cNvSpPr>
          <p:nvPr>
            <p:ph type="dt" idx="1"/>
          </p:nvPr>
        </p:nvSpPr>
        <p:spPr>
          <a:xfrm>
            <a:off x="3850443" y="0"/>
            <a:ext cx="2945659" cy="493713"/>
          </a:xfrm>
          <a:prstGeom prst="rect">
            <a:avLst/>
          </a:prstGeom>
        </p:spPr>
        <p:txBody>
          <a:bodyPr vert="horz" lIns="90708" tIns="45354" rIns="90708" bIns="45354" rtlCol="0"/>
          <a:lstStyle>
            <a:lvl1pPr algn="r">
              <a:defRPr sz="1200"/>
            </a:lvl1pPr>
          </a:lstStyle>
          <a:p>
            <a:fld id="{264A1FCE-4CA3-4EFB-A06C-B9E651992A79}" type="datetimeFigureOut">
              <a:rPr lang="de-CH" smtClean="0"/>
              <a:t>08.12.2015</a:t>
            </a:fld>
            <a:endParaRPr lang="de-CH" dirty="0"/>
          </a:p>
        </p:txBody>
      </p:sp>
      <p:sp>
        <p:nvSpPr>
          <p:cNvPr id="4" name="Folienbildplatzhalt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0708" tIns="45354" rIns="90708" bIns="45354" rtlCol="0" anchor="ctr"/>
          <a:lstStyle/>
          <a:p>
            <a:endParaRPr lang="de-CH" dirty="0"/>
          </a:p>
        </p:txBody>
      </p:sp>
      <p:sp>
        <p:nvSpPr>
          <p:cNvPr id="5" name="Notizenplatzhalter 4"/>
          <p:cNvSpPr>
            <a:spLocks noGrp="1"/>
          </p:cNvSpPr>
          <p:nvPr>
            <p:ph type="body" sz="quarter" idx="3"/>
          </p:nvPr>
        </p:nvSpPr>
        <p:spPr>
          <a:xfrm>
            <a:off x="679768" y="4690269"/>
            <a:ext cx="5438140" cy="4443413"/>
          </a:xfrm>
          <a:prstGeom prst="rect">
            <a:avLst/>
          </a:prstGeom>
        </p:spPr>
        <p:txBody>
          <a:bodyPr vert="horz" lIns="90708" tIns="45354" rIns="90708" bIns="45354"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9378824"/>
            <a:ext cx="2945659" cy="493713"/>
          </a:xfrm>
          <a:prstGeom prst="rect">
            <a:avLst/>
          </a:prstGeom>
        </p:spPr>
        <p:txBody>
          <a:bodyPr vert="horz" lIns="90708" tIns="45354" rIns="90708" bIns="45354" rtlCol="0" anchor="b"/>
          <a:lstStyle>
            <a:lvl1pPr algn="l">
              <a:defRPr sz="1200"/>
            </a:lvl1pPr>
          </a:lstStyle>
          <a:p>
            <a:endParaRPr lang="de-CH" dirty="0"/>
          </a:p>
        </p:txBody>
      </p:sp>
      <p:sp>
        <p:nvSpPr>
          <p:cNvPr id="7" name="Foliennummernplatzhalter 6"/>
          <p:cNvSpPr>
            <a:spLocks noGrp="1"/>
          </p:cNvSpPr>
          <p:nvPr>
            <p:ph type="sldNum" sz="quarter" idx="5"/>
          </p:nvPr>
        </p:nvSpPr>
        <p:spPr>
          <a:xfrm>
            <a:off x="3850443" y="9378824"/>
            <a:ext cx="2945659" cy="493713"/>
          </a:xfrm>
          <a:prstGeom prst="rect">
            <a:avLst/>
          </a:prstGeom>
        </p:spPr>
        <p:txBody>
          <a:bodyPr vert="horz" lIns="90708" tIns="45354" rIns="90708" bIns="45354" rtlCol="0" anchor="b"/>
          <a:lstStyle>
            <a:lvl1pPr algn="r">
              <a:defRPr sz="1200"/>
            </a:lvl1pPr>
          </a:lstStyle>
          <a:p>
            <a:fld id="{E6B5BAC9-FAD2-4512-8165-CA0494811BE3}" type="slidenum">
              <a:rPr lang="de-CH" smtClean="0"/>
              <a:t>‹Nr.›</a:t>
            </a:fld>
            <a:endParaRPr lang="de-CH" dirty="0"/>
          </a:p>
        </p:txBody>
      </p:sp>
    </p:spTree>
    <p:extLst>
      <p:ext uri="{BB962C8B-B14F-4D97-AF65-F5344CB8AC3E}">
        <p14:creationId xmlns:p14="http://schemas.microsoft.com/office/powerpoint/2010/main" val="28453296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E6B5BAC9-FAD2-4512-8165-CA0494811BE3}" type="slidenum">
              <a:rPr lang="de-CH" smtClean="0"/>
              <a:t>1</a:t>
            </a:fld>
            <a:endParaRPr lang="de-CH" dirty="0"/>
          </a:p>
        </p:txBody>
      </p:sp>
    </p:spTree>
    <p:extLst>
      <p:ext uri="{BB962C8B-B14F-4D97-AF65-F5344CB8AC3E}">
        <p14:creationId xmlns:p14="http://schemas.microsoft.com/office/powerpoint/2010/main" val="35880033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noFill/>
        </p:spPr>
        <p:txBody>
          <a:bodyPr>
            <a:normAutofit/>
          </a:bodyPr>
          <a:lstStyle/>
          <a:p>
            <a:r>
              <a:rPr lang="de-CH" altLang="de-DE" sz="1100" dirty="0" smtClean="0">
                <a:latin typeface="Arial" pitchFamily="34" charset="0"/>
              </a:rPr>
              <a:t>Mit einer </a:t>
            </a:r>
            <a:r>
              <a:rPr lang="de-CH" altLang="de-DE" sz="1100" b="1" dirty="0" smtClean="0">
                <a:latin typeface="Arial" pitchFamily="34" charset="0"/>
              </a:rPr>
              <a:t>multizentrischen Studie zur WHO-Checkliste </a:t>
            </a:r>
            <a:r>
              <a:rPr lang="de-CH" altLang="de-DE" sz="1100" dirty="0" smtClean="0">
                <a:latin typeface="Arial" pitchFamily="34" charset="0"/>
              </a:rPr>
              <a:t>in den eben genannten 8 Standorten wurde die Wirkung der Checkliste aufgezeigt. Die Sterblichkeitsrate und die Komplikationsrate sind mit der Umsetzung der WHO-Checkliste statistisch signifikant gesunken. Auch in den Ländern mit hohem Einkommen war die Reduktion der Komplikationen statistisch signifikant. </a:t>
            </a:r>
          </a:p>
          <a:p>
            <a:endParaRPr lang="de-CH" altLang="de-DE" sz="1100" dirty="0" smtClean="0">
              <a:latin typeface="Arial" pitchFamily="34" charset="0"/>
            </a:endParaRPr>
          </a:p>
          <a:p>
            <a:r>
              <a:rPr lang="de-CH" altLang="de-DE" sz="1100" dirty="0" smtClean="0">
                <a:latin typeface="Arial" pitchFamily="34" charset="0"/>
              </a:rPr>
              <a:t>**********************************************************************************************</a:t>
            </a:r>
          </a:p>
          <a:p>
            <a:endParaRPr lang="de-CH" altLang="de-DE" sz="1100" dirty="0">
              <a:latin typeface="Arial" pitchFamily="34" charset="0"/>
            </a:endParaRPr>
          </a:p>
          <a:p>
            <a:r>
              <a:rPr lang="de-CH" altLang="de-DE" sz="1100" i="1" dirty="0" smtClean="0">
                <a:latin typeface="Arial" pitchFamily="34" charset="0"/>
              </a:rPr>
              <a:t>Ergänzende Information für Kursleiter: </a:t>
            </a:r>
          </a:p>
          <a:p>
            <a:endParaRPr lang="de-CH" altLang="de-DE" dirty="0" smtClean="0">
              <a:latin typeface="Arial" pitchFamily="34" charset="0"/>
            </a:endParaRPr>
          </a:p>
          <a:p>
            <a:r>
              <a:rPr lang="de-CH" altLang="de-DE" sz="900" dirty="0" smtClean="0">
                <a:latin typeface="Arial" pitchFamily="34" charset="0"/>
              </a:rPr>
              <a:t>Länder 		Veränderung </a:t>
            </a:r>
            <a:r>
              <a:rPr lang="de-CH" altLang="de-DE" sz="900" dirty="0">
                <a:latin typeface="Arial" pitchFamily="34" charset="0"/>
              </a:rPr>
              <a:t>bei Komplikationen      </a:t>
            </a:r>
            <a:r>
              <a:rPr lang="de-CH" altLang="de-DE" sz="900" dirty="0" smtClean="0">
                <a:latin typeface="Arial" pitchFamily="34" charset="0"/>
              </a:rPr>
              <a:t>Veränderung </a:t>
            </a:r>
            <a:r>
              <a:rPr lang="de-CH" altLang="de-DE" sz="900" dirty="0">
                <a:latin typeface="Arial" pitchFamily="34" charset="0"/>
              </a:rPr>
              <a:t>bei Todesfällen </a:t>
            </a:r>
          </a:p>
          <a:p>
            <a:endParaRPr lang="de-CH" altLang="de-DE" sz="900" dirty="0" smtClean="0">
              <a:latin typeface="Arial" pitchFamily="34" charset="0"/>
            </a:endParaRPr>
          </a:p>
          <a:p>
            <a:endParaRPr lang="de-CH" altLang="de-DE" sz="900" dirty="0">
              <a:latin typeface="Arial" pitchFamily="34" charset="0"/>
            </a:endParaRPr>
          </a:p>
          <a:p>
            <a:r>
              <a:rPr lang="de-CH" altLang="de-DE" sz="900" dirty="0" smtClean="0">
                <a:latin typeface="Arial" pitchFamily="34" charset="0"/>
              </a:rPr>
              <a:t>hohes  </a:t>
            </a:r>
          </a:p>
          <a:p>
            <a:r>
              <a:rPr lang="de-CH" altLang="de-DE" sz="900" dirty="0" smtClean="0">
                <a:latin typeface="Arial" pitchFamily="34" charset="0"/>
              </a:rPr>
              <a:t>Einkommen		10% auf 7.1%*		0.9% auf 0.6%</a:t>
            </a:r>
          </a:p>
          <a:p>
            <a:endParaRPr lang="de-CH" altLang="de-DE" sz="900" dirty="0">
              <a:latin typeface="Arial" pitchFamily="34" charset="0"/>
            </a:endParaRPr>
          </a:p>
          <a:p>
            <a:endParaRPr lang="de-CH" altLang="de-DE" sz="900" dirty="0">
              <a:latin typeface="Arial" pitchFamily="34" charset="0"/>
            </a:endParaRPr>
          </a:p>
          <a:p>
            <a:r>
              <a:rPr lang="de-CH" altLang="de-DE" sz="900" dirty="0" smtClean="0">
                <a:latin typeface="Arial" pitchFamily="34" charset="0"/>
              </a:rPr>
              <a:t>Unteres und mittleres </a:t>
            </a:r>
          </a:p>
          <a:p>
            <a:r>
              <a:rPr lang="de-CH" altLang="de-DE" sz="900" dirty="0" smtClean="0">
                <a:latin typeface="Arial" pitchFamily="34" charset="0"/>
              </a:rPr>
              <a:t>Einkommen 		11.7% auf 6.8% *		2.1% auf 1%*</a:t>
            </a:r>
          </a:p>
          <a:p>
            <a:endParaRPr lang="de-CH" altLang="de-DE" sz="900" dirty="0">
              <a:latin typeface="Arial" pitchFamily="34" charset="0"/>
            </a:endParaRPr>
          </a:p>
          <a:p>
            <a:r>
              <a:rPr lang="de-CH" altLang="de-DE" sz="900" dirty="0" smtClean="0">
                <a:latin typeface="Arial" pitchFamily="34" charset="0"/>
              </a:rPr>
              <a:t>				* p &lt; 0.05</a:t>
            </a:r>
          </a:p>
          <a:p>
            <a:endParaRPr lang="de-CH" altLang="de-DE" dirty="0" smtClean="0">
              <a:latin typeface="Arial" pitchFamily="34" charset="0"/>
            </a:endParaRPr>
          </a:p>
          <a:p>
            <a:r>
              <a:rPr lang="de-CH" altLang="de-DE" dirty="0" smtClean="0">
                <a:latin typeface="Arial" pitchFamily="34" charset="0"/>
              </a:rPr>
              <a:t>****************************************************************************************</a:t>
            </a:r>
            <a:endParaRPr lang="de-CH" altLang="de-DE" dirty="0">
              <a:latin typeface="Arial" pitchFamily="34" charset="0"/>
            </a:endParaRPr>
          </a:p>
          <a:p>
            <a:endParaRPr lang="de-CH" altLang="de-DE" dirty="0" smtClean="0">
              <a:latin typeface="Arial" pitchFamily="34" charset="0"/>
            </a:endParaRPr>
          </a:p>
          <a:p>
            <a:r>
              <a:rPr lang="de-CH" altLang="de-DE" sz="1100" dirty="0" smtClean="0">
                <a:latin typeface="Arial" pitchFamily="34" charset="0"/>
              </a:rPr>
              <a:t>Auch </a:t>
            </a:r>
            <a:r>
              <a:rPr lang="de-CH" altLang="de-DE" sz="1100" b="1" dirty="0" smtClean="0">
                <a:latin typeface="Arial" pitchFamily="34" charset="0"/>
              </a:rPr>
              <a:t>van Klei</a:t>
            </a:r>
            <a:r>
              <a:rPr lang="de-CH" altLang="de-DE" sz="1100" b="1" baseline="0" dirty="0" smtClean="0">
                <a:latin typeface="Arial" pitchFamily="34" charset="0"/>
              </a:rPr>
              <a:t> </a:t>
            </a:r>
            <a:r>
              <a:rPr lang="de-CH" altLang="de-DE" sz="1100" baseline="0" dirty="0" smtClean="0">
                <a:latin typeface="Arial" pitchFamily="34" charset="0"/>
              </a:rPr>
              <a:t>hat bei ihrer Studie zur Wirkung der WHO-Checkliste in den Niederlanden eine signifikante Reduktion der Mortalität gezeigt. Diese</a:t>
            </a:r>
            <a:r>
              <a:rPr lang="de-CH" altLang="de-DE" sz="1100" dirty="0" smtClean="0">
                <a:latin typeface="Arial" pitchFamily="34" charset="0"/>
              </a:rPr>
              <a:t> hing mit der Höhe</a:t>
            </a:r>
            <a:r>
              <a:rPr lang="de-CH" altLang="de-DE" sz="1100" baseline="0" dirty="0" smtClean="0">
                <a:latin typeface="Arial" pitchFamily="34" charset="0"/>
              </a:rPr>
              <a:t> der Compliancerate bei der Anwendung der Checkliste zusammen. </a:t>
            </a:r>
            <a:endParaRPr lang="de-CH" altLang="de-DE" sz="1100" dirty="0" smtClean="0">
              <a:latin typeface="Arial" pitchFamily="34" charset="0"/>
            </a:endParaRPr>
          </a:p>
          <a:p>
            <a:endParaRPr lang="de-CH" altLang="de-DE" dirty="0">
              <a:latin typeface="Arial" pitchFamily="34" charset="0"/>
            </a:endParaRPr>
          </a:p>
          <a:p>
            <a:endParaRPr lang="de-CH" altLang="de-DE" dirty="0" smtClean="0">
              <a:latin typeface="Arial" pitchFamily="34" charset="0"/>
            </a:endParaRPr>
          </a:p>
          <a:p>
            <a:endParaRPr lang="de-CH" altLang="de-DE" dirty="0">
              <a:latin typeface="Arial" pitchFamily="34" charset="0"/>
            </a:endParaRPr>
          </a:p>
          <a:p>
            <a:endParaRPr lang="de-CH" altLang="de-DE" dirty="0" smtClean="0">
              <a:latin typeface="Arial" pitchFamily="34" charset="0"/>
            </a:endParaRPr>
          </a:p>
          <a:p>
            <a:endParaRPr lang="de-CH" altLang="de-DE" dirty="0">
              <a:latin typeface="Arial" pitchFamily="34" charset="0"/>
            </a:endParaRPr>
          </a:p>
          <a:p>
            <a:endParaRPr lang="de-CH" altLang="de-DE" dirty="0" smtClean="0">
              <a:latin typeface="Arial" pitchFamily="34" charset="0"/>
            </a:endParaRPr>
          </a:p>
          <a:p>
            <a:endParaRPr lang="de-CH" altLang="de-DE" dirty="0">
              <a:latin typeface="Arial" pitchFamily="34" charset="0"/>
            </a:endParaRPr>
          </a:p>
          <a:p>
            <a:endParaRPr lang="de-CH" altLang="de-DE" dirty="0" smtClean="0">
              <a:latin typeface="Arial" pitchFamily="34" charset="0"/>
            </a:endParaRPr>
          </a:p>
          <a:p>
            <a:endParaRPr lang="de-CH" altLang="de-DE" dirty="0">
              <a:latin typeface="Arial" pitchFamily="34" charset="0"/>
            </a:endParaRPr>
          </a:p>
          <a:p>
            <a:endParaRPr lang="de-CH" altLang="de-DE" dirty="0" smtClean="0">
              <a:latin typeface="Arial" pitchFamily="34" charset="0"/>
            </a:endParaRPr>
          </a:p>
          <a:p>
            <a:endParaRPr lang="de-CH" altLang="de-DE" dirty="0">
              <a:latin typeface="Arial" pitchFamily="34" charset="0"/>
            </a:endParaRPr>
          </a:p>
          <a:p>
            <a:endParaRPr lang="de-DE" altLang="de-DE" dirty="0">
              <a:latin typeface="Arial" pitchFamily="34" charset="0"/>
            </a:endParaRPr>
          </a:p>
          <a:p>
            <a:endParaRPr lang="de-DE" altLang="de-DE" dirty="0" smtClean="0">
              <a:latin typeface="Arial" pitchFamily="34" charset="0"/>
            </a:endParaRPr>
          </a:p>
        </p:txBody>
      </p:sp>
      <p:cxnSp>
        <p:nvCxnSpPr>
          <p:cNvPr id="6" name="Gerade Verbindung 5"/>
          <p:cNvCxnSpPr/>
          <p:nvPr/>
        </p:nvCxnSpPr>
        <p:spPr>
          <a:xfrm>
            <a:off x="806549" y="7169373"/>
            <a:ext cx="496855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Gerade Verbindung 7"/>
          <p:cNvCxnSpPr/>
          <p:nvPr/>
        </p:nvCxnSpPr>
        <p:spPr>
          <a:xfrm>
            <a:off x="4334941" y="6665317"/>
            <a:ext cx="0" cy="1008112"/>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xfrm>
            <a:off x="931863" y="741363"/>
            <a:ext cx="4935537" cy="3702050"/>
          </a:xfrm>
          <a:ln/>
        </p:spPr>
      </p:sp>
      <p:sp>
        <p:nvSpPr>
          <p:cNvPr id="52227" name="Rectangle 3"/>
          <p:cNvSpPr>
            <a:spLocks noGrp="1" noChangeArrowheads="1"/>
          </p:cNvSpPr>
          <p:nvPr>
            <p:ph type="body" idx="1"/>
          </p:nvPr>
        </p:nvSpPr>
        <p:spPr>
          <a:xfrm>
            <a:off x="615231" y="4781608"/>
            <a:ext cx="5438775" cy="498005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688" tIns="45343" rIns="90688" bIns="45343">
            <a:normAutofit fontScale="77500" lnSpcReduction="20000"/>
          </a:bodyPr>
          <a:lstStyle/>
          <a:p>
            <a:pPr defTabSz="914251">
              <a:defRPr/>
            </a:pPr>
            <a:r>
              <a:rPr lang="de-CH" sz="1400" dirty="0" smtClean="0">
                <a:latin typeface="Arial" panose="020B0604020202020204" pitchFamily="34" charset="0"/>
                <a:cs typeface="Arial" pitchFamily="34" charset="0"/>
              </a:rPr>
              <a:t>Die </a:t>
            </a:r>
            <a:r>
              <a:rPr lang="de-CH" sz="1400" dirty="0">
                <a:latin typeface="Arial" panose="020B0604020202020204" pitchFamily="34" charset="0"/>
                <a:cs typeface="Arial" pitchFamily="34" charset="0"/>
              </a:rPr>
              <a:t>chirurgische Checkliste als Massnahme zur Verbesserung der Patientensicherheit in der </a:t>
            </a:r>
            <a:r>
              <a:rPr lang="de-CH" sz="1400">
                <a:latin typeface="Arial" panose="020B0604020202020204" pitchFamily="34" charset="0"/>
                <a:cs typeface="Arial" pitchFamily="34" charset="0"/>
              </a:rPr>
              <a:t>Chirurgie </a:t>
            </a:r>
            <a:r>
              <a:rPr lang="de-CH" sz="1400" smtClean="0">
                <a:latin typeface="Arial" panose="020B0604020202020204" pitchFamily="34" charset="0"/>
                <a:cs typeface="Arial" pitchFamily="34" charset="0"/>
              </a:rPr>
              <a:t>war Gegenstand </a:t>
            </a:r>
            <a:r>
              <a:rPr lang="de-CH" sz="1400">
                <a:latin typeface="Arial" panose="020B0604020202020204" pitchFamily="34" charset="0"/>
                <a:cs typeface="Arial" pitchFamily="34" charset="0"/>
              </a:rPr>
              <a:t>vieler </a:t>
            </a:r>
            <a:r>
              <a:rPr lang="de-CH" sz="1400" smtClean="0">
                <a:latin typeface="Arial" panose="020B0604020202020204" pitchFamily="34" charset="0"/>
                <a:cs typeface="Arial" pitchFamily="34" charset="0"/>
              </a:rPr>
              <a:t>Studien. </a:t>
            </a:r>
            <a:r>
              <a:rPr lang="de-CH" sz="1400" dirty="0" smtClean="0">
                <a:latin typeface="Arial" panose="020B0604020202020204" pitchFamily="34" charset="0"/>
                <a:cs typeface="Arial" pitchFamily="34" charset="0"/>
              </a:rPr>
              <a:t>patientensicherheit </a:t>
            </a:r>
            <a:r>
              <a:rPr lang="de-CH" sz="1400" smtClean="0">
                <a:latin typeface="Arial" panose="020B0604020202020204" pitchFamily="34" charset="0"/>
                <a:cs typeface="Arial" pitchFamily="34" charset="0"/>
              </a:rPr>
              <a:t>schweiz führte einen </a:t>
            </a:r>
            <a:r>
              <a:rPr lang="de-CH" sz="1400" dirty="0" smtClean="0">
                <a:latin typeface="Arial" panose="020B0604020202020204" pitchFamily="34" charset="0"/>
                <a:cs typeface="Arial" pitchFamily="34" charset="0"/>
              </a:rPr>
              <a:t>systematischen </a:t>
            </a:r>
            <a:r>
              <a:rPr lang="de-CH" sz="1400" dirty="0">
                <a:latin typeface="Arial" panose="020B0604020202020204" pitchFamily="34" charset="0"/>
                <a:cs typeface="Arial" pitchFamily="34" charset="0"/>
              </a:rPr>
              <a:t>Literaturreview </a:t>
            </a:r>
            <a:r>
              <a:rPr lang="de-CH" sz="1400" dirty="0" smtClean="0">
                <a:latin typeface="Arial" panose="020B0604020202020204" pitchFamily="34" charset="0"/>
                <a:cs typeface="Arial" pitchFamily="34" charset="0"/>
              </a:rPr>
              <a:t>zur </a:t>
            </a:r>
            <a:r>
              <a:rPr lang="de-CH" sz="1400" dirty="0">
                <a:latin typeface="Arial" panose="020B0604020202020204" pitchFamily="34" charset="0"/>
                <a:cs typeface="Arial" pitchFamily="34" charset="0"/>
              </a:rPr>
              <a:t>Compliance der Anwendung der </a:t>
            </a:r>
            <a:r>
              <a:rPr lang="de-CH" sz="1400" dirty="0" smtClean="0">
                <a:latin typeface="Arial" pitchFamily="34" charset="0"/>
                <a:cs typeface="Arial" pitchFamily="34" charset="0"/>
              </a:rPr>
              <a:t>Checkliste </a:t>
            </a:r>
            <a:r>
              <a:rPr lang="de-CH" sz="1400" dirty="0">
                <a:latin typeface="Arial" pitchFamily="34" charset="0"/>
                <a:cs typeface="Arial" pitchFamily="34" charset="0"/>
              </a:rPr>
              <a:t>und zu kritischen Faktoren bei der Implementierung der Checkliste sowie </a:t>
            </a:r>
            <a:r>
              <a:rPr lang="de-CH" sz="1400" smtClean="0">
                <a:latin typeface="Arial" pitchFamily="34" charset="0"/>
                <a:cs typeface="Arial" pitchFamily="34" charset="0"/>
              </a:rPr>
              <a:t>zur Effektivität durch. </a:t>
            </a:r>
            <a:r>
              <a:rPr lang="de-CH" sz="1400" dirty="0" smtClean="0">
                <a:latin typeface="Arial" pitchFamily="34" charset="0"/>
                <a:cs typeface="Arial" pitchFamily="34" charset="0"/>
              </a:rPr>
              <a:t>Eine Zusammenfassung dazu ist</a:t>
            </a:r>
            <a:r>
              <a:rPr lang="de-CH" sz="1400" baseline="0" dirty="0" smtClean="0">
                <a:latin typeface="Arial" pitchFamily="34" charset="0"/>
                <a:cs typeface="Arial" pitchFamily="34" charset="0"/>
              </a:rPr>
              <a:t> in der Schrift «Operation Sichere Chirurgie</a:t>
            </a:r>
            <a:r>
              <a:rPr lang="de-CH" sz="1400" baseline="0" smtClean="0">
                <a:latin typeface="Arial" pitchFamily="34" charset="0"/>
                <a:cs typeface="Arial" pitchFamily="34" charset="0"/>
              </a:rPr>
              <a:t>» </a:t>
            </a:r>
            <a:r>
              <a:rPr lang="de-CH" sz="1400" smtClean="0">
                <a:latin typeface="Arial" pitchFamily="34" charset="0"/>
                <a:cs typeface="Arial" pitchFamily="34" charset="0"/>
              </a:rPr>
              <a:t>zu finden</a:t>
            </a:r>
            <a:r>
              <a:rPr lang="de-CH" sz="1400" baseline="0" smtClean="0">
                <a:latin typeface="Arial" pitchFamily="34" charset="0"/>
                <a:cs typeface="Arial" pitchFamily="34" charset="0"/>
              </a:rPr>
              <a:t>.</a:t>
            </a:r>
            <a:endParaRPr lang="de-CH" sz="1400" dirty="0">
              <a:latin typeface="Arial" pitchFamily="34" charset="0"/>
              <a:cs typeface="Arial" pitchFamily="34" charset="0"/>
            </a:endParaRPr>
          </a:p>
          <a:p>
            <a:endParaRPr lang="de-CH" sz="1400" dirty="0">
              <a:latin typeface="Arial"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 typeface="+mj-lt"/>
              <a:buNone/>
              <a:tabLst/>
              <a:defRPr/>
            </a:pPr>
            <a:r>
              <a:rPr lang="de-CH" sz="1400" b="1" dirty="0" smtClean="0">
                <a:latin typeface="Arial" pitchFamily="34" charset="0"/>
                <a:cs typeface="Arial" pitchFamily="34" charset="0"/>
              </a:rPr>
              <a:t>Effektivität: </a:t>
            </a:r>
            <a:r>
              <a:rPr lang="de-CH" sz="1400" dirty="0" smtClean="0">
                <a:latin typeface="Arial" pitchFamily="34" charset="0"/>
                <a:cs typeface="Arial" pitchFamily="34" charset="0"/>
              </a:rPr>
              <a:t>Dreizehn </a:t>
            </a:r>
            <a:r>
              <a:rPr lang="de-CH" sz="1400" dirty="0">
                <a:latin typeface="Arial" pitchFamily="34" charset="0"/>
                <a:cs typeface="Arial" pitchFamily="34" charset="0"/>
              </a:rPr>
              <a:t>Artikel lieferten Daten zur Effektivität von Checklisten. Durch den Einsatz der SURPASS-Checkliste oder der WHO-Checkliste in der Chirurgie beträgt das relative Mortalitäts-Risiko 0.57 [95% CI 0.42 – </a:t>
            </a:r>
            <a:r>
              <a:rPr lang="de-CH" sz="1400" dirty="0" smtClean="0">
                <a:latin typeface="Arial" pitchFamily="34" charset="0"/>
                <a:cs typeface="Arial" pitchFamily="34" charset="0"/>
              </a:rPr>
              <a:t>0.76]</a:t>
            </a:r>
            <a:r>
              <a:rPr lang="de-CH" sz="1400" baseline="0" dirty="0" smtClean="0">
                <a:latin typeface="Arial" pitchFamily="34" charset="0"/>
                <a:cs typeface="Arial" pitchFamily="34" charset="0"/>
              </a:rPr>
              <a:t> </a:t>
            </a:r>
            <a:r>
              <a:rPr lang="de-CH" sz="1400" dirty="0" smtClean="0">
                <a:latin typeface="Arial" pitchFamily="34" charset="0"/>
                <a:cs typeface="Arial" pitchFamily="34" charset="0"/>
              </a:rPr>
              <a:t>und </a:t>
            </a:r>
            <a:r>
              <a:rPr lang="de-CH" sz="1400" dirty="0">
                <a:latin typeface="Arial" pitchFamily="34" charset="0"/>
                <a:cs typeface="Arial" pitchFamily="34" charset="0"/>
              </a:rPr>
              <a:t>das für spezifische Komplikationen 0.63 [95% CI 0.58 – 0.67</a:t>
            </a:r>
            <a:r>
              <a:rPr lang="de-CH" sz="1400" dirty="0" smtClean="0">
                <a:latin typeface="Arial" pitchFamily="34" charset="0"/>
                <a:cs typeface="Arial" pitchFamily="34" charset="0"/>
              </a:rPr>
              <a:t>]. Die Grafik auf dieser Folie zeigt die relativen Mortalitätsrisiken.</a:t>
            </a:r>
            <a:br>
              <a:rPr lang="de-CH" sz="1400" dirty="0" smtClean="0">
                <a:latin typeface="Arial" pitchFamily="34" charset="0"/>
                <a:cs typeface="Arial" pitchFamily="34" charset="0"/>
              </a:rPr>
            </a:br>
            <a:r>
              <a:rPr lang="de-CH" sz="1400" b="0" i="1" u="sng" dirty="0" smtClean="0">
                <a:latin typeface="Arial" pitchFamily="34" charset="0"/>
                <a:cs typeface="Arial" pitchFamily="34" charset="0"/>
              </a:rPr>
              <a:t>WICHTIG: </a:t>
            </a:r>
            <a:r>
              <a:rPr lang="de-CH" sz="1400" b="0" dirty="0" smtClean="0">
                <a:latin typeface="Arial" pitchFamily="34" charset="0"/>
                <a:cs typeface="Arial" pitchFamily="34" charset="0"/>
              </a:rPr>
              <a:t>Das relative Risiko (RR) drückt aus, um welchen Faktor sich ein Risiko (beispielsweise für eine Mortalität) in zwei Gruppen (Checkliste wird benutzt vs. Checkliste wird nicht benutzt) unterscheidet. Ein RR von 1 (RR = 1) bedeutet, dass das Risiko in beiden Gruppen gleich ist (der Gebrauch der Checkliste verändert das Mortalitätsrisiko bei einer OP nicht). Ein RR kleiner als 1 bedeutet also, dass die Personen, bei denen die Checkliste angewendet wird, ein geringeres Risiko haben als die anderen. Ein RR = 0,573 bedeutet, dass die Personen der Gruppe mit Checklistengebrauch ein um 43% geringeres Risiko haben als Personen der nicht exponierten Gruppe. (Sauerbrei W, Blettner M. Interpretation der Ergebnisse von 2×2-Tafeln. Dtsch Arztebl Int 2009; 106(48): 795–800. DOI: 10.3238/arztebl.2009.0795)</a:t>
            </a:r>
          </a:p>
          <a:p>
            <a:pPr marL="226734" indent="-226734">
              <a:buFont typeface="+mj-lt"/>
              <a:buAutoNum type="arabicPeriod"/>
            </a:pPr>
            <a:endParaRPr lang="de-CH" sz="1400" dirty="0">
              <a:latin typeface="Arial" pitchFamily="34" charset="0"/>
              <a:cs typeface="Arial" pitchFamily="34" charset="0"/>
            </a:endParaRPr>
          </a:p>
          <a:p>
            <a:pPr marL="0" indent="0">
              <a:buFont typeface="+mj-lt"/>
              <a:buNone/>
            </a:pPr>
            <a:r>
              <a:rPr lang="de-CH" sz="1400" dirty="0" smtClean="0">
                <a:latin typeface="Arial" pitchFamily="34" charset="0"/>
                <a:cs typeface="Arial" pitchFamily="34" charset="0"/>
              </a:rPr>
              <a:t>Bei der</a:t>
            </a:r>
            <a:r>
              <a:rPr lang="de-CH" sz="1400" baseline="0" dirty="0" smtClean="0">
                <a:latin typeface="Arial" pitchFamily="34" charset="0"/>
                <a:cs typeface="Arial" pitchFamily="34" charset="0"/>
              </a:rPr>
              <a:t> </a:t>
            </a:r>
            <a:r>
              <a:rPr lang="de-CH" sz="1400" b="1" dirty="0" smtClean="0">
                <a:latin typeface="Arial" pitchFamily="34" charset="0"/>
                <a:cs typeface="Arial" pitchFamily="34" charset="0"/>
              </a:rPr>
              <a:t>Compliance</a:t>
            </a:r>
            <a:r>
              <a:rPr lang="de-CH" sz="1400" dirty="0" smtClean="0">
                <a:latin typeface="Arial" pitchFamily="34" charset="0"/>
                <a:cs typeface="Arial" pitchFamily="34" charset="0"/>
              </a:rPr>
              <a:t> besteht eine grosse Bandbreite: In </a:t>
            </a:r>
            <a:r>
              <a:rPr lang="de-CH" sz="1400" dirty="0">
                <a:latin typeface="Arial" pitchFamily="34" charset="0"/>
                <a:cs typeface="Arial" pitchFamily="34" charset="0"/>
              </a:rPr>
              <a:t>fünfzehn Studien wurde die Compliance des Teams  beim Einsatz von Checklisten oder Protokollen untersucht. Die Gesamt-Compliance bei der Verwendung von Checklisten liegt zwischen 12 und 100% (Durchschnitt 75</a:t>
            </a:r>
            <a:r>
              <a:rPr lang="de-CH" sz="1400" dirty="0" smtClean="0">
                <a:latin typeface="Arial" pitchFamily="34" charset="0"/>
                <a:cs typeface="Arial" pitchFamily="34" charset="0"/>
              </a:rPr>
              <a:t>%).</a:t>
            </a:r>
            <a:r>
              <a:rPr lang="de-CH" sz="1400" baseline="0" dirty="0" smtClean="0">
                <a:latin typeface="Arial" pitchFamily="34" charset="0"/>
                <a:cs typeface="Arial" pitchFamily="34" charset="0"/>
              </a:rPr>
              <a:t> </a:t>
            </a:r>
            <a:r>
              <a:rPr lang="de-CH" sz="1400" dirty="0">
                <a:latin typeface="Arial" pitchFamily="34" charset="0"/>
                <a:cs typeface="Arial" pitchFamily="34" charset="0"/>
              </a:rPr>
              <a:t/>
            </a:r>
            <a:br>
              <a:rPr lang="de-CH" sz="1400" dirty="0">
                <a:latin typeface="Arial" pitchFamily="34" charset="0"/>
                <a:cs typeface="Arial" pitchFamily="34" charset="0"/>
              </a:rPr>
            </a:br>
            <a:endParaRPr lang="de-CH" sz="1400" b="1" dirty="0">
              <a:latin typeface="Arial" pitchFamily="34" charset="0"/>
              <a:cs typeface="Arial" pitchFamily="34" charset="0"/>
            </a:endParaRPr>
          </a:p>
          <a:p>
            <a:r>
              <a:rPr lang="de-CH" sz="1400" smtClean="0">
                <a:latin typeface="Arial" pitchFamily="34" charset="0"/>
                <a:cs typeface="Arial" pitchFamily="34" charset="0"/>
              </a:rPr>
              <a:t>Wichtig</a:t>
            </a:r>
            <a:r>
              <a:rPr lang="de-CH" sz="1400" baseline="0" smtClean="0">
                <a:latin typeface="Arial" pitchFamily="34" charset="0"/>
                <a:cs typeface="Arial" pitchFamily="34" charset="0"/>
              </a:rPr>
              <a:t> aus </a:t>
            </a:r>
            <a:r>
              <a:rPr lang="de-CH" sz="1400" baseline="0" dirty="0" smtClean="0">
                <a:latin typeface="Arial" pitchFamily="34" charset="0"/>
                <a:cs typeface="Arial" pitchFamily="34" charset="0"/>
              </a:rPr>
              <a:t>dem </a:t>
            </a:r>
            <a:r>
              <a:rPr lang="de-CH" sz="1400" baseline="0" smtClean="0">
                <a:latin typeface="Arial" pitchFamily="34" charset="0"/>
                <a:cs typeface="Arial" pitchFamily="34" charset="0"/>
              </a:rPr>
              <a:t>Literaturreview </a:t>
            </a:r>
            <a:r>
              <a:rPr lang="de-CH" sz="1400">
                <a:latin typeface="Arial" pitchFamily="34" charset="0"/>
                <a:cs typeface="Arial" pitchFamily="34" charset="0"/>
              </a:rPr>
              <a:t>sind die </a:t>
            </a:r>
            <a:r>
              <a:rPr lang="de-CH" sz="1400" baseline="0" dirty="0" smtClean="0">
                <a:latin typeface="Arial" pitchFamily="34" charset="0"/>
                <a:cs typeface="Arial" pitchFamily="34" charset="0"/>
              </a:rPr>
              <a:t>Erkenntnisse zu den </a:t>
            </a:r>
            <a:r>
              <a:rPr lang="de-CH" sz="1400" dirty="0" smtClean="0">
                <a:latin typeface="Arial" pitchFamily="34" charset="0"/>
                <a:cs typeface="Arial" pitchFamily="34" charset="0"/>
              </a:rPr>
              <a:t>Erfolgsfaktoren</a:t>
            </a:r>
            <a:r>
              <a:rPr lang="de-CH" sz="1400" baseline="0" dirty="0" smtClean="0">
                <a:latin typeface="Arial" pitchFamily="34" charset="0"/>
                <a:cs typeface="Arial" pitchFamily="34" charset="0"/>
              </a:rPr>
              <a:t> für die wirksame Umsetzung. Dies sind </a:t>
            </a:r>
            <a:endParaRPr lang="de-CH" sz="1400" dirty="0">
              <a:latin typeface="Arial" pitchFamily="34" charset="0"/>
              <a:cs typeface="Arial" pitchFamily="34" charset="0"/>
            </a:endParaRPr>
          </a:p>
          <a:p>
            <a:pPr marL="447170" indent="-176349">
              <a:buFont typeface="Arial" pitchFamily="34" charset="0"/>
              <a:buChar char="•"/>
            </a:pPr>
            <a:r>
              <a:rPr lang="de-CH" sz="1400" dirty="0" smtClean="0">
                <a:latin typeface="Arial" pitchFamily="34" charset="0"/>
                <a:cs typeface="Arial" pitchFamily="34" charset="0"/>
              </a:rPr>
              <a:t>das</a:t>
            </a:r>
            <a:r>
              <a:rPr lang="de-CH" sz="1400" baseline="0" dirty="0" smtClean="0">
                <a:latin typeface="Arial" pitchFamily="34" charset="0"/>
                <a:cs typeface="Arial" pitchFamily="34" charset="0"/>
              </a:rPr>
              <a:t> Anstreben einer h</a:t>
            </a:r>
            <a:r>
              <a:rPr lang="de-CH" sz="1400" dirty="0" smtClean="0">
                <a:latin typeface="Arial" pitchFamily="34" charset="0"/>
                <a:cs typeface="Arial" pitchFamily="34" charset="0"/>
              </a:rPr>
              <a:t>ohe </a:t>
            </a:r>
            <a:r>
              <a:rPr lang="de-CH" sz="1400" dirty="0">
                <a:latin typeface="Arial" pitchFamily="34" charset="0"/>
                <a:cs typeface="Arial" pitchFamily="34" charset="0"/>
              </a:rPr>
              <a:t>Compliance bei der Verwendung der Checkliste </a:t>
            </a:r>
          </a:p>
          <a:p>
            <a:pPr marL="447170" indent="-176349">
              <a:buFont typeface="Arial" pitchFamily="34" charset="0"/>
              <a:buChar char="•"/>
            </a:pPr>
            <a:r>
              <a:rPr lang="de-CH" sz="1400" dirty="0" smtClean="0">
                <a:latin typeface="Arial" pitchFamily="34" charset="0"/>
                <a:cs typeface="Arial" pitchFamily="34" charset="0"/>
              </a:rPr>
              <a:t>das sogfältige </a:t>
            </a:r>
            <a:r>
              <a:rPr lang="de-CH" sz="1400" smtClean="0">
                <a:latin typeface="Arial" pitchFamily="34" charset="0"/>
                <a:cs typeface="Arial" pitchFamily="34" charset="0"/>
              </a:rPr>
              <a:t>Anpassen</a:t>
            </a:r>
            <a:r>
              <a:rPr lang="de-CH" sz="1400" baseline="0" smtClean="0">
                <a:latin typeface="Arial" pitchFamily="34" charset="0"/>
                <a:cs typeface="Arial" pitchFamily="34" charset="0"/>
              </a:rPr>
              <a:t> der Checkliste an die </a:t>
            </a:r>
            <a:r>
              <a:rPr lang="de-CH" sz="1400" baseline="0" dirty="0" smtClean="0">
                <a:latin typeface="Arial" pitchFamily="34" charset="0"/>
                <a:cs typeface="Arial" pitchFamily="34" charset="0"/>
              </a:rPr>
              <a:t>Gegebenheiten des Spitals</a:t>
            </a:r>
          </a:p>
          <a:p>
            <a:pPr marL="447170" indent="-176349">
              <a:buFont typeface="Arial" pitchFamily="34" charset="0"/>
              <a:buChar char="•"/>
            </a:pPr>
            <a:r>
              <a:rPr lang="de-CH" sz="1400" dirty="0" smtClean="0">
                <a:latin typeface="Arial" pitchFamily="34" charset="0"/>
                <a:cs typeface="Arial" pitchFamily="34" charset="0"/>
              </a:rPr>
              <a:t>das</a:t>
            </a:r>
            <a:r>
              <a:rPr lang="de-CH" sz="1400" baseline="0" dirty="0" smtClean="0">
                <a:latin typeface="Arial" pitchFamily="34" charset="0"/>
                <a:cs typeface="Arial" pitchFamily="34" charset="0"/>
              </a:rPr>
              <a:t> Vermitteln des Wissens über </a:t>
            </a:r>
            <a:r>
              <a:rPr lang="de-CH" sz="1400" dirty="0" smtClean="0">
                <a:latin typeface="Arial" pitchFamily="34" charset="0"/>
                <a:cs typeface="Arial" pitchFamily="34" charset="0"/>
              </a:rPr>
              <a:t>die </a:t>
            </a:r>
            <a:r>
              <a:rPr lang="de-CH" sz="1400" dirty="0">
                <a:latin typeface="Arial" pitchFamily="34" charset="0"/>
                <a:cs typeface="Arial" pitchFamily="34" charset="0"/>
              </a:rPr>
              <a:t>Gründe für den Einsatz von Checklisten und das  Vorgehen bei </a:t>
            </a:r>
            <a:r>
              <a:rPr lang="de-CH" sz="1400" dirty="0" smtClean="0">
                <a:latin typeface="Arial" pitchFamily="34" charset="0"/>
                <a:cs typeface="Arial" pitchFamily="34" charset="0"/>
              </a:rPr>
              <a:t>deren </a:t>
            </a:r>
            <a:r>
              <a:rPr lang="de-CH" sz="1400" dirty="0">
                <a:latin typeface="Arial" pitchFamily="34" charset="0"/>
                <a:cs typeface="Arial" pitchFamily="34" charset="0"/>
              </a:rPr>
              <a:t>Verwendung</a:t>
            </a:r>
          </a:p>
          <a:p>
            <a:pPr marL="447170" indent="-176349">
              <a:buFont typeface="Arial" pitchFamily="34" charset="0"/>
              <a:buChar char="•"/>
            </a:pPr>
            <a:r>
              <a:rPr lang="de-CH" sz="1400" dirty="0" smtClean="0">
                <a:latin typeface="Arial" pitchFamily="34" charset="0"/>
                <a:cs typeface="Arial" pitchFamily="34" charset="0"/>
              </a:rPr>
              <a:t>das Integrieren der </a:t>
            </a:r>
            <a:r>
              <a:rPr lang="de-CH" sz="1400" dirty="0">
                <a:latin typeface="Arial" pitchFamily="34" charset="0"/>
                <a:cs typeface="Arial" pitchFamily="34" charset="0"/>
              </a:rPr>
              <a:t>Patienten in den </a:t>
            </a:r>
            <a:r>
              <a:rPr lang="de-CH" sz="1400" dirty="0" smtClean="0">
                <a:latin typeface="Arial" pitchFamily="34" charset="0"/>
                <a:cs typeface="Arial" pitchFamily="34" charset="0"/>
              </a:rPr>
              <a:t>Sicherheitsprozess</a:t>
            </a:r>
            <a:r>
              <a:rPr lang="de-CH" sz="1400" baseline="0" dirty="0" smtClean="0">
                <a:latin typeface="Arial" pitchFamily="34" charset="0"/>
                <a:cs typeface="Arial" pitchFamily="34" charset="0"/>
              </a:rPr>
              <a:t> </a:t>
            </a:r>
            <a:endParaRPr lang="de-CH" sz="1400" dirty="0">
              <a:latin typeface="Arial" pitchFamily="34" charset="0"/>
              <a:cs typeface="Arial" pitchFamily="34" charset="0"/>
            </a:endParaRPr>
          </a:p>
          <a:p>
            <a:endParaRPr lang="de-CH" sz="1400" dirty="0" smtClean="0">
              <a:latin typeface="Arial" panose="020B0604020202020204" pitchFamily="34" charset="0"/>
              <a:cs typeface="Arial" panose="020B0604020202020204" pitchFamily="34" charset="0"/>
            </a:endParaRPr>
          </a:p>
          <a:p>
            <a:endParaRPr lang="de-DE"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en-US" sz="1100" b="0" dirty="0" err="1" smtClean="0">
                <a:latin typeface="Arial" panose="020B0604020202020204" pitchFamily="34" charset="0"/>
                <a:cs typeface="Arial" panose="020B0604020202020204" pitchFamily="34" charset="0"/>
              </a:rPr>
              <a:t>Wie</a:t>
            </a:r>
            <a:r>
              <a:rPr lang="en-US" sz="1100" b="0" smtClean="0">
                <a:latin typeface="Arial" panose="020B0604020202020204" pitchFamily="34" charset="0"/>
                <a:cs typeface="Arial" panose="020B0604020202020204" pitchFamily="34" charset="0"/>
              </a:rPr>
              <a:t> sieht es nun bei uns in der Schweiz aus? </a:t>
            </a:r>
          </a:p>
          <a:p>
            <a:pPr marL="0" indent="0">
              <a:buNone/>
            </a:pPr>
            <a:endParaRPr lang="en-US" sz="1100" b="0" smtClean="0">
              <a:latin typeface="Arial" panose="020B0604020202020204" pitchFamily="34" charset="0"/>
              <a:cs typeface="Arial" panose="020B0604020202020204" pitchFamily="34" charset="0"/>
            </a:endParaRPr>
          </a:p>
          <a:p>
            <a:pPr marL="0" indent="0">
              <a:buNone/>
            </a:pPr>
            <a:r>
              <a:rPr lang="en-US" sz="1100" b="0" smtClean="0">
                <a:latin typeface="Arial" panose="020B0604020202020204" pitchFamily="34" charset="0"/>
                <a:cs typeface="Arial" panose="020B0604020202020204" pitchFamily="34" charset="0"/>
              </a:rPr>
              <a:t>In der Studie in den Universitätsspitälern</a:t>
            </a:r>
            <a:r>
              <a:rPr lang="en-US" sz="1100" b="0" baseline="0" smtClean="0">
                <a:latin typeface="Arial" panose="020B0604020202020204" pitchFamily="34" charset="0"/>
                <a:cs typeface="Arial" panose="020B0604020202020204" pitchFamily="34" charset="0"/>
              </a:rPr>
              <a:t> Genf, die im Jahr 2010 die chirurgische Checkliste eingeführt hatten, zeigte sich keine signifikante Reduktion der Mortalitätsrate. Nur bei den Reoperationen aufgrund der Wundinfekte konnte ein Trend zur Reduktion festgestellt werden und die Anzahl Wundinfekte bei colorectalen chirurgischen Eingriffen nahm ab. </a:t>
            </a:r>
            <a:endParaRPr lang="en-US" sz="1100" b="0" smtClean="0">
              <a:latin typeface="Arial" panose="020B0604020202020204" pitchFamily="34" charset="0"/>
              <a:cs typeface="Arial" panose="020B0604020202020204" pitchFamily="34" charset="0"/>
            </a:endParaRPr>
          </a:p>
          <a:p>
            <a:pPr marL="0" indent="0">
              <a:buNone/>
            </a:pPr>
            <a:endParaRPr lang="en-US" sz="1100" b="0" smtClean="0">
              <a:latin typeface="Arial" panose="020B0604020202020204" pitchFamily="34" charset="0"/>
              <a:cs typeface="Arial" panose="020B0604020202020204" pitchFamily="34" charset="0"/>
            </a:endParaRPr>
          </a:p>
          <a:p>
            <a:pPr marL="0" indent="0">
              <a:buNone/>
            </a:pPr>
            <a:r>
              <a:rPr lang="en-US" sz="1100" b="0" smtClean="0">
                <a:latin typeface="Arial" panose="020B0604020202020204" pitchFamily="34" charset="0"/>
                <a:cs typeface="Arial" panose="020B0604020202020204" pitchFamily="34" charset="0"/>
              </a:rPr>
              <a:t>Bei</a:t>
            </a:r>
            <a:r>
              <a:rPr lang="en-US" sz="1100" b="0" baseline="0" smtClean="0">
                <a:latin typeface="Arial" panose="020B0604020202020204" pitchFamily="34" charset="0"/>
                <a:cs typeface="Arial" panose="020B0604020202020204" pitchFamily="34" charset="0"/>
              </a:rPr>
              <a:t> der Interpretation dieser Zahlen ist wichtig zu wissen, dass die Compliance der vollständig ausgefüllten Checklisten bei 63% lag. Interessant sind dabei auch die Resultate einer Beobachtungsstudie, die ebenfalls in den Universitätsspitälern Genf im gleichen Jahr durchgeführt wurde </a:t>
            </a:r>
            <a:r>
              <a:rPr lang="en-US" sz="1100" b="0" i="1" baseline="0" smtClean="0">
                <a:latin typeface="Arial" panose="020B0604020202020204" pitchFamily="34" charset="0"/>
                <a:cs typeface="Arial" panose="020B0604020202020204" pitchFamily="34" charset="0"/>
              </a:rPr>
              <a:t>(siehe nächste Folie)</a:t>
            </a:r>
            <a:r>
              <a:rPr lang="en-US" sz="1100" b="0" baseline="0" smtClean="0">
                <a:latin typeface="Arial" panose="020B0604020202020204" pitchFamily="34" charset="0"/>
                <a:cs typeface="Arial" panose="020B0604020202020204" pitchFamily="34" charset="0"/>
              </a:rPr>
              <a:t>. </a:t>
            </a:r>
            <a:endParaRPr lang="en-US" sz="1100" b="0" smtClean="0">
              <a:latin typeface="Arial" panose="020B0604020202020204" pitchFamily="34" charset="0"/>
              <a:cs typeface="Arial" panose="020B0604020202020204" pitchFamily="34" charset="0"/>
            </a:endParaRPr>
          </a:p>
          <a:p>
            <a:endParaRPr lang="de-CH" dirty="0"/>
          </a:p>
        </p:txBody>
      </p:sp>
      <p:sp>
        <p:nvSpPr>
          <p:cNvPr id="4" name="Foliennummernplatzhalter 3"/>
          <p:cNvSpPr>
            <a:spLocks noGrp="1"/>
          </p:cNvSpPr>
          <p:nvPr>
            <p:ph type="sldNum" sz="quarter" idx="10"/>
          </p:nvPr>
        </p:nvSpPr>
        <p:spPr/>
        <p:txBody>
          <a:bodyPr/>
          <a:lstStyle/>
          <a:p>
            <a:fld id="{E6B5BAC9-FAD2-4512-8165-CA0494811BE3}" type="slidenum">
              <a:rPr lang="de-CH" smtClean="0"/>
              <a:t>12</a:t>
            </a:fld>
            <a:endParaRPr lang="de-CH" dirty="0"/>
          </a:p>
        </p:txBody>
      </p:sp>
    </p:spTree>
    <p:extLst>
      <p:ext uri="{BB962C8B-B14F-4D97-AF65-F5344CB8AC3E}">
        <p14:creationId xmlns:p14="http://schemas.microsoft.com/office/powerpoint/2010/main" val="1258450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9768" y="4721101"/>
            <a:ext cx="5438140" cy="4608512"/>
          </a:xfrm>
        </p:spPr>
        <p:txBody>
          <a:bodyPr>
            <a:normAutofit lnSpcReduction="10000"/>
          </a:bodyPr>
          <a:lstStyle/>
          <a:p>
            <a:r>
              <a:rPr lang="de-CH" sz="1100" dirty="0" err="1" smtClean="0">
                <a:latin typeface="Arial" panose="020B0604020202020204" pitchFamily="34" charset="0"/>
                <a:cs typeface="Arial" panose="020B0604020202020204" pitchFamily="34" charset="0"/>
              </a:rPr>
              <a:t>Cullati</a:t>
            </a:r>
            <a:r>
              <a:rPr lang="de-CH" sz="1100" baseline="0" dirty="0" smtClean="0">
                <a:latin typeface="Arial" panose="020B0604020202020204" pitchFamily="34" charset="0"/>
                <a:cs typeface="Arial" panose="020B0604020202020204" pitchFamily="34" charset="0"/>
              </a:rPr>
              <a:t> et al. führten im Jahr 2010 Beobachtungen von 80 Team Time Outs und 81 </a:t>
            </a:r>
            <a:r>
              <a:rPr lang="de-CH" sz="1100" baseline="0" dirty="0" err="1" smtClean="0">
                <a:latin typeface="Arial" panose="020B0604020202020204" pitchFamily="34" charset="0"/>
                <a:cs typeface="Arial" panose="020B0604020202020204" pitchFamily="34" charset="0"/>
              </a:rPr>
              <a:t>Sign</a:t>
            </a:r>
            <a:r>
              <a:rPr lang="de-CH" sz="1100" baseline="0" dirty="0" smtClean="0">
                <a:latin typeface="Arial" panose="020B0604020202020204" pitchFamily="34" charset="0"/>
                <a:cs typeface="Arial" panose="020B0604020202020204" pitchFamily="34" charset="0"/>
              </a:rPr>
              <a:t> Outs in den OP-Sälen der Universitätsspitäler Genf durch.  </a:t>
            </a:r>
          </a:p>
          <a:p>
            <a:r>
              <a:rPr lang="de-CH" sz="1100" baseline="0" dirty="0" smtClean="0">
                <a:latin typeface="Arial" panose="020B0604020202020204" pitchFamily="34" charset="0"/>
                <a:cs typeface="Arial" panose="020B0604020202020204" pitchFamily="34" charset="0"/>
              </a:rPr>
              <a:t>Ziel der Studie war, zu beobachten, ob die Items auf der WHO-Checkliste korrekt durchgeführt wurden, d.h. ob das Item durch ein Teammitglied bestätigt und durch ein weiteres Teammitglied validiert wurde. </a:t>
            </a:r>
          </a:p>
          <a:p>
            <a:endParaRPr lang="de-CH" sz="1100" baseline="0" dirty="0" smtClean="0">
              <a:latin typeface="Arial" panose="020B0604020202020204" pitchFamily="34" charset="0"/>
              <a:cs typeface="Arial" panose="020B0604020202020204" pitchFamily="34" charset="0"/>
            </a:endParaRPr>
          </a:p>
          <a:p>
            <a:r>
              <a:rPr lang="de-CH" sz="1100" baseline="0" dirty="0" smtClean="0">
                <a:latin typeface="Arial" panose="020B0604020202020204" pitchFamily="34" charset="0"/>
                <a:cs typeface="Arial" panose="020B0604020202020204" pitchFamily="34" charset="0"/>
              </a:rPr>
              <a:t>Die Beobachtenden stellten sich jeweils vor der Beobachtung dem OP-Team vor und </a:t>
            </a:r>
            <a:r>
              <a:rPr lang="de-CH" sz="1100" dirty="0" smtClean="0">
                <a:latin typeface="Arial" panose="020B0604020202020204" pitchFamily="34" charset="0"/>
                <a:cs typeface="Arial" panose="020B0604020202020204" pitchFamily="34" charset="0"/>
              </a:rPr>
              <a:t>informierten über </a:t>
            </a:r>
            <a:r>
              <a:rPr lang="de-CH" sz="1100" baseline="0" dirty="0" smtClean="0">
                <a:latin typeface="Arial" panose="020B0604020202020204" pitchFamily="34" charset="0"/>
                <a:cs typeface="Arial" panose="020B0604020202020204" pitchFamily="34" charset="0"/>
              </a:rPr>
              <a:t>das Ziel der Studie. Es war also keine verdeckte, sondern eine offene Beobachtungssituation.</a:t>
            </a:r>
          </a:p>
          <a:p>
            <a:endParaRPr lang="de-CH" sz="1100" baseline="0" dirty="0" smtClean="0">
              <a:latin typeface="Arial" panose="020B0604020202020204" pitchFamily="34" charset="0"/>
              <a:cs typeface="Arial" panose="020B0604020202020204" pitchFamily="34" charset="0"/>
            </a:endParaRPr>
          </a:p>
          <a:p>
            <a:r>
              <a:rPr lang="de-CH" sz="1100" baseline="0" dirty="0" smtClean="0">
                <a:latin typeface="Arial" panose="020B0604020202020204" pitchFamily="34" charset="0"/>
                <a:cs typeface="Arial" panose="020B0604020202020204" pitchFamily="34" charset="0"/>
              </a:rPr>
              <a:t>Das Team Time Out und das Sign Out wurden praktisch immer durchgeführt. Die Items wurden jedoch sehr unterschiedlich oft bestätigt. Die Bestätigung der Items variiert beim Team Time Out zwischen </a:t>
            </a:r>
            <a:r>
              <a:rPr lang="en-US" sz="1100" baseline="0" dirty="0" smtClean="0">
                <a:latin typeface="Arial" panose="020B0604020202020204" pitchFamily="34" charset="0"/>
                <a:cs typeface="Arial" panose="020B0604020202020204" pitchFamily="34" charset="0"/>
              </a:rPr>
              <a:t>72 und</a:t>
            </a:r>
            <a:r>
              <a:rPr lang="en-US" sz="1100" dirty="0" smtClean="0">
                <a:latin typeface="Arial" panose="020B0604020202020204" pitchFamily="34" charset="0"/>
                <a:cs typeface="Arial" panose="020B0604020202020204" pitchFamily="34" charset="0"/>
              </a:rPr>
              <a:t> </a:t>
            </a:r>
            <a:r>
              <a:rPr lang="en-US" sz="1100" baseline="0" dirty="0" smtClean="0">
                <a:latin typeface="Arial" panose="020B0604020202020204" pitchFamily="34" charset="0"/>
                <a:cs typeface="Arial" panose="020B0604020202020204" pitchFamily="34" charset="0"/>
              </a:rPr>
              <a:t>100%  und beim Sign Out zwischen 19 und 86%.  Zum Beispiel wurde die korrekte Kennzeichnung der Proben nur jedes 2. Mal bestätigt und fast nur jedes 4. Mal durch eine weitere Person validiert. </a:t>
            </a:r>
            <a:r>
              <a:rPr lang="de-CH" sz="1100" baseline="0" dirty="0" smtClean="0">
                <a:latin typeface="Arial" panose="020B0604020202020204" pitchFamily="34" charset="0"/>
                <a:cs typeface="Arial" panose="020B0604020202020204" pitchFamily="34" charset="0"/>
              </a:rPr>
              <a:t>Schlecht durchgeführte Kontrollen erhöhen das Risiko für unerwünschte Ereignisse. </a:t>
            </a:r>
            <a:r>
              <a:rPr lang="en-US" sz="1100" baseline="0" dirty="0" smtClean="0">
                <a:latin typeface="Arial" panose="020B0604020202020204" pitchFamily="34" charset="0"/>
                <a:cs typeface="Arial" panose="020B0604020202020204" pitchFamily="34" charset="0"/>
              </a:rPr>
              <a:t>In der Zeit, in der die Beobachtungen dieser Studie durchgführt wurden, wurden im Fehlermeldesystem des Spitals zwei Fälle zu falscher Kennzeichnung von Proben bei Operationen gemeldet. Systemische Fehleranalysen wurden durchgeführt. Es zeigte sich, dass diese unerwünschten Ereignisse hätten vermieden werden können, wenn dieser Punkt der Kennzeichnung von Proben beim Sign Out korrekt durchgeführt worden wäre.  </a:t>
            </a:r>
          </a:p>
          <a:p>
            <a:r>
              <a:rPr lang="en-US" sz="1100" baseline="0" dirty="0" smtClean="0">
                <a:latin typeface="Arial" panose="020B0604020202020204" pitchFamily="34" charset="0"/>
                <a:cs typeface="Arial" panose="020B0604020202020204" pitchFamily="34" charset="0"/>
              </a:rPr>
              <a:t>Die Autoren kommen zum Schluss, dass ein grosser Handlungsbedarf bei der Qualität besteht, wie die Checklisten bearbeitet werden. Dazu braucht </a:t>
            </a:r>
            <a:r>
              <a:rPr lang="en-US" sz="1100" baseline="0" dirty="0" err="1" smtClean="0">
                <a:latin typeface="Arial" panose="020B0604020202020204" pitchFamily="34" charset="0"/>
                <a:cs typeface="Arial" panose="020B0604020202020204" pitchFamily="34" charset="0"/>
              </a:rPr>
              <a:t>es</a:t>
            </a:r>
            <a:r>
              <a:rPr lang="en-US" sz="1100" baseline="0" dirty="0" smtClean="0">
                <a:latin typeface="Arial" panose="020B0604020202020204" pitchFamily="34" charset="0"/>
                <a:cs typeface="Arial" panose="020B0604020202020204" pitchFamily="34" charset="0"/>
              </a:rPr>
              <a:t> </a:t>
            </a:r>
            <a:r>
              <a:rPr lang="en-US" sz="1100" baseline="0" dirty="0" err="1" smtClean="0">
                <a:latin typeface="Arial" panose="020B0604020202020204" pitchFamily="34" charset="0"/>
                <a:cs typeface="Arial" panose="020B0604020202020204" pitchFamily="34" charset="0"/>
              </a:rPr>
              <a:t>Schulungen</a:t>
            </a:r>
            <a:r>
              <a:rPr lang="en-US" sz="1100" baseline="0" dirty="0" smtClean="0">
                <a:latin typeface="Arial" panose="020B0604020202020204" pitchFamily="34" charset="0"/>
                <a:cs typeface="Arial" panose="020B0604020202020204" pitchFamily="34" charset="0"/>
              </a:rPr>
              <a:t> und Trainings </a:t>
            </a:r>
            <a:r>
              <a:rPr lang="en-US" sz="1100" baseline="0" dirty="0" err="1" smtClean="0">
                <a:latin typeface="Arial" panose="020B0604020202020204" pitchFamily="34" charset="0"/>
                <a:cs typeface="Arial" panose="020B0604020202020204" pitchFamily="34" charset="0"/>
              </a:rPr>
              <a:t>aller</a:t>
            </a:r>
            <a:r>
              <a:rPr lang="en-US" sz="1100" baseline="0" dirty="0" smtClean="0">
                <a:latin typeface="Arial" panose="020B0604020202020204" pitchFamily="34" charset="0"/>
                <a:cs typeface="Arial" panose="020B0604020202020204" pitchFamily="34" charset="0"/>
              </a:rPr>
              <a:t> Mitarbeitenden. Zudem </a:t>
            </a:r>
            <a:r>
              <a:rPr lang="en-US" sz="1100" baseline="0" dirty="0" err="1" smtClean="0">
                <a:latin typeface="Arial" panose="020B0604020202020204" pitchFamily="34" charset="0"/>
                <a:cs typeface="Arial" panose="020B0604020202020204" pitchFamily="34" charset="0"/>
              </a:rPr>
              <a:t>müssen</a:t>
            </a:r>
            <a:r>
              <a:rPr lang="en-US" sz="1100" baseline="0" dirty="0" smtClean="0">
                <a:latin typeface="Arial" panose="020B0604020202020204" pitchFamily="34" charset="0"/>
                <a:cs typeface="Arial" panose="020B0604020202020204" pitchFamily="34" charset="0"/>
              </a:rPr>
              <a:t> </a:t>
            </a:r>
            <a:r>
              <a:rPr lang="en-US" sz="1100" baseline="0" dirty="0" err="1" smtClean="0">
                <a:latin typeface="Arial" panose="020B0604020202020204" pitchFamily="34" charset="0"/>
                <a:cs typeface="Arial" panose="020B0604020202020204" pitchFamily="34" charset="0"/>
              </a:rPr>
              <a:t>evtl</a:t>
            </a:r>
            <a:r>
              <a:rPr lang="en-US" sz="1100" baseline="0" dirty="0" smtClean="0">
                <a:latin typeface="Arial" panose="020B0604020202020204" pitchFamily="34" charset="0"/>
                <a:cs typeface="Arial" panose="020B0604020202020204" pitchFamily="34" charset="0"/>
              </a:rPr>
              <a:t>. gewisse Items auf der Checkliste angepasst werden, damit diese korrekt durchgeführt werden können. </a:t>
            </a:r>
            <a:endParaRPr lang="de-CH" sz="1100" baseline="0" dirty="0" smtClean="0">
              <a:latin typeface="Arial" panose="020B0604020202020204" pitchFamily="34" charset="0"/>
              <a:cs typeface="Arial" panose="020B0604020202020204" pitchFamily="34" charset="0"/>
            </a:endParaRPr>
          </a:p>
          <a:p>
            <a:endParaRPr lang="de-CH" baseline="0" dirty="0" smtClean="0"/>
          </a:p>
          <a:p>
            <a:endParaRPr lang="de-CH" dirty="0"/>
          </a:p>
        </p:txBody>
      </p:sp>
      <p:sp>
        <p:nvSpPr>
          <p:cNvPr id="4" name="Foliennummernplatzhalter 3"/>
          <p:cNvSpPr>
            <a:spLocks noGrp="1"/>
          </p:cNvSpPr>
          <p:nvPr>
            <p:ph type="sldNum" sz="quarter" idx="10"/>
          </p:nvPr>
        </p:nvSpPr>
        <p:spPr/>
        <p:txBody>
          <a:bodyPr/>
          <a:lstStyle/>
          <a:p>
            <a:fld id="{E6B5BAC9-FAD2-4512-8165-CA0494811BE3}" type="slidenum">
              <a:rPr lang="de-CH" smtClean="0"/>
              <a:t>13</a:t>
            </a:fld>
            <a:endParaRPr lang="de-CH" dirty="0"/>
          </a:p>
        </p:txBody>
      </p:sp>
    </p:spTree>
    <p:extLst>
      <p:ext uri="{BB962C8B-B14F-4D97-AF65-F5344CB8AC3E}">
        <p14:creationId xmlns:p14="http://schemas.microsoft.com/office/powerpoint/2010/main" val="38997420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9768" y="4690269"/>
            <a:ext cx="5438140" cy="4711352"/>
          </a:xfrm>
        </p:spPr>
        <p:txBody>
          <a:bodyPr>
            <a:normAutofit/>
          </a:bodyPr>
          <a:lstStyle/>
          <a:p>
            <a:r>
              <a:rPr lang="de-CH" sz="1100" dirty="0" smtClean="0">
                <a:latin typeface="Arial" panose="020B0604020202020204" pitchFamily="34" charset="0"/>
                <a:cs typeface="Arial" panose="020B0604020202020204" pitchFamily="34" charset="0"/>
              </a:rPr>
              <a:t>Eine weitere</a:t>
            </a:r>
            <a:r>
              <a:rPr lang="de-CH" sz="1100" baseline="0" dirty="0" smtClean="0">
                <a:latin typeface="Arial" panose="020B0604020202020204" pitchFamily="34" charset="0"/>
                <a:cs typeface="Arial" panose="020B0604020202020204" pitchFamily="34" charset="0"/>
              </a:rPr>
              <a:t> Studie in der Schweiz untersuchte die Einstellung und das Wissen über die chirurgische Checkliste. </a:t>
            </a:r>
            <a:r>
              <a:rPr lang="de-CH" sz="1100" dirty="0" smtClean="0">
                <a:latin typeface="Arial" panose="020B0604020202020204" pitchFamily="34" charset="0"/>
                <a:cs typeface="Arial" panose="020B0604020202020204" pitchFamily="34" charset="0"/>
              </a:rPr>
              <a:t>Im Herbst 2012 führte patientensicherheit schweiz bei chirurgisch tätigen Ärzten, Anästhesisten, bei Fachpersonen</a:t>
            </a:r>
            <a:r>
              <a:rPr lang="de-CH" sz="1100" baseline="0" dirty="0" smtClean="0">
                <a:latin typeface="Arial" panose="020B0604020202020204" pitchFamily="34" charset="0"/>
                <a:cs typeface="Arial" panose="020B0604020202020204" pitchFamily="34" charset="0"/>
              </a:rPr>
              <a:t> aus der </a:t>
            </a:r>
            <a:r>
              <a:rPr lang="de-CH" sz="1100" dirty="0" smtClean="0">
                <a:latin typeface="Arial" panose="020B0604020202020204" pitchFamily="34" charset="0"/>
                <a:cs typeface="Arial" panose="020B0604020202020204" pitchFamily="34" charset="0"/>
              </a:rPr>
              <a:t>Anästhesiepflege und bei Leitenden des OP-Personals in der Schweiz eine Umfrage zu Einstellung</a:t>
            </a:r>
            <a:r>
              <a:rPr lang="de-CH" sz="1100" baseline="0" dirty="0" smtClean="0">
                <a:latin typeface="Arial" panose="020B0604020202020204" pitchFamily="34" charset="0"/>
                <a:cs typeface="Arial" panose="020B0604020202020204" pitchFamily="34" charset="0"/>
              </a:rPr>
              <a:t> und Wissen </a:t>
            </a:r>
            <a:r>
              <a:rPr lang="de-CH" sz="1100" dirty="0" smtClean="0">
                <a:latin typeface="Arial" panose="020B0604020202020204" pitchFamily="34" charset="0"/>
                <a:cs typeface="Arial" panose="020B0604020202020204" pitchFamily="34" charset="0"/>
              </a:rPr>
              <a:t>durch.</a:t>
            </a:r>
          </a:p>
          <a:p>
            <a:endParaRPr lang="de-CH" sz="1100" dirty="0" smtClean="0">
              <a:latin typeface="Arial" panose="020B0604020202020204" pitchFamily="34" charset="0"/>
              <a:cs typeface="Arial" panose="020B0604020202020204" pitchFamily="34" charset="0"/>
            </a:endParaRPr>
          </a:p>
          <a:p>
            <a:r>
              <a:rPr lang="de-CH" sz="1100" b="1" dirty="0" smtClean="0">
                <a:latin typeface="Arial" panose="020B0604020202020204" pitchFamily="34" charset="0"/>
                <a:cs typeface="Arial" panose="020B0604020202020204" pitchFamily="34" charset="0"/>
              </a:rPr>
              <a:t>90% der antwortenden Fachpersonen erachten die Checkliste als wichtiges Instrument zur Förderung der Patientensicherheit</a:t>
            </a:r>
            <a:r>
              <a:rPr lang="de-CH" sz="1100" dirty="0" smtClean="0">
                <a:latin typeface="Arial" panose="020B0604020202020204" pitchFamily="34" charset="0"/>
                <a:cs typeface="Arial" panose="020B0604020202020204" pitchFamily="34" charset="0"/>
              </a:rPr>
              <a:t>.</a:t>
            </a:r>
          </a:p>
          <a:p>
            <a:endParaRPr lang="de-CH" sz="1100" dirty="0" smtClean="0">
              <a:latin typeface="Arial" panose="020B0604020202020204" pitchFamily="34" charset="0"/>
              <a:cs typeface="Arial" panose="020B0604020202020204" pitchFamily="34" charset="0"/>
            </a:endParaRPr>
          </a:p>
          <a:p>
            <a:r>
              <a:rPr lang="de-CH" sz="1100" b="1" dirty="0" smtClean="0">
                <a:latin typeface="Arial" panose="020B0604020202020204" pitchFamily="34" charset="0"/>
                <a:cs typeface="Arial" panose="020B0604020202020204" pitchFamily="34" charset="0"/>
              </a:rPr>
              <a:t>Für 17 Prozent der Befragten gehört der Gebrauch einer Checkliste noch nicht zum Berufsalltag</a:t>
            </a:r>
            <a:r>
              <a:rPr lang="de-CH" sz="1100" dirty="0" smtClean="0">
                <a:latin typeface="Arial" panose="020B0604020202020204" pitchFamily="34" charset="0"/>
                <a:cs typeface="Arial" panose="020B0604020202020204" pitchFamily="34" charset="0"/>
              </a:rPr>
              <a:t>.</a:t>
            </a:r>
          </a:p>
          <a:p>
            <a:r>
              <a:rPr lang="de-CH" sz="1100" dirty="0" smtClean="0">
                <a:latin typeface="Arial" panose="020B0604020202020204" pitchFamily="34" charset="0"/>
                <a:cs typeface="Arial" panose="020B0604020202020204" pitchFamily="34" charset="0"/>
              </a:rPr>
              <a:t>Hinzu kommt, dass unterschiedliche Checklisten benutzt werden. Die WHO-Checkliste wird nur in circa einem Drittel der Fälle verwendet. In fast der Hälfte der Fälle werden die „Empfehlungen zur Vermeidung von Eingriffsverwechslungen“ verwendet. Knapp 18% der Befragten nutzen eine andere  Checkliste.</a:t>
            </a:r>
          </a:p>
          <a:p>
            <a:endParaRPr lang="de-CH" sz="1100" dirty="0" smtClean="0">
              <a:latin typeface="Arial" panose="020B0604020202020204" pitchFamily="34" charset="0"/>
              <a:cs typeface="Arial" panose="020B0604020202020204" pitchFamily="34" charset="0"/>
            </a:endParaRPr>
          </a:p>
          <a:p>
            <a:endParaRPr lang="de-CH" sz="1100" dirty="0" smtClean="0">
              <a:latin typeface="Arial" panose="020B0604020202020204" pitchFamily="34" charset="0"/>
              <a:cs typeface="Arial" panose="020B0604020202020204" pitchFamily="34" charset="0"/>
            </a:endParaRPr>
          </a:p>
          <a:p>
            <a:r>
              <a:rPr lang="de-CH" sz="1100" b="1" baseline="0" dirty="0" smtClean="0">
                <a:latin typeface="Arial" panose="020B0604020202020204" pitchFamily="34" charset="0"/>
                <a:cs typeface="Arial" panose="020B0604020202020204" pitchFamily="34" charset="0"/>
              </a:rPr>
              <a:t>Es nutzt nur jede 3.Person alle drei Teile der WHO-Checkliste mit </a:t>
            </a:r>
            <a:r>
              <a:rPr lang="de-CH" sz="1100" b="1" baseline="0" dirty="0" err="1" smtClean="0">
                <a:latin typeface="Arial" panose="020B0604020202020204" pitchFamily="34" charset="0"/>
                <a:cs typeface="Arial" panose="020B0604020202020204" pitchFamily="34" charset="0"/>
              </a:rPr>
              <a:t>Sign</a:t>
            </a:r>
            <a:r>
              <a:rPr lang="de-CH" sz="1100" b="1" baseline="0" dirty="0" smtClean="0">
                <a:latin typeface="Arial" panose="020B0604020202020204" pitchFamily="34" charset="0"/>
                <a:cs typeface="Arial" panose="020B0604020202020204" pitchFamily="34" charset="0"/>
              </a:rPr>
              <a:t> In, Team Time Out und </a:t>
            </a:r>
            <a:r>
              <a:rPr lang="de-CH" sz="1100" b="1" baseline="0" dirty="0" err="1" smtClean="0">
                <a:latin typeface="Arial" panose="020B0604020202020204" pitchFamily="34" charset="0"/>
                <a:cs typeface="Arial" panose="020B0604020202020204" pitchFamily="34" charset="0"/>
              </a:rPr>
              <a:t>Sign</a:t>
            </a:r>
            <a:r>
              <a:rPr lang="de-CH" sz="1100" b="1" baseline="0" dirty="0" smtClean="0">
                <a:latin typeface="Arial" panose="020B0604020202020204" pitchFamily="34" charset="0"/>
                <a:cs typeface="Arial" panose="020B0604020202020204" pitchFamily="34" charset="0"/>
              </a:rPr>
              <a:t> Out</a:t>
            </a:r>
            <a:endParaRPr lang="de-CH" sz="1100" b="1" dirty="0" smtClean="0">
              <a:latin typeface="Arial" panose="020B0604020202020204" pitchFamily="34" charset="0"/>
              <a:cs typeface="Arial" panose="020B0604020202020204" pitchFamily="34" charset="0"/>
            </a:endParaRPr>
          </a:p>
          <a:p>
            <a:endParaRPr lang="de-CH" sz="1100" dirty="0" smtClean="0">
              <a:latin typeface="Arial" panose="020B0604020202020204" pitchFamily="34" charset="0"/>
              <a:cs typeface="Arial" panose="020B0604020202020204" pitchFamily="34" charset="0"/>
            </a:endParaRPr>
          </a:p>
          <a:p>
            <a:r>
              <a:rPr lang="de-CH" sz="1100" dirty="0" smtClean="0">
                <a:latin typeface="Arial" panose="020B0604020202020204" pitchFamily="34" charset="0"/>
                <a:cs typeface="Arial" panose="020B0604020202020204" pitchFamily="34" charset="0"/>
              </a:rPr>
              <a:t>Beispielsweise</a:t>
            </a:r>
            <a:r>
              <a:rPr lang="de-CH" sz="1100" baseline="0" dirty="0" smtClean="0">
                <a:latin typeface="Arial" panose="020B0604020202020204" pitchFamily="34" charset="0"/>
                <a:cs typeface="Arial" panose="020B0604020202020204" pitchFamily="34" charset="0"/>
              </a:rPr>
              <a:t> zeigt eine Studie von </a:t>
            </a:r>
            <a:r>
              <a:rPr lang="de-CH" sz="1100" baseline="0" dirty="0" err="1" smtClean="0">
                <a:latin typeface="Arial" panose="020B0604020202020204" pitchFamily="34" charset="0"/>
                <a:cs typeface="Arial" panose="020B0604020202020204" pitchFamily="34" charset="0"/>
              </a:rPr>
              <a:t>Conley</a:t>
            </a:r>
            <a:r>
              <a:rPr lang="de-CH" sz="1100" baseline="0" dirty="0" smtClean="0">
                <a:latin typeface="Arial" panose="020B0604020202020204" pitchFamily="34" charset="0"/>
                <a:cs typeface="Arial" panose="020B0604020202020204" pitchFamily="34" charset="0"/>
              </a:rPr>
              <a:t> und anderen (2011) zeigt</a:t>
            </a:r>
            <a:r>
              <a:rPr lang="de-CH" sz="1100" dirty="0" smtClean="0">
                <a:latin typeface="Arial" panose="020B0604020202020204" pitchFamily="34" charset="0"/>
                <a:cs typeface="Arial" panose="020B0604020202020204" pitchFamily="34" charset="0"/>
              </a:rPr>
              <a:t>, dass es für eine wirksame Implementierung der Checkliste wichtig ist, dass Personen Hintergrundinformationen über das «Wie» und «Warum» des Checklistengebrauchs haben. Die Ergebnisse der Befragung machen deutlich, dass hier noch Verbesserungsbedarf in den Betrieben in der Schweiz herrscht. Denn: </a:t>
            </a:r>
            <a:r>
              <a:rPr lang="de-CH" sz="1100" b="1" dirty="0" smtClean="0">
                <a:latin typeface="Arial" panose="020B0604020202020204" pitchFamily="34" charset="0"/>
                <a:cs typeface="Arial" panose="020B0604020202020204" pitchFamily="34" charset="0"/>
              </a:rPr>
              <a:t>Nur jede </a:t>
            </a:r>
            <a:r>
              <a:rPr lang="de-CH" sz="1100" b="1" baseline="0" dirty="0" smtClean="0">
                <a:latin typeface="Arial" panose="020B0604020202020204" pitchFamily="34" charset="0"/>
                <a:cs typeface="Arial" panose="020B0604020202020204" pitchFamily="34" charset="0"/>
              </a:rPr>
              <a:t>4. </a:t>
            </a:r>
            <a:r>
              <a:rPr lang="de-CH" sz="1100" b="1" dirty="0" smtClean="0">
                <a:latin typeface="Arial" panose="020B0604020202020204" pitchFamily="34" charset="0"/>
                <a:cs typeface="Arial" panose="020B0604020202020204" pitchFamily="34" charset="0"/>
              </a:rPr>
              <a:t>Fachpersonen konnte über 80 Prozent der Wissensfragen zur WHO-Checkliste richtig beantworten.</a:t>
            </a:r>
          </a:p>
          <a:p>
            <a:endParaRPr lang="de-CH" sz="1100" dirty="0" smtClean="0">
              <a:latin typeface="Arial" panose="020B0604020202020204" pitchFamily="34" charset="0"/>
              <a:cs typeface="Arial" panose="020B0604020202020204" pitchFamily="34" charset="0"/>
            </a:endParaRPr>
          </a:p>
          <a:p>
            <a:endParaRPr lang="de-CH" sz="11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14</a:t>
            </a:fld>
            <a:endParaRPr lang="de-CH" dirty="0"/>
          </a:p>
        </p:txBody>
      </p:sp>
    </p:spTree>
    <p:extLst>
      <p:ext uri="{BB962C8B-B14F-4D97-AF65-F5344CB8AC3E}">
        <p14:creationId xmlns:p14="http://schemas.microsoft.com/office/powerpoint/2010/main" val="24685751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9768" y="4690269"/>
            <a:ext cx="5438140" cy="4927376"/>
          </a:xfrm>
        </p:spPr>
        <p:txBody>
          <a:bodyPr>
            <a:normAutofit fontScale="92500" lnSpcReduction="10000"/>
          </a:bodyPr>
          <a:lstStyle/>
          <a:p>
            <a:pPr defTabSz="906937"/>
            <a:r>
              <a:rPr lang="de-CH" sz="1100" dirty="0" smtClean="0">
                <a:latin typeface="Arial" pitchFamily="34" charset="0"/>
                <a:cs typeface="Arial" pitchFamily="34" charset="0"/>
              </a:rPr>
              <a:t>Damit die chirurgische Checkliste in der Schweiz breite und vor allem korrekte Anwendung findet,</a:t>
            </a:r>
            <a:r>
              <a:rPr lang="de-CH" sz="1100" baseline="0" dirty="0" smtClean="0">
                <a:latin typeface="Arial" pitchFamily="34" charset="0"/>
                <a:cs typeface="Arial" pitchFamily="34" charset="0"/>
              </a:rPr>
              <a:t> konzipierte p</a:t>
            </a:r>
            <a:r>
              <a:rPr lang="de-CH" sz="1100" dirty="0" smtClean="0">
                <a:latin typeface="Arial" pitchFamily="34" charset="0"/>
                <a:cs typeface="Arial" pitchFamily="34" charset="0"/>
              </a:rPr>
              <a:t>atientensicherheit schweiz eine </a:t>
            </a:r>
            <a:r>
              <a:rPr lang="de-CH" sz="1100" dirty="0">
                <a:latin typeface="Arial" pitchFamily="34" charset="0"/>
                <a:cs typeface="Arial" pitchFamily="34" charset="0"/>
              </a:rPr>
              <a:t>für die Schweiz angepasste chirurgische Checkliste als generische Checkliste </a:t>
            </a:r>
            <a:r>
              <a:rPr lang="de-CH" sz="1100" dirty="0" smtClean="0">
                <a:latin typeface="Arial" pitchFamily="34" charset="0"/>
                <a:cs typeface="Arial" pitchFamily="34" charset="0"/>
              </a:rPr>
              <a:t>und verfasste die Schrift </a:t>
            </a:r>
            <a:r>
              <a:rPr lang="de-CH" sz="1100" dirty="0">
                <a:latin typeface="Arial" pitchFamily="34" charset="0"/>
                <a:cs typeface="Arial" pitchFamily="34" charset="0"/>
              </a:rPr>
              <a:t>«Operation Sichere Chirurgie</a:t>
            </a:r>
            <a:r>
              <a:rPr lang="de-CH" sz="1100" dirty="0" smtClean="0">
                <a:latin typeface="Arial" pitchFamily="34" charset="0"/>
                <a:cs typeface="Arial" pitchFamily="34" charset="0"/>
              </a:rPr>
              <a:t>».</a:t>
            </a:r>
            <a:r>
              <a:rPr lang="de-CH" sz="1100" baseline="0" dirty="0" smtClean="0">
                <a:latin typeface="Arial" pitchFamily="34" charset="0"/>
                <a:cs typeface="Arial" pitchFamily="34" charset="0"/>
              </a:rPr>
              <a:t> Darin sind alle wichtigen Informationen zur </a:t>
            </a:r>
            <a:r>
              <a:rPr lang="de-CH" sz="1100" dirty="0" smtClean="0">
                <a:latin typeface="Arial" pitchFamily="34" charset="0"/>
                <a:cs typeface="Arial" pitchFamily="34" charset="0"/>
              </a:rPr>
              <a:t>Einführung im Spital</a:t>
            </a:r>
            <a:r>
              <a:rPr lang="de-CH" sz="1100" baseline="0" dirty="0" smtClean="0">
                <a:latin typeface="Arial" pitchFamily="34" charset="0"/>
                <a:cs typeface="Arial" pitchFamily="34" charset="0"/>
              </a:rPr>
              <a:t> und zur </a:t>
            </a:r>
            <a:r>
              <a:rPr lang="de-CH" sz="1100" dirty="0" smtClean="0">
                <a:latin typeface="Arial" pitchFamily="34" charset="0"/>
                <a:cs typeface="Arial" pitchFamily="34" charset="0"/>
              </a:rPr>
              <a:t>konkreten Anwendung zu finden.</a:t>
            </a:r>
          </a:p>
          <a:p>
            <a:pPr defTabSz="906937"/>
            <a:endParaRPr lang="de-CH" sz="1100" dirty="0">
              <a:latin typeface="Arial" pitchFamily="34" charset="0"/>
              <a:cs typeface="Arial" pitchFamily="34" charset="0"/>
            </a:endParaRPr>
          </a:p>
          <a:p>
            <a:r>
              <a:rPr lang="de-CH" sz="1100" b="0" dirty="0" smtClean="0">
                <a:latin typeface="Arial" pitchFamily="34" charset="0"/>
                <a:cs typeface="Arial" pitchFamily="34" charset="0"/>
              </a:rPr>
              <a:t>Breite Abstützung:</a:t>
            </a:r>
            <a:r>
              <a:rPr lang="de-CH" sz="1100" b="0" baseline="0" dirty="0" smtClean="0">
                <a:latin typeface="Arial" pitchFamily="34" charset="0"/>
                <a:cs typeface="Arial" pitchFamily="34" charset="0"/>
              </a:rPr>
              <a:t> p</a:t>
            </a:r>
            <a:r>
              <a:rPr lang="de-CH" sz="1100" dirty="0" smtClean="0">
                <a:latin typeface="Arial" pitchFamily="34" charset="0"/>
                <a:cs typeface="Arial" pitchFamily="34" charset="0"/>
              </a:rPr>
              <a:t>atientensicherheit schweiz wurde </a:t>
            </a:r>
            <a:r>
              <a:rPr lang="de-CH" sz="1100" dirty="0">
                <a:latin typeface="Arial" pitchFamily="34" charset="0"/>
                <a:cs typeface="Arial" pitchFamily="34" charset="0"/>
              </a:rPr>
              <a:t>bei den Entwicklungsarbeiten durch Fachexperten und Vertreter der </a:t>
            </a:r>
            <a:r>
              <a:rPr lang="de-CH" sz="1100" dirty="0" err="1">
                <a:latin typeface="Arial" pitchFamily="34" charset="0"/>
                <a:cs typeface="Arial" pitchFamily="34" charset="0"/>
              </a:rPr>
              <a:t>fmCh</a:t>
            </a:r>
            <a:r>
              <a:rPr lang="de-CH" sz="1100" dirty="0">
                <a:latin typeface="Arial" pitchFamily="34" charset="0"/>
                <a:cs typeface="Arial" pitchFamily="34" charset="0"/>
              </a:rPr>
              <a:t> </a:t>
            </a:r>
            <a:r>
              <a:rPr lang="de-CH" sz="1100" dirty="0" smtClean="0">
                <a:latin typeface="Arial" pitchFamily="34" charset="0"/>
                <a:cs typeface="Arial" pitchFamily="34" charset="0"/>
              </a:rPr>
              <a:t>inhaltlich </a:t>
            </a:r>
            <a:r>
              <a:rPr lang="de-CH" sz="1100" dirty="0">
                <a:latin typeface="Arial" pitchFamily="34" charset="0"/>
                <a:cs typeface="Arial" pitchFamily="34" charset="0"/>
              </a:rPr>
              <a:t>begleitet. Aufgrund der Beiträge, die aus einer breiten Vernehmlassung bei allen Fachgesellschaften der fmCh und weiteren Experten entstanden, wurden die Inhalte punktuell ergänzt und überarbeitet.</a:t>
            </a:r>
          </a:p>
          <a:p>
            <a:endParaRPr lang="de-CH" sz="1100" dirty="0">
              <a:latin typeface="Arial" pitchFamily="34" charset="0"/>
              <a:cs typeface="Arial" pitchFamily="34" charset="0"/>
            </a:endParaRPr>
          </a:p>
          <a:p>
            <a:r>
              <a:rPr lang="de-CH" sz="1100" b="0" dirty="0" smtClean="0">
                <a:latin typeface="Arial" pitchFamily="34" charset="0"/>
                <a:cs typeface="Arial" pitchFamily="34" charset="0"/>
              </a:rPr>
              <a:t>Konzept:</a:t>
            </a:r>
            <a:r>
              <a:rPr lang="de-CH" sz="1100" b="1" dirty="0" smtClean="0">
                <a:latin typeface="Arial" pitchFamily="34" charset="0"/>
                <a:cs typeface="Arial" pitchFamily="34" charset="0"/>
              </a:rPr>
              <a:t> </a:t>
            </a:r>
            <a:r>
              <a:rPr lang="de-CH" sz="1100" dirty="0" smtClean="0">
                <a:latin typeface="Arial" pitchFamily="34" charset="0"/>
                <a:cs typeface="Arial" pitchFamily="34" charset="0"/>
              </a:rPr>
              <a:t>Die </a:t>
            </a:r>
            <a:r>
              <a:rPr lang="de-CH" sz="1100" dirty="0">
                <a:latin typeface="Arial" pitchFamily="34" charset="0"/>
                <a:cs typeface="Arial" pitchFamily="34" charset="0"/>
              </a:rPr>
              <a:t>in die Schrift  «Operation Sichere Chirurgie» integrierten Empfehlungen und die </a:t>
            </a:r>
            <a:r>
              <a:rPr lang="de-CH" sz="1100" dirty="0" smtClean="0">
                <a:latin typeface="Arial" pitchFamily="34" charset="0"/>
                <a:cs typeface="Arial" pitchFamily="34" charset="0"/>
              </a:rPr>
              <a:t>Checkliste selbst sind eine Synthese </a:t>
            </a:r>
            <a:r>
              <a:rPr lang="de-CH" sz="1100" dirty="0">
                <a:latin typeface="Arial" pitchFamily="34" charset="0"/>
                <a:cs typeface="Arial" pitchFamily="34" charset="0"/>
              </a:rPr>
              <a:t>aus der WHO-Checkliste und den Empfehlungen zur Vermeidung von Eingriffsverwechslungen </a:t>
            </a:r>
            <a:r>
              <a:rPr lang="de-CH" sz="1100" dirty="0" smtClean="0">
                <a:latin typeface="Arial" pitchFamily="34" charset="0"/>
                <a:cs typeface="Arial" pitchFamily="34" charset="0"/>
              </a:rPr>
              <a:t>von</a:t>
            </a:r>
            <a:r>
              <a:rPr lang="de-CH" sz="1100" baseline="0" dirty="0" smtClean="0">
                <a:latin typeface="Arial" pitchFamily="34" charset="0"/>
                <a:cs typeface="Arial" pitchFamily="34" charset="0"/>
              </a:rPr>
              <a:t> patientensicherheit schweiz </a:t>
            </a:r>
            <a:r>
              <a:rPr lang="de-CH" sz="1100" dirty="0" smtClean="0">
                <a:latin typeface="Arial" pitchFamily="34" charset="0"/>
                <a:cs typeface="Arial" pitchFamily="34" charset="0"/>
              </a:rPr>
              <a:t>aus </a:t>
            </a:r>
            <a:r>
              <a:rPr lang="de-CH" sz="1100" dirty="0">
                <a:latin typeface="Arial" pitchFamily="34" charset="0"/>
                <a:cs typeface="Arial" pitchFamily="34" charset="0"/>
              </a:rPr>
              <a:t>dem Jahr 2008. </a:t>
            </a:r>
            <a:r>
              <a:rPr lang="de-CH" sz="1100" dirty="0" smtClean="0">
                <a:latin typeface="Arial" pitchFamily="34" charset="0"/>
                <a:cs typeface="Arial" pitchFamily="34" charset="0"/>
              </a:rPr>
              <a:t>Sie </a:t>
            </a:r>
            <a:r>
              <a:rPr lang="de-CH" sz="1100" dirty="0">
                <a:latin typeface="Arial" pitchFamily="34" charset="0"/>
                <a:cs typeface="Arial" pitchFamily="34" charset="0"/>
              </a:rPr>
              <a:t>sind konzeptionell so aufbereitet, dass sie sowohl eigenständig als auch ergänzend zu den beiden Grundlagen-Konzepten umgesetzt werden können</a:t>
            </a:r>
            <a:r>
              <a:rPr lang="de-CH" sz="1100" dirty="0" smtClean="0">
                <a:latin typeface="Arial" pitchFamily="34" charset="0"/>
                <a:cs typeface="Arial" pitchFamily="34" charset="0"/>
              </a:rPr>
              <a:t>.</a:t>
            </a:r>
          </a:p>
          <a:p>
            <a:endParaRPr lang="de-CH" sz="1100" dirty="0" smtClean="0">
              <a:latin typeface="Arial" pitchFamily="34" charset="0"/>
              <a:cs typeface="Arial" pitchFamily="34" charset="0"/>
            </a:endParaRPr>
          </a:p>
          <a:p>
            <a:r>
              <a:rPr lang="de-CH" sz="1100" dirty="0" smtClean="0">
                <a:latin typeface="Arial" pitchFamily="34" charset="0"/>
                <a:cs typeface="Arial" pitchFamily="34" charset="0"/>
              </a:rPr>
              <a:t>Zusammensetzung:</a:t>
            </a:r>
            <a:r>
              <a:rPr lang="de-CH" sz="1100" baseline="0" dirty="0" smtClean="0">
                <a:latin typeface="Arial" pitchFamily="34" charset="0"/>
                <a:cs typeface="Arial" pitchFamily="34" charset="0"/>
              </a:rPr>
              <a:t> </a:t>
            </a:r>
            <a:r>
              <a:rPr lang="de-CH" sz="1100" dirty="0" smtClean="0">
                <a:latin typeface="Arial" pitchFamily="34" charset="0"/>
                <a:cs typeface="Arial" pitchFamily="34" charset="0"/>
              </a:rPr>
              <a:t>Die chirurgische Checkliste</a:t>
            </a:r>
            <a:r>
              <a:rPr lang="de-CH" sz="1100" baseline="0" dirty="0" smtClean="0">
                <a:latin typeface="Arial" pitchFamily="34" charset="0"/>
                <a:cs typeface="Arial" pitchFamily="34" charset="0"/>
              </a:rPr>
              <a:t> (oft WHO-Checkliste genannt) besteht aus drei Checklistenteilen:</a:t>
            </a:r>
          </a:p>
          <a:p>
            <a:endParaRPr lang="de-CH" sz="1100" baseline="0" dirty="0" smtClean="0">
              <a:latin typeface="Arial" pitchFamily="34" charset="0"/>
              <a:cs typeface="Arial" pitchFamily="34" charset="0"/>
            </a:endParaRPr>
          </a:p>
          <a:p>
            <a:r>
              <a:rPr lang="de-CH" sz="1100" b="1" baseline="0" dirty="0" err="1" smtClean="0">
                <a:latin typeface="Arial" pitchFamily="34" charset="0"/>
                <a:cs typeface="Arial" pitchFamily="34" charset="0"/>
              </a:rPr>
              <a:t>Sign</a:t>
            </a:r>
            <a:r>
              <a:rPr lang="de-CH" sz="1100" b="1" baseline="0" dirty="0" smtClean="0">
                <a:latin typeface="Arial" pitchFamily="34" charset="0"/>
                <a:cs typeface="Arial" pitchFamily="34" charset="0"/>
              </a:rPr>
              <a:t> In:</a:t>
            </a:r>
            <a:r>
              <a:rPr lang="de-CH" sz="1100" baseline="0" dirty="0" smtClean="0">
                <a:latin typeface="Arial" pitchFamily="34" charset="0"/>
                <a:cs typeface="Arial" pitchFamily="34" charset="0"/>
              </a:rPr>
              <a:t> Vor Einleitung des Anästhesieverfahrens</a:t>
            </a:r>
          </a:p>
          <a:p>
            <a:r>
              <a:rPr lang="de-CH" sz="1100" b="1" baseline="0" dirty="0" smtClean="0">
                <a:latin typeface="Arial" pitchFamily="34" charset="0"/>
                <a:cs typeface="Arial" pitchFamily="34" charset="0"/>
              </a:rPr>
              <a:t>Team Time Out:</a:t>
            </a:r>
            <a:r>
              <a:rPr lang="de-CH" sz="1100" baseline="0" dirty="0" smtClean="0">
                <a:latin typeface="Arial" pitchFamily="34" charset="0"/>
                <a:cs typeface="Arial" pitchFamily="34" charset="0"/>
              </a:rPr>
              <a:t> Vor Hautschnitt</a:t>
            </a:r>
          </a:p>
          <a:p>
            <a:r>
              <a:rPr lang="de-CH" sz="1100" b="1" baseline="0" dirty="0" smtClean="0">
                <a:latin typeface="Arial" pitchFamily="34" charset="0"/>
                <a:cs typeface="Arial" pitchFamily="34" charset="0"/>
              </a:rPr>
              <a:t>Sign Out:</a:t>
            </a:r>
            <a:r>
              <a:rPr lang="de-CH" sz="1100" baseline="0" dirty="0" smtClean="0">
                <a:latin typeface="Arial" pitchFamily="34" charset="0"/>
                <a:cs typeface="Arial" pitchFamily="34" charset="0"/>
              </a:rPr>
              <a:t> Nach Operation, bevor der Operateur den OP-Saal verlässt</a:t>
            </a:r>
          </a:p>
          <a:p>
            <a:endParaRPr lang="de-CH" sz="1100" baseline="0" dirty="0" smtClean="0">
              <a:latin typeface="Arial"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sz="1100" baseline="0" dirty="0" smtClean="0">
                <a:latin typeface="Arial" pitchFamily="34" charset="0"/>
                <a:cs typeface="Arial" pitchFamily="34" charset="0"/>
              </a:rPr>
              <a:t>Das Konzept der WHO und die meisten anderen heute verbreiteten Sicherheitskonzepte fokussieren auf die eigentliche OP-Phase</a:t>
            </a:r>
            <a:r>
              <a:rPr lang="de-CH" sz="1100" dirty="0" smtClean="0">
                <a:latin typeface="Arial" pitchFamily="34" charset="0"/>
                <a:cs typeface="Arial" pitchFamily="34" charset="0"/>
              </a:rPr>
              <a:t> </a:t>
            </a:r>
            <a:r>
              <a:rPr lang="de-CH" sz="1100" baseline="0" dirty="0" smtClean="0">
                <a:latin typeface="Arial" pitchFamily="34" charset="0"/>
                <a:cs typeface="Arial" pitchFamily="34" charset="0"/>
              </a:rPr>
              <a:t>kurz vor, während und kurz nach der Operation. Es sind aber schon in den präoperativen Vorbereitungsprozessen Aktivitäten und Kontrollen notwendig und entscheidend, damit Fehler im eigentlichen OP-Prozess vermieden werden.</a:t>
            </a:r>
          </a:p>
          <a:p>
            <a:pPr marL="0" marR="0" indent="0" algn="l" defTabSz="914400" rtl="0" eaLnBrk="1" fontAlgn="auto" latinLnBrk="0" hangingPunct="1">
              <a:lnSpc>
                <a:spcPct val="100000"/>
              </a:lnSpc>
              <a:spcBef>
                <a:spcPts val="0"/>
              </a:spcBef>
              <a:spcAft>
                <a:spcPts val="0"/>
              </a:spcAft>
              <a:buClrTx/>
              <a:buSzTx/>
              <a:buFontTx/>
              <a:buNone/>
              <a:tabLst/>
              <a:defRPr/>
            </a:pPr>
            <a:endParaRPr lang="de-CH" sz="1100" baseline="0" dirty="0" smtClean="0">
              <a:latin typeface="Arial" pitchFamily="34" charset="0"/>
              <a:cs typeface="Arial" pitchFamily="34" charset="0"/>
            </a:endParaRPr>
          </a:p>
          <a:p>
            <a:r>
              <a:rPr lang="de-CH" sz="1100" baseline="0" dirty="0" smtClean="0">
                <a:latin typeface="Arial" pitchFamily="34" charset="0"/>
                <a:cs typeface="Arial" pitchFamily="34" charset="0"/>
              </a:rPr>
              <a:t>Die Checklistenpunkte müssen im lokalen Umfeld auf deren Eignung geprüft und deren Anwendung in die betriebsinternen Abläufe integriert werden. Die wichtigsten Grundelemente dürfen dabei nicht eliminiert werden.</a:t>
            </a:r>
            <a:r>
              <a:rPr lang="de-CH" sz="1100" dirty="0" smtClean="0">
                <a:latin typeface="Arial" pitchFamily="34" charset="0"/>
                <a:cs typeface="Arial" pitchFamily="34" charset="0"/>
              </a:rPr>
              <a:t> </a:t>
            </a:r>
            <a:r>
              <a:rPr lang="de-CH" sz="1100" baseline="0" dirty="0" smtClean="0">
                <a:latin typeface="Arial" pitchFamily="34" charset="0"/>
                <a:cs typeface="Arial" pitchFamily="34" charset="0"/>
              </a:rPr>
              <a:t>Für die Anpassung der Checkliste gibt es Richtlinien, die im Vertiefungsprojekt zur Verfügung gestellt werden und auch in der Schrift «Operation Sichere Chirurgie» aufgeführt sind. </a:t>
            </a:r>
          </a:p>
          <a:p>
            <a:endParaRPr lang="de-CH" sz="1000" baseline="0" dirty="0" smtClean="0">
              <a:latin typeface="Arial" pitchFamily="34" charset="0"/>
              <a:cs typeface="Arial" pitchFamily="34" charset="0"/>
            </a:endParaRPr>
          </a:p>
          <a:p>
            <a:endParaRPr lang="de-CH" sz="1000" baseline="0" dirty="0" smtClean="0">
              <a:latin typeface="Arial" pitchFamily="34" charset="0"/>
              <a:cs typeface="Arial" pitchFamily="34" charset="0"/>
            </a:endParaRPr>
          </a:p>
          <a:p>
            <a:endParaRPr lang="de-CH" sz="1000" baseline="0" dirty="0" smtClean="0">
              <a:latin typeface="Arial" pitchFamily="34" charset="0"/>
              <a:cs typeface="Arial" pitchFamily="34" charset="0"/>
            </a:endParaRPr>
          </a:p>
          <a:p>
            <a:endParaRPr lang="de-CH" sz="1000" dirty="0" smtClean="0">
              <a:latin typeface="Arial" pitchFamily="34" charset="0"/>
              <a:cs typeface="Arial" pitchFamily="34" charset="0"/>
            </a:endParaRPr>
          </a:p>
          <a:p>
            <a:endParaRPr lang="de-CH" sz="1000" dirty="0" smtClean="0">
              <a:latin typeface="Arial" pitchFamily="34" charset="0"/>
              <a:cs typeface="Arial" pitchFamily="34" charset="0"/>
            </a:endParaRPr>
          </a:p>
          <a:p>
            <a:endParaRPr lang="de-CH" sz="1000" dirty="0" smtClean="0">
              <a:latin typeface="Arial" pitchFamily="34" charset="0"/>
              <a:cs typeface="Arial" pitchFamily="34" charset="0"/>
            </a:endParaRPr>
          </a:p>
          <a:p>
            <a:endParaRPr lang="de-CH" sz="1000" dirty="0">
              <a:latin typeface="Arial" pitchFamily="34" charset="0"/>
              <a:cs typeface="Arial" pitchFamily="34" charset="0"/>
            </a:endParaRPr>
          </a:p>
          <a:p>
            <a:endParaRPr lang="de-CH" dirty="0"/>
          </a:p>
        </p:txBody>
      </p:sp>
      <p:sp>
        <p:nvSpPr>
          <p:cNvPr id="4" name="Foliennummernplatzhalter 3"/>
          <p:cNvSpPr>
            <a:spLocks noGrp="1"/>
          </p:cNvSpPr>
          <p:nvPr>
            <p:ph type="sldNum" sz="quarter" idx="10"/>
          </p:nvPr>
        </p:nvSpPr>
        <p:spPr/>
        <p:txBody>
          <a:bodyPr/>
          <a:lstStyle/>
          <a:p>
            <a:fld id="{E6B5BAC9-FAD2-4512-8165-CA0494811BE3}" type="slidenum">
              <a:rPr lang="de-CH" smtClean="0"/>
              <a:t>15</a:t>
            </a:fld>
            <a:endParaRPr lang="de-CH" dirty="0"/>
          </a:p>
        </p:txBody>
      </p:sp>
    </p:spTree>
    <p:extLst>
      <p:ext uri="{BB962C8B-B14F-4D97-AF65-F5344CB8AC3E}">
        <p14:creationId xmlns:p14="http://schemas.microsoft.com/office/powerpoint/2010/main" val="4234421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9768" y="4690269"/>
            <a:ext cx="5438140" cy="4711352"/>
          </a:xfrm>
        </p:spPr>
        <p:txBody>
          <a:bodyPr>
            <a:normAutofit/>
          </a:bodyPr>
          <a:lstStyle/>
          <a:p>
            <a:r>
              <a:rPr lang="de-CH" sz="1000" dirty="0" smtClean="0">
                <a:latin typeface="Arial" panose="020B0604020202020204" pitchFamily="34" charset="0"/>
                <a:cs typeface="Arial" panose="020B0604020202020204" pitchFamily="34" charset="0"/>
              </a:rPr>
              <a:t>Mit den Sicherheitschecks in der Phase A,</a:t>
            </a:r>
            <a:r>
              <a:rPr lang="de-CH" sz="1000" baseline="0" dirty="0" smtClean="0">
                <a:latin typeface="Arial" panose="020B0604020202020204" pitchFamily="34" charset="0"/>
                <a:cs typeface="Arial" panose="020B0604020202020204" pitchFamily="34" charset="0"/>
              </a:rPr>
              <a:t> d.h. in den vorgelagerten Vorbereitungsprozessen vor Eintritt des Patienten in den OP-Trakt, </a:t>
            </a:r>
            <a:r>
              <a:rPr lang="de-CH" sz="1000" dirty="0" smtClean="0">
                <a:latin typeface="Arial" panose="020B0604020202020204" pitchFamily="34" charset="0"/>
                <a:cs typeface="Arial" panose="020B0604020202020204" pitchFamily="34" charset="0"/>
              </a:rPr>
              <a:t>sollen folgende Aspekte sicher</a:t>
            </a:r>
            <a:r>
              <a:rPr lang="de-CH" sz="1000" baseline="0" dirty="0" smtClean="0">
                <a:latin typeface="Arial" panose="020B0604020202020204" pitchFamily="34" charset="0"/>
                <a:cs typeface="Arial" panose="020B0604020202020204" pitchFamily="34" charset="0"/>
              </a:rPr>
              <a:t>gestellt werden:</a:t>
            </a:r>
          </a:p>
          <a:p>
            <a:endParaRPr lang="de-CH" sz="1000" dirty="0" smtClean="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de-CH" sz="1000" b="1" dirty="0" smtClean="0">
                <a:latin typeface="Arial" panose="020B0604020202020204" pitchFamily="34" charset="0"/>
                <a:cs typeface="Arial" panose="020B0604020202020204" pitchFamily="34" charset="0"/>
              </a:rPr>
              <a:t>Prävention von Eingriffsverwechslungen </a:t>
            </a:r>
            <a:r>
              <a:rPr lang="de-CH" sz="1000" dirty="0" smtClean="0">
                <a:latin typeface="Arial" panose="020B0604020202020204" pitchFamily="34" charset="0"/>
                <a:cs typeface="Arial" panose="020B0604020202020204" pitchFamily="34" charset="0"/>
              </a:rPr>
              <a:t>(durch Überprüfung von Patientenidentität, Eingriffsart und Eingriffsort und durch Markierung des Eingriffsorts)</a:t>
            </a:r>
          </a:p>
          <a:p>
            <a:endParaRPr lang="de-CH" sz="1000" dirty="0" smtClean="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de-CH" sz="1000" b="1" dirty="0" smtClean="0">
                <a:latin typeface="Arial" panose="020B0604020202020204" pitchFamily="34" charset="0"/>
                <a:cs typeface="Arial" panose="020B0604020202020204" pitchFamily="34" charset="0"/>
              </a:rPr>
              <a:t>Adäquate Aufklärung und eventuell explizite Einwilligung des Patienten</a:t>
            </a:r>
          </a:p>
          <a:p>
            <a:pPr marL="171450" indent="-171450">
              <a:buFont typeface="Arial" panose="020B0604020202020204" pitchFamily="34" charset="0"/>
              <a:buChar char="•"/>
            </a:pPr>
            <a:endParaRPr lang="de-CH" sz="1000" dirty="0" smtClean="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de-CH" sz="1000" b="1" dirty="0" smtClean="0">
                <a:latin typeface="Arial" panose="020B0604020202020204" pitchFamily="34" charset="0"/>
                <a:cs typeface="Arial" panose="020B0604020202020204" pitchFamily="34" charset="0"/>
              </a:rPr>
              <a:t>Planung und Organisation des Eingriffs </a:t>
            </a:r>
            <a:r>
              <a:rPr lang="de-CH" sz="1000" dirty="0" smtClean="0">
                <a:latin typeface="Arial" panose="020B0604020202020204" pitchFamily="34" charset="0"/>
                <a:cs typeface="Arial" panose="020B0604020202020204" pitchFamily="34" charset="0"/>
              </a:rPr>
              <a:t>(Risikoeinschätzung, Organisation von Unterlagen, Geräten und Material, Veranlassen von Verordnungen für die OP-Phase)</a:t>
            </a:r>
          </a:p>
          <a:p>
            <a:endParaRPr lang="de-CH" sz="100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sz="1000" baseline="0" dirty="0" smtClean="0">
                <a:latin typeface="Arial" panose="020B0604020202020204" pitchFamily="34" charset="0"/>
                <a:cs typeface="Arial" panose="020B0604020202020204" pitchFamily="34" charset="0"/>
              </a:rPr>
              <a:t>Im Vorfeld der Operation müssen hierfür viele Punkte, die auf der Checkliste im OP-Trakt aufgeführt sind, abgeklärt, überprüft oder sichergestellt werden. Es müssen also vorgelagerte Prozessschritte und Sicherheitschecks so stattfinden, dass die Checks bei </a:t>
            </a:r>
            <a:r>
              <a:rPr lang="de-CH" sz="1000" baseline="0" dirty="0" err="1" smtClean="0">
                <a:latin typeface="Arial" panose="020B0604020202020204" pitchFamily="34" charset="0"/>
                <a:cs typeface="Arial" panose="020B0604020202020204" pitchFamily="34" charset="0"/>
              </a:rPr>
              <a:t>Sign</a:t>
            </a:r>
            <a:r>
              <a:rPr lang="de-CH" sz="1000" baseline="0" dirty="0" smtClean="0">
                <a:latin typeface="Arial" panose="020B0604020202020204" pitchFamily="34" charset="0"/>
                <a:cs typeface="Arial" panose="020B0604020202020204" pitchFamily="34" charset="0"/>
              </a:rPr>
              <a:t> In, Team Time Out und teilweise auch bei </a:t>
            </a:r>
            <a:r>
              <a:rPr lang="de-CH" sz="1000" baseline="0" dirty="0" err="1" smtClean="0">
                <a:latin typeface="Arial" panose="020B0604020202020204" pitchFamily="34" charset="0"/>
                <a:cs typeface="Arial" panose="020B0604020202020204" pitchFamily="34" charset="0"/>
              </a:rPr>
              <a:t>Sign</a:t>
            </a:r>
            <a:r>
              <a:rPr lang="de-CH" sz="1000" baseline="0" dirty="0" smtClean="0">
                <a:latin typeface="Arial" panose="020B0604020202020204" pitchFamily="34" charset="0"/>
                <a:cs typeface="Arial" panose="020B0604020202020204" pitchFamily="34" charset="0"/>
              </a:rPr>
              <a:t> Out mit höchster Wahrscheinlichkeit ohne Probleme erfolgen können.</a:t>
            </a:r>
          </a:p>
          <a:p>
            <a:r>
              <a:rPr lang="de-CH" sz="1000" dirty="0" smtClean="0">
                <a:latin typeface="Arial" panose="020B0604020202020204" pitchFamily="34" charset="0"/>
                <a:cs typeface="Arial" panose="020B0604020202020204" pitchFamily="34" charset="0"/>
              </a:rPr>
              <a:t>Wenn dies</a:t>
            </a:r>
            <a:r>
              <a:rPr lang="de-CH" sz="1000" baseline="0" dirty="0" smtClean="0">
                <a:latin typeface="Arial" panose="020B0604020202020204" pitchFamily="34" charset="0"/>
                <a:cs typeface="Arial" panose="020B0604020202020204" pitchFamily="34" charset="0"/>
              </a:rPr>
              <a:t>e Prozessschritte und Kontrollen gut in die vorgelagerten Prozesse integriert sind und auch konsequent durchgeführt werden, wird es bei den Sicherheitschecks im OP-Trakt nur selten zu Unstimmigkeiten kommen. </a:t>
            </a:r>
          </a:p>
          <a:p>
            <a:endParaRPr lang="de-CH" sz="1000" baseline="0" dirty="0" smtClean="0">
              <a:latin typeface="Arial" panose="020B0604020202020204" pitchFamily="34" charset="0"/>
              <a:cs typeface="Arial" panose="020B0604020202020204" pitchFamily="34" charset="0"/>
            </a:endParaRPr>
          </a:p>
          <a:p>
            <a:r>
              <a:rPr lang="de-CH" sz="1000" baseline="0" dirty="0" smtClean="0">
                <a:latin typeface="Arial" panose="020B0604020202020204" pitchFamily="34" charset="0"/>
                <a:cs typeface="Arial" panose="020B0604020202020204" pitchFamily="34" charset="0"/>
              </a:rPr>
              <a:t>In Phase B  im OP-Trakt mit den drei Checklistenteilen Sign In, Team Time Out und Sign Out geht es um die letzten Sicherheitschecks, um seltene Ereignisse noch rechtzeig auffangen zu können. Zusätzlich soll in dieser Phase ein gemeinsames Verständnis zur Ausgangslage inklusive den antizipierten evtl. Problemen geschaffen werden, um optimal auf die Operation vorbereitet zu sein und um ein gemeinsames mentales Modell über den geplanten Operationsverlauf</a:t>
            </a:r>
            <a:r>
              <a:rPr lang="de-CH" sz="1000" dirty="0" smtClean="0">
                <a:latin typeface="Arial" panose="020B0604020202020204" pitchFamily="34" charset="0"/>
                <a:cs typeface="Arial" panose="020B0604020202020204" pitchFamily="34" charset="0"/>
              </a:rPr>
              <a:t> </a:t>
            </a:r>
            <a:r>
              <a:rPr lang="de-CH" sz="1000" baseline="0" dirty="0" smtClean="0">
                <a:latin typeface="Arial" panose="020B0604020202020204" pitchFamily="34" charset="0"/>
                <a:cs typeface="Arial" panose="020B0604020202020204" pitchFamily="34" charset="0"/>
              </a:rPr>
              <a:t>im Team zu etablieren.  </a:t>
            </a:r>
          </a:p>
          <a:p>
            <a:endParaRPr lang="de-CH" sz="1000" baseline="0" dirty="0" smtClean="0">
              <a:latin typeface="Arial" panose="020B0604020202020204" pitchFamily="34" charset="0"/>
              <a:cs typeface="Arial" panose="020B0604020202020204" pitchFamily="34" charset="0"/>
            </a:endParaRPr>
          </a:p>
          <a:p>
            <a:r>
              <a:rPr lang="de-CH" sz="1000" baseline="0" dirty="0" smtClean="0">
                <a:latin typeface="Arial" panose="020B0604020202020204" pitchFamily="34" charset="0"/>
                <a:cs typeface="Arial" panose="020B0604020202020204" pitchFamily="34" charset="0"/>
              </a:rPr>
              <a:t>In progress! Sichere Chirurgie konzentrieren wir uns auf die Phasen A und B des Patientenprozesses. </a:t>
            </a:r>
            <a:endParaRPr lang="de-CH" dirty="0"/>
          </a:p>
        </p:txBody>
      </p:sp>
      <p:sp>
        <p:nvSpPr>
          <p:cNvPr id="4" name="Foliennummernplatzhalter 3"/>
          <p:cNvSpPr>
            <a:spLocks noGrp="1"/>
          </p:cNvSpPr>
          <p:nvPr>
            <p:ph type="sldNum" sz="quarter" idx="10"/>
          </p:nvPr>
        </p:nvSpPr>
        <p:spPr/>
        <p:txBody>
          <a:bodyPr/>
          <a:lstStyle/>
          <a:p>
            <a:fld id="{E6B5BAC9-FAD2-4512-8165-CA0494811BE3}" type="slidenum">
              <a:rPr lang="de-CH" smtClean="0"/>
              <a:t>16</a:t>
            </a:fld>
            <a:endParaRPr lang="de-CH" dirty="0"/>
          </a:p>
        </p:txBody>
      </p:sp>
    </p:spTree>
    <p:extLst>
      <p:ext uri="{BB962C8B-B14F-4D97-AF65-F5344CB8AC3E}">
        <p14:creationId xmlns:p14="http://schemas.microsoft.com/office/powerpoint/2010/main" val="10541038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9768" y="4690269"/>
            <a:ext cx="5438140" cy="4783360"/>
          </a:xfrm>
        </p:spPr>
        <p:txBody>
          <a:bodyPr>
            <a:noAutofit/>
          </a:bodyPr>
          <a:lstStyle/>
          <a:p>
            <a:r>
              <a:rPr lang="de-CH" sz="900" i="1" dirty="0" smtClean="0">
                <a:latin typeface="Arial" panose="020B0604020202020204" pitchFamily="34" charset="0"/>
                <a:cs typeface="Arial" panose="020B0604020202020204" pitchFamily="34" charset="0"/>
              </a:rPr>
              <a:t>Anmerkung für Kursleiter: Vergleiche Schrift «Operation Sichere Chirurgie»,</a:t>
            </a:r>
            <a:r>
              <a:rPr lang="de-CH" sz="900" i="1" baseline="0" dirty="0" smtClean="0">
                <a:latin typeface="Arial" panose="020B0604020202020204" pitchFamily="34" charset="0"/>
                <a:cs typeface="Arial" panose="020B0604020202020204" pitchFamily="34" charset="0"/>
              </a:rPr>
              <a:t> </a:t>
            </a:r>
            <a:r>
              <a:rPr lang="de-CH" sz="900" i="1" dirty="0" smtClean="0">
                <a:latin typeface="Arial" panose="020B0604020202020204" pitchFamily="34" charset="0"/>
                <a:cs typeface="Arial" panose="020B0604020202020204" pitchFamily="34" charset="0"/>
              </a:rPr>
              <a:t>S. 35 ff , Kap. 6.2.2 Prävention </a:t>
            </a:r>
            <a:r>
              <a:rPr lang="de-CH" sz="900" i="1" dirty="0">
                <a:latin typeface="Arial" panose="020B0604020202020204" pitchFamily="34" charset="0"/>
                <a:cs typeface="Arial" panose="020B0604020202020204" pitchFamily="34" charset="0"/>
              </a:rPr>
              <a:t>von </a:t>
            </a:r>
            <a:r>
              <a:rPr lang="de-CH" sz="900" i="1" dirty="0" smtClean="0">
                <a:latin typeface="Arial" panose="020B0604020202020204" pitchFamily="34" charset="0"/>
                <a:cs typeface="Arial" panose="020B0604020202020204" pitchFamily="34" charset="0"/>
              </a:rPr>
              <a:t>Eingriffsverwechslungen</a:t>
            </a:r>
          </a:p>
          <a:p>
            <a:endParaRPr lang="de-CH" sz="900" dirty="0" smtClean="0">
              <a:latin typeface="Arial" panose="020B0604020202020204" pitchFamily="34" charset="0"/>
              <a:cs typeface="Arial" panose="020B0604020202020204" pitchFamily="34" charset="0"/>
            </a:endParaRPr>
          </a:p>
          <a:p>
            <a:r>
              <a:rPr lang="de-CH" sz="900" b="1" dirty="0" smtClean="0">
                <a:latin typeface="Arial" panose="020B0604020202020204" pitchFamily="34" charset="0"/>
                <a:cs typeface="Arial" panose="020B0604020202020204" pitchFamily="34" charset="0"/>
              </a:rPr>
              <a:t>Eingriffsverwechslungen sind sogenannte Never Events.</a:t>
            </a:r>
            <a:r>
              <a:rPr lang="de-CH" sz="900" b="1" baseline="0" dirty="0" smtClean="0">
                <a:latin typeface="Arial" panose="020B0604020202020204" pitchFamily="34" charset="0"/>
                <a:cs typeface="Arial" panose="020B0604020202020204" pitchFamily="34" charset="0"/>
              </a:rPr>
              <a:t> </a:t>
            </a:r>
            <a:r>
              <a:rPr lang="de-CH" sz="900" baseline="0" dirty="0" smtClean="0">
                <a:latin typeface="Arial" panose="020B0604020202020204" pitchFamily="34" charset="0"/>
                <a:cs typeface="Arial" panose="020B0604020202020204" pitchFamily="34" charset="0"/>
              </a:rPr>
              <a:t>Dies sind Ereignisse, die als inakzeptabel und vollständig vermeidbar gelten. Es muss also alles getan werden, um diese Ereignisse zu verhindern. Hierfür müssen  die entsprechenden Sicherheitsbarrieren aufgestellt werden und  redundante Kontrollschritte eingeführt werden. </a:t>
            </a:r>
            <a:endParaRPr lang="de-CH" sz="900" dirty="0" smtClean="0">
              <a:latin typeface="Arial" panose="020B0604020202020204" pitchFamily="34" charset="0"/>
              <a:cs typeface="Arial" panose="020B0604020202020204" pitchFamily="34" charset="0"/>
            </a:endParaRPr>
          </a:p>
          <a:p>
            <a:endParaRPr lang="de-CH" sz="900" dirty="0" smtClean="0">
              <a:latin typeface="Arial" panose="020B0604020202020204" pitchFamily="34" charset="0"/>
              <a:cs typeface="Arial" panose="020B0604020202020204" pitchFamily="34" charset="0"/>
            </a:endParaRPr>
          </a:p>
          <a:p>
            <a:pPr algn="l"/>
            <a:r>
              <a:rPr lang="de-CH" sz="900" b="1" i="0" u="none" strike="noStrike" baseline="0" dirty="0" smtClean="0">
                <a:solidFill>
                  <a:srgbClr val="000000"/>
                </a:solidFill>
                <a:latin typeface="Arial" panose="020B0604020202020204" pitchFamily="34" charset="0"/>
                <a:cs typeface="Arial" panose="020B0604020202020204" pitchFamily="34" charset="0"/>
              </a:rPr>
              <a:t>Ziel: </a:t>
            </a:r>
            <a:r>
              <a:rPr lang="de-CH" sz="900" b="0" i="0" u="none" strike="noStrike" baseline="0" dirty="0" smtClean="0">
                <a:solidFill>
                  <a:srgbClr val="000000"/>
                </a:solidFill>
                <a:latin typeface="Arial" panose="020B0604020202020204" pitchFamily="34" charset="0"/>
                <a:cs typeface="Arial" panose="020B0604020202020204" pitchFamily="34" charset="0"/>
              </a:rPr>
              <a:t>Bei jeder neuen Konsultation, Untersuchung, Übergabe oder bei einem Transfer kann es erneut zu Verwechslungen oder Missverständnissen kommen. Diese können, falls nicht rechtzeitig erkannt, zu schwerwiegenden Ereignissen (falscher Patient, falsche Operationsstelle, falsche Operation), aber auch zu falschen Informationen oder Prozessverzögerungen führen. Daher muss diese Prüfung mehrmals erfolgen. Mit der Markierung des Eingriffsorts wird zusätzlich verhindert, dass es zu einer Verwechslung des Eingriffsorts kommt.</a:t>
            </a:r>
          </a:p>
          <a:p>
            <a:pPr algn="l"/>
            <a:endParaRPr lang="de-CH" sz="900" b="0" i="0" u="none" strike="noStrike" baseline="0" dirty="0" smtClean="0">
              <a:solidFill>
                <a:srgbClr val="000000"/>
              </a:solidFill>
              <a:latin typeface="Arial" panose="020B0604020202020204" pitchFamily="34" charset="0"/>
              <a:cs typeface="Arial" panose="020B0604020202020204" pitchFamily="34" charset="0"/>
            </a:endParaRPr>
          </a:p>
          <a:p>
            <a:pPr algn="l"/>
            <a:r>
              <a:rPr lang="de-CH" sz="900" b="0" i="0" u="sng" strike="noStrike" baseline="0" dirty="0" smtClean="0">
                <a:solidFill>
                  <a:srgbClr val="000913"/>
                </a:solidFill>
                <a:latin typeface="Arial" panose="020B0604020202020204" pitchFamily="34" charset="0"/>
                <a:cs typeface="Arial" panose="020B0604020202020204" pitchFamily="34" charset="0"/>
              </a:rPr>
              <a:t>Prüfung von Patientenidentität, Eingriffsart und Eingriffsort</a:t>
            </a:r>
          </a:p>
          <a:p>
            <a:pPr algn="l"/>
            <a:r>
              <a:rPr lang="de-CH" sz="900" b="1" i="0" u="none" strike="noStrike" baseline="0" dirty="0" smtClean="0">
                <a:solidFill>
                  <a:srgbClr val="000000"/>
                </a:solidFill>
                <a:latin typeface="Arial" panose="020B0604020202020204" pitchFamily="34" charset="0"/>
                <a:cs typeface="Arial" panose="020B0604020202020204" pitchFamily="34" charset="0"/>
              </a:rPr>
              <a:t>Was / Wie: </a:t>
            </a:r>
            <a:r>
              <a:rPr lang="de-CH" sz="900" b="0" i="0" u="none" strike="noStrike" baseline="0" dirty="0" smtClean="0">
                <a:solidFill>
                  <a:srgbClr val="000000"/>
                </a:solidFill>
                <a:latin typeface="Arial" panose="020B0604020202020204" pitchFamily="34" charset="0"/>
                <a:cs typeface="Arial" panose="020B0604020202020204" pitchFamily="34" charset="0"/>
              </a:rPr>
              <a:t>Kontrolle der Patientenidentität, der Eingriffsart und des Eingriffsortes mit aktivem Einbezug des Patienten und Abgleich mit der Patientenakte</a:t>
            </a:r>
          </a:p>
          <a:p>
            <a:pPr algn="l"/>
            <a:r>
              <a:rPr lang="de-CH" sz="900" b="1" i="0" u="none" strike="noStrike" baseline="0" dirty="0" smtClean="0">
                <a:solidFill>
                  <a:srgbClr val="000000"/>
                </a:solidFill>
                <a:latin typeface="Arial" panose="020B0604020202020204" pitchFamily="34" charset="0"/>
                <a:cs typeface="Arial" panose="020B0604020202020204" pitchFamily="34" charset="0"/>
              </a:rPr>
              <a:t>Wann / Wo: </a:t>
            </a:r>
            <a:r>
              <a:rPr lang="de-CH" sz="900" b="0" i="0" u="none" strike="noStrike" baseline="0" dirty="0" smtClean="0">
                <a:solidFill>
                  <a:srgbClr val="000000"/>
                </a:solidFill>
                <a:latin typeface="Arial" panose="020B0604020202020204" pitchFamily="34" charset="0"/>
                <a:cs typeface="Arial" panose="020B0604020202020204" pitchFamily="34" charset="0"/>
              </a:rPr>
              <a:t>Bei jeder für den Eingriff relevanten Konsultation oder Untersuchung im Vorfeld des Eingriffs, je nach Prozessorganisation ambulant oder stationär</a:t>
            </a:r>
          </a:p>
          <a:p>
            <a:r>
              <a:rPr lang="de-CH" sz="900" b="1" i="0" u="none" strike="noStrike" baseline="0" dirty="0" smtClean="0">
                <a:solidFill>
                  <a:srgbClr val="000000"/>
                </a:solidFill>
                <a:latin typeface="Arial" panose="020B0604020202020204" pitchFamily="34" charset="0"/>
                <a:cs typeface="Arial" panose="020B0604020202020204" pitchFamily="34" charset="0"/>
              </a:rPr>
              <a:t>Wer: </a:t>
            </a:r>
            <a:r>
              <a:rPr lang="de-CH" sz="900" b="0" i="0" u="none" strike="noStrike" baseline="0" dirty="0" smtClean="0">
                <a:solidFill>
                  <a:srgbClr val="000000"/>
                </a:solidFill>
                <a:latin typeface="Arial" panose="020B0604020202020204" pitchFamily="34" charset="0"/>
                <a:cs typeface="Arial" panose="020B0604020202020204" pitchFamily="34" charset="0"/>
              </a:rPr>
              <a:t>Operateur oder informierter </a:t>
            </a:r>
            <a:r>
              <a:rPr lang="de-CH" sz="900" dirty="0">
                <a:solidFill>
                  <a:srgbClr val="000000"/>
                </a:solidFill>
                <a:latin typeface="Arial" panose="020B0604020202020204" pitchFamily="34" charset="0"/>
                <a:cs typeface="Arial" panose="020B0604020202020204" pitchFamily="34" charset="0"/>
              </a:rPr>
              <a:t>aufklärender Arzt</a:t>
            </a:r>
            <a:r>
              <a:rPr lang="de-CH" sz="900" b="0" i="0" u="none" strike="noStrike" baseline="0" dirty="0" smtClean="0">
                <a:solidFill>
                  <a:srgbClr val="000000"/>
                </a:solidFill>
                <a:latin typeface="Arial" panose="020B0604020202020204" pitchFamily="34" charset="0"/>
                <a:cs typeface="Arial" panose="020B0604020202020204" pitchFamily="34" charset="0"/>
              </a:rPr>
              <a:t>, Anästhesist (falls eine Anästhesie geplant ist) und</a:t>
            </a:r>
          </a:p>
          <a:p>
            <a:pPr algn="l"/>
            <a:r>
              <a:rPr lang="de-CH" sz="900" b="0" i="0" u="none" strike="noStrike" baseline="0" dirty="0" smtClean="0">
                <a:solidFill>
                  <a:srgbClr val="000000"/>
                </a:solidFill>
                <a:latin typeface="Arial" panose="020B0604020202020204" pitchFamily="34" charset="0"/>
                <a:cs typeface="Arial" panose="020B0604020202020204" pitchFamily="34" charset="0"/>
              </a:rPr>
              <a:t>Pflegefachperson, die die Pflege-Anamnese durchführt</a:t>
            </a:r>
          </a:p>
          <a:p>
            <a:pPr algn="l"/>
            <a:endParaRPr lang="de-CH" sz="900" b="0" i="0" u="none" strike="noStrike" baseline="0" dirty="0" smtClean="0">
              <a:solidFill>
                <a:srgbClr val="000000"/>
              </a:solidFill>
              <a:latin typeface="Arial" panose="020B0604020202020204" pitchFamily="34" charset="0"/>
              <a:cs typeface="Arial" panose="020B0604020202020204" pitchFamily="34" charset="0"/>
            </a:endParaRPr>
          </a:p>
          <a:p>
            <a:pPr algn="l"/>
            <a:r>
              <a:rPr lang="de-CH" sz="900" b="0" i="0" u="sng" strike="noStrike" baseline="0" dirty="0" smtClean="0">
                <a:solidFill>
                  <a:srgbClr val="000913"/>
                </a:solidFill>
                <a:latin typeface="Arial" panose="020B0604020202020204" pitchFamily="34" charset="0"/>
                <a:cs typeface="Arial" panose="020B0604020202020204" pitchFamily="34" charset="0"/>
              </a:rPr>
              <a:t>Markierung des Eingriffsorts</a:t>
            </a:r>
          </a:p>
          <a:p>
            <a:pPr algn="l"/>
            <a:r>
              <a:rPr lang="de-CH" sz="900" b="1" i="0" u="none" strike="noStrike" baseline="0" dirty="0" smtClean="0">
                <a:solidFill>
                  <a:srgbClr val="000000"/>
                </a:solidFill>
                <a:latin typeface="Arial" panose="020B0604020202020204" pitchFamily="34" charset="0"/>
                <a:cs typeface="Arial" panose="020B0604020202020204" pitchFamily="34" charset="0"/>
              </a:rPr>
              <a:t>Was / Wie</a:t>
            </a:r>
          </a:p>
          <a:p>
            <a:pPr algn="l"/>
            <a:r>
              <a:rPr lang="de-CH" sz="900" b="0" i="0" u="none" strike="noStrike" baseline="0" dirty="0" smtClean="0">
                <a:solidFill>
                  <a:srgbClr val="000000"/>
                </a:solidFill>
                <a:latin typeface="Arial" panose="020B0604020202020204" pitchFamily="34" charset="0"/>
                <a:cs typeface="Arial" panose="020B0604020202020204" pitchFamily="34" charset="0"/>
              </a:rPr>
              <a:t>• Kontrolle der Patientenidentität, der Eingriffsart und des Eingriffsorts unter aktivem Einbezug des</a:t>
            </a:r>
          </a:p>
          <a:p>
            <a:pPr algn="l"/>
            <a:r>
              <a:rPr lang="de-CH" sz="900" b="0" i="0" u="none" strike="noStrike" baseline="0" dirty="0" smtClean="0">
                <a:solidFill>
                  <a:srgbClr val="000000"/>
                </a:solidFill>
                <a:latin typeface="Arial" panose="020B0604020202020204" pitchFamily="34" charset="0"/>
                <a:cs typeface="Arial" panose="020B0604020202020204" pitchFamily="34" charset="0"/>
              </a:rPr>
              <a:t>Patienten und Abgleich mit den Akten und  Markierung des Eingriffsorts unter aktivem Einbezug des Patienten mit eindeutigen Zeichen</a:t>
            </a:r>
          </a:p>
          <a:p>
            <a:pPr algn="l"/>
            <a:r>
              <a:rPr lang="de-CH" sz="900" b="0" i="0" u="none" strike="noStrike" baseline="0" dirty="0" smtClean="0">
                <a:solidFill>
                  <a:srgbClr val="000000"/>
                </a:solidFill>
                <a:latin typeface="Arial" panose="020B0604020202020204" pitchFamily="34" charset="0"/>
                <a:cs typeface="Arial" panose="020B0604020202020204" pitchFamily="34" charset="0"/>
              </a:rPr>
              <a:t>(z.B. Pfeil) mit nicht-abwischbarem Stift</a:t>
            </a:r>
          </a:p>
          <a:p>
            <a:pPr algn="l"/>
            <a:r>
              <a:rPr lang="de-CH" sz="900" b="0" i="0" u="none" strike="noStrike" baseline="0" dirty="0" smtClean="0">
                <a:solidFill>
                  <a:srgbClr val="000000"/>
                </a:solidFill>
                <a:latin typeface="Arial" panose="020B0604020202020204" pitchFamily="34" charset="0"/>
                <a:cs typeface="Arial" panose="020B0604020202020204" pitchFamily="34" charset="0"/>
              </a:rPr>
              <a:t>• Bei mehreren Eingriffsorten: Markierung aller Eingriffsorte (nur Eingriffsorte)</a:t>
            </a:r>
          </a:p>
          <a:p>
            <a:pPr algn="l"/>
            <a:r>
              <a:rPr lang="de-CH" sz="900" b="1" i="0" u="none" strike="noStrike" baseline="0" dirty="0" smtClean="0">
                <a:solidFill>
                  <a:srgbClr val="000000"/>
                </a:solidFill>
                <a:latin typeface="Arial" panose="020B0604020202020204" pitchFamily="34" charset="0"/>
                <a:cs typeface="Arial" panose="020B0604020202020204" pitchFamily="34" charset="0"/>
              </a:rPr>
              <a:t>Wann / Wo: </a:t>
            </a:r>
            <a:r>
              <a:rPr lang="de-CH" sz="900" b="0" i="0" u="none" strike="noStrike" baseline="0" dirty="0" smtClean="0">
                <a:solidFill>
                  <a:srgbClr val="000000"/>
                </a:solidFill>
                <a:latin typeface="Arial" panose="020B0604020202020204" pitchFamily="34" charset="0"/>
                <a:cs typeface="Arial" panose="020B0604020202020204" pitchFamily="34" charset="0"/>
              </a:rPr>
              <a:t>Ausserhalb des OPs, bei wachem Patienten</a:t>
            </a:r>
          </a:p>
          <a:p>
            <a:pPr algn="l"/>
            <a:r>
              <a:rPr lang="de-CH" sz="900" b="1" i="0" u="none" strike="noStrike" baseline="0" dirty="0" smtClean="0">
                <a:solidFill>
                  <a:srgbClr val="000000"/>
                </a:solidFill>
                <a:latin typeface="Arial" panose="020B0604020202020204" pitchFamily="34" charset="0"/>
                <a:cs typeface="Arial" panose="020B0604020202020204" pitchFamily="34" charset="0"/>
              </a:rPr>
              <a:t>Wer: </a:t>
            </a:r>
            <a:r>
              <a:rPr lang="de-CH" sz="900" b="0" i="0" u="none" strike="noStrike" baseline="0" dirty="0" smtClean="0">
                <a:solidFill>
                  <a:srgbClr val="000000"/>
                </a:solidFill>
                <a:latin typeface="Arial" panose="020B0604020202020204" pitchFamily="34" charset="0"/>
                <a:cs typeface="Arial" panose="020B0604020202020204" pitchFamily="34" charset="0"/>
              </a:rPr>
              <a:t>Verantwortung für die Markierung liegt letztlich beim Operateur</a:t>
            </a:r>
            <a:endParaRPr lang="de-CH" sz="900" dirty="0" smtClean="0">
              <a:latin typeface="Arial" panose="020B0604020202020204" pitchFamily="34" charset="0"/>
              <a:cs typeface="Arial" panose="020B0604020202020204" pitchFamily="34" charset="0"/>
            </a:endParaRPr>
          </a:p>
          <a:p>
            <a:endParaRPr lang="de-CH" sz="9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17</a:t>
            </a:fld>
            <a:endParaRPr lang="de-CH" dirty="0"/>
          </a:p>
        </p:txBody>
      </p:sp>
    </p:spTree>
    <p:extLst>
      <p:ext uri="{BB962C8B-B14F-4D97-AF65-F5344CB8AC3E}">
        <p14:creationId xmlns:p14="http://schemas.microsoft.com/office/powerpoint/2010/main" val="7545610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Autofit/>
          </a:bodyPr>
          <a:lstStyle/>
          <a:p>
            <a:r>
              <a:rPr lang="de-CH" sz="1100" i="1" dirty="0" smtClean="0">
                <a:latin typeface="Arial" panose="020B0604020202020204" pitchFamily="34" charset="0"/>
                <a:cs typeface="Arial" panose="020B0604020202020204" pitchFamily="34" charset="0"/>
              </a:rPr>
              <a:t>Anleitung</a:t>
            </a:r>
            <a:r>
              <a:rPr lang="de-CH" sz="1100" i="1" baseline="0" dirty="0" smtClean="0">
                <a:latin typeface="Arial" panose="020B0604020202020204" pitchFamily="34" charset="0"/>
                <a:cs typeface="Arial" panose="020B0604020202020204" pitchFamily="34" charset="0"/>
              </a:rPr>
              <a:t> </a:t>
            </a:r>
            <a:r>
              <a:rPr lang="de-CH" sz="1100" i="1" dirty="0" smtClean="0">
                <a:latin typeface="Arial" panose="020B0604020202020204" pitchFamily="34" charset="0"/>
                <a:cs typeface="Arial" panose="020B0604020202020204" pitchFamily="34" charset="0"/>
              </a:rPr>
              <a:t>für Kursleiter: Die</a:t>
            </a:r>
            <a:r>
              <a:rPr lang="de-CH" sz="1100" i="1" baseline="0" dirty="0" smtClean="0">
                <a:latin typeface="Arial" panose="020B0604020202020204" pitchFamily="34" charset="0"/>
                <a:cs typeface="Arial" panose="020B0604020202020204" pitchFamily="34" charset="0"/>
              </a:rPr>
              <a:t> Teilnehmenden sollen für sich die aufgeführten Fragen durchgehen; anschliessend Austausch im Plenum</a:t>
            </a:r>
            <a:endParaRPr lang="de-CH" sz="1100" baseline="0" dirty="0" smtClean="0">
              <a:latin typeface="Arial" panose="020B0604020202020204" pitchFamily="34" charset="0"/>
              <a:cs typeface="Arial" panose="020B0604020202020204" pitchFamily="34" charset="0"/>
            </a:endParaRPr>
          </a:p>
          <a:p>
            <a:r>
              <a:rPr lang="de-CH" sz="1100" baseline="0" dirty="0" smtClean="0">
                <a:latin typeface="Arial" panose="020B0604020202020204" pitchFamily="34" charset="0"/>
                <a:cs typeface="Arial" panose="020B0604020202020204" pitchFamily="34" charset="0"/>
              </a:rPr>
              <a:t>Besteht in unserem Betrieb Klarheit,</a:t>
            </a:r>
            <a:r>
              <a:rPr lang="de-CH" sz="1100" dirty="0" smtClean="0">
                <a:latin typeface="Arial" panose="020B0604020202020204" pitchFamily="34" charset="0"/>
                <a:cs typeface="Arial" panose="020B0604020202020204" pitchFamily="34" charset="0"/>
              </a:rPr>
              <a:t> </a:t>
            </a:r>
            <a:r>
              <a:rPr lang="de-CH" sz="1100" baseline="0" dirty="0" smtClean="0">
                <a:latin typeface="Arial" panose="020B0604020202020204" pitchFamily="34" charset="0"/>
                <a:cs typeface="Arial" panose="020B0604020202020204" pitchFamily="34" charset="0"/>
              </a:rPr>
              <a:t>wie die Patienten, wann und wo identifiziert werden? </a:t>
            </a:r>
          </a:p>
          <a:p>
            <a:endParaRPr lang="de-CH" sz="1100" baseline="0" dirty="0" smtClean="0">
              <a:latin typeface="Arial" panose="020B0604020202020204" pitchFamily="34" charset="0"/>
              <a:cs typeface="Arial" panose="020B0604020202020204" pitchFamily="34" charset="0"/>
            </a:endParaRPr>
          </a:p>
          <a:p>
            <a:r>
              <a:rPr lang="de-CH" sz="1100" baseline="0" dirty="0" smtClean="0">
                <a:latin typeface="Arial" panose="020B0604020202020204" pitchFamily="34" charset="0"/>
                <a:cs typeface="Arial" panose="020B0604020202020204" pitchFamily="34" charset="0"/>
              </a:rPr>
              <a:t>Mögliches Vorgehen bei der Patientenidentifikation:</a:t>
            </a:r>
          </a:p>
          <a:p>
            <a:r>
              <a:rPr lang="de-CH" sz="1100" baseline="0" dirty="0" smtClean="0">
                <a:latin typeface="Arial" panose="020B0604020202020204" pitchFamily="34" charset="0"/>
                <a:cs typeface="Arial" panose="020B0604020202020204" pitchFamily="34" charset="0"/>
              </a:rPr>
              <a:t>Patienten mit Nachnamen ansprechen. Darauf fragen: «Können Sie mir bitte Ihren Vornamen und Ihr Geburtsdatum angeben?» Oder Patienten normal mit Nachnamen ansprechen und sagen: « Können Sie mir bitte zu Sicherheit nochmals Ihren Nachnamen, Vornamen und das Geburtsdatum angeben.»</a:t>
            </a:r>
          </a:p>
          <a:p>
            <a:r>
              <a:rPr lang="de-CH" sz="1100" baseline="0" dirty="0" smtClean="0">
                <a:latin typeface="Arial" panose="020B0604020202020204" pitchFamily="34" charset="0"/>
                <a:cs typeface="Arial" panose="020B0604020202020204" pitchFamily="34" charset="0"/>
              </a:rPr>
              <a:t>Der Nachname, der Vorname und das Geburtsdatum werden verglichen mit Angaben auf Patientenarmband falls vorhanden, mit den Angaben in Patientenakten und je nach Prozessschritt mit weiteren Akten wie OP-Plan. Bei einer Verordnung werden dort z.B. ebenfalls die drei Punkte verglichen: Nachname, Vorname und Geburtsdatum </a:t>
            </a:r>
          </a:p>
          <a:p>
            <a:endParaRPr lang="de-CH" sz="1100" baseline="0" dirty="0" smtClean="0">
              <a:latin typeface="Arial" panose="020B0604020202020204" pitchFamily="34" charset="0"/>
              <a:cs typeface="Arial" panose="020B0604020202020204" pitchFamily="34" charset="0"/>
            </a:endParaRPr>
          </a:p>
          <a:p>
            <a:r>
              <a:rPr lang="de-CH" sz="1100" baseline="0" dirty="0" smtClean="0">
                <a:latin typeface="Arial" panose="020B0604020202020204" pitchFamily="34" charset="0"/>
                <a:cs typeface="Arial" panose="020B0604020202020204" pitchFamily="34" charset="0"/>
              </a:rPr>
              <a:t>Falsch: «Sie sind Frau…….?»</a:t>
            </a:r>
          </a:p>
          <a:p>
            <a:endParaRPr lang="de-CH" sz="1100" dirty="0" smtClean="0">
              <a:solidFill>
                <a:srgbClr val="FF0000"/>
              </a:solidFill>
              <a:latin typeface="Arial" panose="020B0604020202020204" pitchFamily="34" charset="0"/>
              <a:cs typeface="Arial" panose="020B0604020202020204" pitchFamily="34" charset="0"/>
            </a:endParaRPr>
          </a:p>
          <a:p>
            <a:r>
              <a:rPr lang="de-CH" sz="1100" i="1" dirty="0" smtClean="0">
                <a:latin typeface="Arial" panose="020B0604020202020204" pitchFamily="34" charset="0"/>
                <a:cs typeface="Arial" panose="020B0604020202020204" pitchFamily="34" charset="0"/>
              </a:rPr>
              <a:t>Anmerkung für Kursleitung</a:t>
            </a:r>
          </a:p>
          <a:p>
            <a:r>
              <a:rPr lang="de-CH" sz="1100" i="1" dirty="0" smtClean="0">
                <a:latin typeface="Arial" panose="020B0604020202020204" pitchFamily="34" charset="0"/>
                <a:cs typeface="Arial" panose="020B0604020202020204" pitchFamily="34" charset="0"/>
              </a:rPr>
              <a:t>Joint </a:t>
            </a:r>
            <a:r>
              <a:rPr lang="de-CH" sz="1100" i="1" dirty="0" err="1" smtClean="0">
                <a:latin typeface="Arial" panose="020B0604020202020204" pitchFamily="34" charset="0"/>
                <a:cs typeface="Arial" panose="020B0604020202020204" pitchFamily="34" charset="0"/>
              </a:rPr>
              <a:t>Commision</a:t>
            </a:r>
            <a:r>
              <a:rPr lang="de-CH" sz="1100" i="1" dirty="0" smtClean="0">
                <a:latin typeface="Arial" panose="020B0604020202020204" pitchFamily="34" charset="0"/>
                <a:cs typeface="Arial" panose="020B0604020202020204" pitchFamily="34" charset="0"/>
              </a:rPr>
              <a:t> gibt</a:t>
            </a:r>
            <a:r>
              <a:rPr lang="de-CH" sz="1100" i="1" baseline="0" dirty="0" smtClean="0">
                <a:latin typeface="Arial" panose="020B0604020202020204" pitchFamily="34" charset="0"/>
                <a:cs typeface="Arial" panose="020B0604020202020204" pitchFamily="34" charset="0"/>
              </a:rPr>
              <a:t> für die Patientenidentifikation vor:</a:t>
            </a:r>
            <a:r>
              <a:rPr lang="de-CH" sz="1100" i="1" dirty="0" smtClean="0">
                <a:latin typeface="Arial" panose="020B0604020202020204" pitchFamily="34" charset="0"/>
                <a:cs typeface="Arial" panose="020B0604020202020204" pitchFamily="34" charset="0"/>
              </a:rPr>
              <a:t> «</a:t>
            </a:r>
            <a:r>
              <a:rPr lang="en-US" sz="1100" i="1" dirty="0" smtClean="0">
                <a:latin typeface="Arial" panose="020B0604020202020204" pitchFamily="34" charset="0"/>
                <a:cs typeface="Arial" panose="020B0604020202020204" pitchFamily="34" charset="0"/>
              </a:rPr>
              <a:t>Use </a:t>
            </a:r>
            <a:r>
              <a:rPr lang="en-US" sz="1100" i="1" dirty="0">
                <a:latin typeface="Arial" panose="020B0604020202020204" pitchFamily="34" charset="0"/>
                <a:cs typeface="Arial" panose="020B0604020202020204" pitchFamily="34" charset="0"/>
              </a:rPr>
              <a:t>at least two patient identifiers when providing care, treatment, and services</a:t>
            </a:r>
            <a:r>
              <a:rPr lang="en-US" sz="1100" i="1" dirty="0" smtClean="0">
                <a:latin typeface="Arial" panose="020B0604020202020204" pitchFamily="34" charset="0"/>
                <a:cs typeface="Arial" panose="020B0604020202020204" pitchFamily="34" charset="0"/>
              </a:rPr>
              <a:t>. Wrong-patient </a:t>
            </a:r>
            <a:r>
              <a:rPr lang="en-US" sz="1100" i="1" dirty="0">
                <a:latin typeface="Arial" panose="020B0604020202020204" pitchFamily="34" charset="0"/>
                <a:cs typeface="Arial" panose="020B0604020202020204" pitchFamily="34" charset="0"/>
              </a:rPr>
              <a:t>errors occur in virtually all stages of diagnosis and treatment. The intent for this goal is two-fold: first</a:t>
            </a:r>
            <a:r>
              <a:rPr lang="en-US" sz="1100" i="1" dirty="0" smtClean="0">
                <a:latin typeface="Arial" panose="020B0604020202020204" pitchFamily="34" charset="0"/>
                <a:cs typeface="Arial" panose="020B0604020202020204" pitchFamily="34" charset="0"/>
              </a:rPr>
              <a:t>, to </a:t>
            </a:r>
            <a:r>
              <a:rPr lang="en-US" sz="1100" i="1" dirty="0">
                <a:latin typeface="Arial" panose="020B0604020202020204" pitchFamily="34" charset="0"/>
                <a:cs typeface="Arial" panose="020B0604020202020204" pitchFamily="34" charset="0"/>
              </a:rPr>
              <a:t>reliably identify the individual as the person for whom the service or treatment is intended; second, to match </a:t>
            </a:r>
            <a:r>
              <a:rPr lang="en-US" sz="1100" i="1" dirty="0" smtClean="0">
                <a:latin typeface="Arial" panose="020B0604020202020204" pitchFamily="34" charset="0"/>
                <a:cs typeface="Arial" panose="020B0604020202020204" pitchFamily="34" charset="0"/>
              </a:rPr>
              <a:t>the service </a:t>
            </a:r>
            <a:r>
              <a:rPr lang="en-US" sz="1100" i="1" dirty="0">
                <a:latin typeface="Arial" panose="020B0604020202020204" pitchFamily="34" charset="0"/>
                <a:cs typeface="Arial" panose="020B0604020202020204" pitchFamily="34" charset="0"/>
              </a:rPr>
              <a:t>or treatment to that individual. Acceptable identifiers may be the individual’s name, an assigned </a:t>
            </a:r>
            <a:r>
              <a:rPr lang="en-US" sz="1100" i="1" dirty="0" err="1" smtClean="0">
                <a:latin typeface="Arial" panose="020B0604020202020204" pitchFamily="34" charset="0"/>
                <a:cs typeface="Arial" panose="020B0604020202020204" pitchFamily="34" charset="0"/>
              </a:rPr>
              <a:t>identificationnumber</a:t>
            </a:r>
            <a:r>
              <a:rPr lang="en-US" sz="1100" i="1" dirty="0">
                <a:latin typeface="Arial" panose="020B0604020202020204" pitchFamily="34" charset="0"/>
                <a:cs typeface="Arial" panose="020B0604020202020204" pitchFamily="34" charset="0"/>
              </a:rPr>
              <a:t>, telephone number, or other person-specific identifier.</a:t>
            </a:r>
            <a:endParaRPr lang="de-CH" sz="1100" i="1"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18</a:t>
            </a:fld>
            <a:endParaRPr lang="de-CH" dirty="0"/>
          </a:p>
        </p:txBody>
      </p:sp>
    </p:spTree>
    <p:extLst>
      <p:ext uri="{BB962C8B-B14F-4D97-AF65-F5344CB8AC3E}">
        <p14:creationId xmlns:p14="http://schemas.microsoft.com/office/powerpoint/2010/main" val="24145951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9768" y="4721101"/>
            <a:ext cx="5438140" cy="4443413"/>
          </a:xfrm>
        </p:spPr>
        <p:txBody>
          <a:bodyPr>
            <a:noAutofit/>
          </a:bodyPr>
          <a:lstStyle/>
          <a:p>
            <a:pPr>
              <a:spcBef>
                <a:spcPts val="1200"/>
              </a:spcBef>
            </a:pPr>
            <a:r>
              <a:rPr lang="de-CH" sz="1000" b="0" dirty="0" smtClean="0">
                <a:latin typeface="Arial" panose="020B0604020202020204" pitchFamily="34" charset="0"/>
                <a:cs typeface="Arial" panose="020B0604020202020204" pitchFamily="34" charset="0"/>
              </a:rPr>
              <a:t>Bei</a:t>
            </a:r>
            <a:r>
              <a:rPr lang="de-CH" sz="1000" b="0" baseline="0" dirty="0" smtClean="0">
                <a:latin typeface="Arial" panose="020B0604020202020204" pitchFamily="34" charset="0"/>
                <a:cs typeface="Arial" panose="020B0604020202020204" pitchFamily="34" charset="0"/>
              </a:rPr>
              <a:t> der </a:t>
            </a:r>
            <a:r>
              <a:rPr lang="de-CH" sz="1000" b="1" baseline="0" dirty="0" smtClean="0">
                <a:latin typeface="Arial" panose="020B0604020202020204" pitchFamily="34" charset="0"/>
                <a:cs typeface="Arial" panose="020B0604020202020204" pitchFamily="34" charset="0"/>
              </a:rPr>
              <a:t>korrekten Markierung </a:t>
            </a:r>
            <a:r>
              <a:rPr lang="de-CH" sz="1000" b="0" baseline="0" dirty="0" smtClean="0">
                <a:latin typeface="Arial" panose="020B0604020202020204" pitchFamily="34" charset="0"/>
                <a:cs typeface="Arial" panose="020B0604020202020204" pitchFamily="34" charset="0"/>
              </a:rPr>
              <a:t>wird d</a:t>
            </a:r>
            <a:r>
              <a:rPr lang="de-CH" sz="1000" b="0" dirty="0" smtClean="0">
                <a:latin typeface="Arial" panose="020B0604020202020204" pitchFamily="34" charset="0"/>
                <a:cs typeface="Arial" panose="020B0604020202020204" pitchFamily="34" charset="0"/>
              </a:rPr>
              <a:t>ie Körperstelle, an welcher der Eingriff durchgeführt wird, mit einem nicht-abwischbaren Stift angezeichnet.</a:t>
            </a:r>
          </a:p>
          <a:p>
            <a:pPr>
              <a:spcBef>
                <a:spcPts val="1200"/>
              </a:spcBef>
            </a:pPr>
            <a:r>
              <a:rPr lang="de-CH" sz="1000" b="0" dirty="0" smtClean="0">
                <a:latin typeface="Arial" panose="020B0604020202020204" pitchFamily="34" charset="0"/>
                <a:cs typeface="Arial" panose="020B0604020202020204" pitchFamily="34" charset="0"/>
              </a:rPr>
              <a:t>Der Patient wird bei der Markierung aktiv miteinbezogen. Er soll nicht nur mündliche Auskunft über den Eingriffsort geben, sondern diesen zusätzlich mit dem Finger zeigen. Gerade bei Kindern ist der Grundsatz des Mit-dem-Finger-Zeigens durch Angehörige und, wenn möglich, das Kind strikt zu beachten!</a:t>
            </a:r>
          </a:p>
          <a:p>
            <a:pPr>
              <a:spcBef>
                <a:spcPts val="1200"/>
              </a:spcBef>
            </a:pPr>
            <a:r>
              <a:rPr lang="de-CH" sz="1000" b="0" dirty="0" smtClean="0">
                <a:latin typeface="Arial" panose="020B0604020202020204" pitchFamily="34" charset="0"/>
                <a:cs typeface="Arial" panose="020B0604020202020204" pitchFamily="34" charset="0"/>
              </a:rPr>
              <a:t>Auch bei Operationen, bei denen die Stelle des Schnitts aufgrund der Eingriffsart an sich eindeutig ist, muss markiert werden! Die Markierung ist direkt auf der Haut des Patienten anzubringen und darf bis zum Eingriff nicht entfernt werden. Sie muss auch nach der Präparation der Haut und der Abdeckung des Patienten mit OP-Tüchern etc. sichtbar bleiben. </a:t>
            </a:r>
          </a:p>
          <a:p>
            <a:pPr>
              <a:spcBef>
                <a:spcPts val="1200"/>
              </a:spcBef>
            </a:pPr>
            <a:r>
              <a:rPr lang="de-CH" sz="1000" b="1" dirty="0" smtClean="0">
                <a:latin typeface="Arial" panose="020B0604020202020204" pitchFamily="34" charset="0"/>
                <a:cs typeface="Arial" panose="020B0604020202020204" pitchFamily="34" charset="0"/>
              </a:rPr>
              <a:t>Mehrere Eingriffe: </a:t>
            </a:r>
            <a:r>
              <a:rPr lang="de-CH" sz="1000" b="0" dirty="0" smtClean="0">
                <a:latin typeface="Arial" panose="020B0604020202020204" pitchFamily="34" charset="0"/>
                <a:cs typeface="Arial" panose="020B0604020202020204" pitchFamily="34" charset="0"/>
              </a:rPr>
              <a:t>Gibt es mehr als einen Eingriffsort, so ist jeder Eingriffsort einzeln zu markieren. Beispielsweise werden in einer Universitätsklinik für Plastische Chirurgie und Handchirurgie mehrere Eingriffsorte so nummeriert, dass bei den einzelnen Orten erkennbar ist, wie viele Eingriffsorte es insgesamt gibt (1/3, 2/3, 3/3).</a:t>
            </a:r>
          </a:p>
          <a:p>
            <a:pPr>
              <a:spcBef>
                <a:spcPts val="1200"/>
              </a:spcBef>
            </a:pPr>
            <a:r>
              <a:rPr lang="de-CH" sz="1000" b="1" dirty="0" smtClean="0">
                <a:latin typeface="Arial" panose="020B0604020202020204" pitchFamily="34" charset="0"/>
                <a:cs typeface="Arial" panose="020B0604020202020204" pitchFamily="34" charset="0"/>
              </a:rPr>
              <a:t>Wer: </a:t>
            </a:r>
            <a:r>
              <a:rPr lang="de-CH" sz="1000" b="0" dirty="0" smtClean="0">
                <a:latin typeface="Arial" panose="020B0604020202020204" pitchFamily="34" charset="0"/>
                <a:cs typeface="Arial" panose="020B0604020202020204" pitchFamily="34" charset="0"/>
              </a:rPr>
              <a:t>Normalerweise ist es der Operateur, der die Markierung anzeichnet. Der Operateur ist diejenige Person, die für den Eingriff verantwortlich und genau über die Art der Durchführung informiert ist. Grundsätzlich muss aber auch dieser Sicherheitsschritt so organisiert sein, dass die korrekte Markierung auch dann gewährleistet ist, wenn sich Operateur und Patient nicht kennen oder wenn der Operateur die Markierung nicht anbringen kann. Die Sicherheit darf nicht allein von der persönlichen Kenntnis zwischen Operateur und Patient abhängen. Je nach Prozessgestaltung innerhalb einer Einrichtung kann es sinnvoll sein, dass der Operateur diese Aufgabe an einen anderen Arzt delegiert. Dieser Arzt muss über den Patienten und über den geplanten Eingriff voll informiert sein. Die markierende Person sollte wenn möglich auch bei der Operation anwesend sein.</a:t>
            </a:r>
          </a:p>
          <a:p>
            <a:pPr>
              <a:spcBef>
                <a:spcPts val="1200"/>
              </a:spcBef>
            </a:pPr>
            <a:endParaRPr lang="de-CH" sz="1000" b="0" dirty="0" smtClean="0">
              <a:latin typeface="Arial" panose="020B0604020202020204" pitchFamily="34" charset="0"/>
              <a:cs typeface="Arial" panose="020B0604020202020204" pitchFamily="34" charset="0"/>
            </a:endParaRPr>
          </a:p>
          <a:p>
            <a:pPr>
              <a:spcBef>
                <a:spcPts val="1200"/>
              </a:spcBef>
            </a:pPr>
            <a:endParaRPr lang="de-CH" sz="1000" b="0" dirty="0" smtClean="0">
              <a:latin typeface="Arial" panose="020B0604020202020204" pitchFamily="34" charset="0"/>
              <a:cs typeface="Arial" panose="020B0604020202020204" pitchFamily="34" charset="0"/>
            </a:endParaRPr>
          </a:p>
          <a:p>
            <a:pPr>
              <a:spcBef>
                <a:spcPts val="1200"/>
              </a:spcBef>
            </a:pPr>
            <a:endParaRPr lang="de-CH" sz="1000" b="0" dirty="0" smtClean="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19</a:t>
            </a:fld>
            <a:endParaRPr lang="de-CH" dirty="0"/>
          </a:p>
        </p:txBody>
      </p:sp>
    </p:spTree>
    <p:extLst>
      <p:ext uri="{BB962C8B-B14F-4D97-AF65-F5344CB8AC3E}">
        <p14:creationId xmlns:p14="http://schemas.microsoft.com/office/powerpoint/2010/main" val="21127475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CH" sz="11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solidFill>
                  <a:prstClr val="black"/>
                </a:solidFill>
              </a:rPr>
              <a:pPr/>
              <a:t>2</a:t>
            </a:fld>
            <a:endParaRPr lang="de-CH" dirty="0">
              <a:solidFill>
                <a:prstClr val="black"/>
              </a:solidFill>
            </a:endParaRPr>
          </a:p>
        </p:txBody>
      </p:sp>
    </p:spTree>
    <p:extLst>
      <p:ext uri="{BB962C8B-B14F-4D97-AF65-F5344CB8AC3E}">
        <p14:creationId xmlns:p14="http://schemas.microsoft.com/office/powerpoint/2010/main" val="35880033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z="1000" b="0" i="0" dirty="0" smtClean="0">
                <a:latin typeface="Arial" panose="020B0604020202020204" pitchFamily="34" charset="0"/>
                <a:cs typeface="Arial" panose="020B0604020202020204" pitchFamily="34" charset="0"/>
              </a:rPr>
              <a:t>Die Einbindung des Patienten</a:t>
            </a:r>
            <a:r>
              <a:rPr lang="de-CH" sz="1000" b="0" i="0" baseline="0" dirty="0" smtClean="0">
                <a:latin typeface="Arial" panose="020B0604020202020204" pitchFamily="34" charset="0"/>
                <a:cs typeface="Arial" panose="020B0604020202020204" pitchFamily="34" charset="0"/>
              </a:rPr>
              <a:t> in die Sicherheitsprozesse wie bei der Patientenidentifikation oder bei der Markierung sind essentiell.  </a:t>
            </a:r>
          </a:p>
          <a:p>
            <a:r>
              <a:rPr lang="de-CH" sz="1000" b="0" i="0" baseline="0" dirty="0" smtClean="0">
                <a:latin typeface="Arial" panose="020B0604020202020204" pitchFamily="34" charset="0"/>
                <a:cs typeface="Arial" panose="020B0604020202020204" pitchFamily="34" charset="0"/>
              </a:rPr>
              <a:t>Um die Patienten als aktive Partner gewinnen zu können, müssen diese über die Notwendigkeit von Sicherheitsmassnahmen wie der wiederholten Prüfung der Identität, der Eingriffsart und des Eingriffsorts sowie der Markierung informiert werden.  </a:t>
            </a:r>
          </a:p>
          <a:p>
            <a:endParaRPr lang="de-CH" sz="1000" b="0" i="0" dirty="0" smtClean="0">
              <a:latin typeface="Arial" panose="020B0604020202020204" pitchFamily="34" charset="0"/>
              <a:cs typeface="Arial" panose="020B0604020202020204" pitchFamily="34" charset="0"/>
            </a:endParaRPr>
          </a:p>
          <a:p>
            <a:r>
              <a:rPr lang="de-CH" sz="1000" b="0" i="0" dirty="0" smtClean="0">
                <a:latin typeface="Arial" panose="020B0604020202020204" pitchFamily="34" charset="0"/>
                <a:cs typeface="Arial" panose="020B0604020202020204" pitchFamily="34" charset="0"/>
              </a:rPr>
              <a:t>Die Patienten sollen rechtzeitig (also schon in Aufklärungsgesprächen) informiert werden, dass der Eingriffsort aus Sicherheitsgründen mit nicht abwischbarem Stift markiert wird, damit sie auf diese Handlung vorbereitet sind und den Grund dafür kennen. Sie müssen ebenfalls darüber informiert werden, dass der Eingriff bei fehlender Markierung nicht durchgeführt werden kann.</a:t>
            </a:r>
            <a:r>
              <a:rPr lang="de-CH" sz="1000" b="0" i="0" baseline="0" dirty="0" smtClean="0">
                <a:latin typeface="Arial" panose="020B0604020202020204" pitchFamily="34" charset="0"/>
                <a:cs typeface="Arial" panose="020B0604020202020204" pitchFamily="34" charset="0"/>
              </a:rPr>
              <a:t> </a:t>
            </a:r>
          </a:p>
          <a:p>
            <a:endParaRPr lang="de-CH" sz="1000" b="0" i="0" baseline="0" dirty="0" smtClean="0">
              <a:latin typeface="Arial" panose="020B0604020202020204" pitchFamily="34" charset="0"/>
              <a:cs typeface="Arial" panose="020B0604020202020204" pitchFamily="34" charset="0"/>
            </a:endParaRPr>
          </a:p>
          <a:p>
            <a:r>
              <a:rPr lang="de-CH" sz="1000" b="0" i="0" baseline="0" dirty="0" smtClean="0">
                <a:latin typeface="Arial" panose="020B0604020202020204" pitchFamily="34" charset="0"/>
                <a:cs typeface="Arial" panose="020B0604020202020204" pitchFamily="34" charset="0"/>
              </a:rPr>
              <a:t>Wichtig ist, dass der Patient nicht die Verantwortung für seine Sicherheit übernehmen muss und man ihm dies auch so mitteilt. Die Patienten können mit ihrer Einbindung eine wichtige Sicherheitsbarriere bilden. Hierfür müssen aber dem Patienten offene Fragen gestellt werden, wie soeben bei </a:t>
            </a:r>
            <a:r>
              <a:rPr lang="de-CH" sz="1000" b="0" i="0" baseline="0" dirty="0" err="1" smtClean="0">
                <a:latin typeface="Arial" panose="020B0604020202020204" pitchFamily="34" charset="0"/>
                <a:cs typeface="Arial" panose="020B0604020202020204" pitchFamily="34" charset="0"/>
              </a:rPr>
              <a:t>Pateintenidentifikation</a:t>
            </a:r>
            <a:r>
              <a:rPr lang="de-CH" sz="1000" b="0" i="0" baseline="0" dirty="0" smtClean="0">
                <a:latin typeface="Arial" panose="020B0604020202020204" pitchFamily="34" charset="0"/>
                <a:cs typeface="Arial" panose="020B0604020202020204" pitchFamily="34" charset="0"/>
              </a:rPr>
              <a:t> </a:t>
            </a:r>
            <a:r>
              <a:rPr lang="de-CH" sz="1000" b="0" i="0" baseline="0" dirty="0" err="1" smtClean="0">
                <a:latin typeface="Arial" panose="020B0604020202020204" pitchFamily="34" charset="0"/>
                <a:cs typeface="Arial" panose="020B0604020202020204" pitchFamily="34" charset="0"/>
              </a:rPr>
              <a:t>bespochen</a:t>
            </a:r>
            <a:r>
              <a:rPr lang="de-CH" sz="1000" b="0" i="0" baseline="0" dirty="0" smtClean="0">
                <a:latin typeface="Arial" panose="020B0604020202020204" pitchFamily="34" charset="0"/>
                <a:cs typeface="Arial" panose="020B0604020202020204" pitchFamily="34" charset="0"/>
              </a:rPr>
              <a:t>, und keine Fragen, die der Patient mit «ja» oder «nein» antworten kann.  Offene Fragen verringern die Gefahr von Missverständnissen.</a:t>
            </a:r>
          </a:p>
          <a:p>
            <a:endParaRPr lang="de-CH" sz="1000" b="0" i="0" baseline="0" dirty="0" smtClean="0">
              <a:latin typeface="Arial" panose="020B0604020202020204" pitchFamily="34" charset="0"/>
              <a:cs typeface="Arial" panose="020B0604020202020204" pitchFamily="34" charset="0"/>
            </a:endParaRPr>
          </a:p>
          <a:p>
            <a:r>
              <a:rPr lang="de-CH" sz="1000" b="0" i="1" baseline="0" dirty="0" smtClean="0">
                <a:latin typeface="Arial" panose="020B0604020202020204" pitchFamily="34" charset="0"/>
                <a:cs typeface="Arial" panose="020B0604020202020204" pitchFamily="34" charset="0"/>
              </a:rPr>
              <a:t>Anmerkung  für Kursleiter:</a:t>
            </a:r>
          </a:p>
          <a:p>
            <a:pPr marL="171450" indent="-171450">
              <a:buFont typeface="Arial" panose="020B0604020202020204" pitchFamily="34" charset="0"/>
              <a:buChar char="•"/>
            </a:pPr>
            <a:r>
              <a:rPr lang="de-CH" sz="1000" b="0" i="1" baseline="0" dirty="0" smtClean="0">
                <a:latin typeface="Arial" panose="020B0604020202020204" pitchFamily="34" charset="0"/>
                <a:cs typeface="Arial" panose="020B0604020202020204" pitchFamily="34" charset="0"/>
              </a:rPr>
              <a:t>Beispiel für die Formulierung  an den Patienten: «Als Patient können Sie mithelfen, dass bei Ihrem Spitalaufenthalt alles gut läuft. Sie und wir – wir haben ein gemeinsames Ziel: Wir wollen, dass Sie einen guten Spitalaufenthalt haben. Wir setzen alles daran, dass bei Ihrer Behandlung keine Fehler auftreten. Trotzdem: Auch in einem Spital können Fehler passieren – wie überall, wo Menschen arbeiten. Aus diesem Grunde…»</a:t>
            </a:r>
          </a:p>
          <a:p>
            <a:pPr marL="171450" indent="-171450">
              <a:buFont typeface="Arial" panose="020B0604020202020204" pitchFamily="34" charset="0"/>
              <a:buChar char="•"/>
            </a:pPr>
            <a:r>
              <a:rPr lang="de-CH" sz="1000" b="0" i="1" baseline="0" dirty="0" smtClean="0">
                <a:latin typeface="Arial" panose="020B0604020202020204" pitchFamily="34" charset="0"/>
                <a:cs typeface="Arial" panose="020B0604020202020204" pitchFamily="34" charset="0"/>
              </a:rPr>
              <a:t>Falls im Spital die Patientenbroschüre «Fehler vermeiden – Helfen Sie mit! Ihre Sicherheit im Spital» von patientensicherheit schweiz den Patienten abgegeben wird, soll ein Hinweis auf die Broschüre gemacht werden. </a:t>
            </a:r>
            <a:endParaRPr lang="de-CH" sz="1000" b="0" i="1"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20</a:t>
            </a:fld>
            <a:endParaRPr lang="de-CH" dirty="0"/>
          </a:p>
        </p:txBody>
      </p:sp>
    </p:spTree>
    <p:extLst>
      <p:ext uri="{BB962C8B-B14F-4D97-AF65-F5344CB8AC3E}">
        <p14:creationId xmlns:p14="http://schemas.microsoft.com/office/powerpoint/2010/main" val="8396537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9768" y="4690269"/>
            <a:ext cx="5438140" cy="4567336"/>
          </a:xfrm>
        </p:spPr>
        <p:txBody>
          <a:bodyPr>
            <a:normAutofit fontScale="85000" lnSpcReduction="20000"/>
          </a:bodyPr>
          <a:lstStyle/>
          <a:p>
            <a:r>
              <a:rPr lang="de-CH" sz="1000" i="1" smtClean="0">
                <a:latin typeface="Arial" panose="020B0604020202020204" pitchFamily="34" charset="0"/>
                <a:cs typeface="Arial" panose="020B0604020202020204" pitchFamily="34" charset="0"/>
              </a:rPr>
              <a:t>Anmerkungen für Kursleiter: </a:t>
            </a:r>
          </a:p>
          <a:p>
            <a:pPr marL="171450" indent="-171450">
              <a:buFont typeface="Arial" panose="020B0604020202020204" pitchFamily="34" charset="0"/>
              <a:buChar char="•"/>
            </a:pPr>
            <a:r>
              <a:rPr lang="de-CH" sz="1000" i="1" smtClean="0">
                <a:latin typeface="Arial" panose="020B0604020202020204" pitchFamily="34" charset="0"/>
                <a:cs typeface="Arial" panose="020B0604020202020204" pitchFamily="34" charset="0"/>
              </a:rPr>
              <a:t>Vergleiche </a:t>
            </a:r>
            <a:r>
              <a:rPr lang="de-CH" sz="1000" i="1" dirty="0">
                <a:latin typeface="Arial" panose="020B0604020202020204" pitchFamily="34" charset="0"/>
                <a:cs typeface="Arial" panose="020B0604020202020204" pitchFamily="34" charset="0"/>
              </a:rPr>
              <a:t>Schrift «Operation Sichere </a:t>
            </a:r>
            <a:r>
              <a:rPr lang="de-CH" sz="1000" i="1" dirty="0" smtClean="0">
                <a:latin typeface="Arial" panose="020B0604020202020204" pitchFamily="34" charset="0"/>
                <a:cs typeface="Arial" panose="020B0604020202020204" pitchFamily="34" charset="0"/>
              </a:rPr>
              <a:t>Chirurgie</a:t>
            </a:r>
            <a:r>
              <a:rPr lang="de-CH" sz="1000" i="1" smtClean="0">
                <a:latin typeface="Arial" panose="020B0604020202020204" pitchFamily="34" charset="0"/>
                <a:cs typeface="Arial" panose="020B0604020202020204" pitchFamily="34" charset="0"/>
              </a:rPr>
              <a:t>» , Kapitel </a:t>
            </a:r>
            <a:r>
              <a:rPr lang="de-CH" sz="1000" i="1">
                <a:latin typeface="Arial" panose="020B0604020202020204" pitchFamily="34" charset="0"/>
                <a:cs typeface="Arial" panose="020B0604020202020204" pitchFamily="34" charset="0"/>
              </a:rPr>
              <a:t>6.2.3 </a:t>
            </a:r>
            <a:r>
              <a:rPr lang="de-CH" sz="1000" i="1" smtClean="0">
                <a:latin typeface="Arial" panose="020B0604020202020204" pitchFamily="34" charset="0"/>
                <a:cs typeface="Arial" panose="020B0604020202020204" pitchFamily="34" charset="0"/>
              </a:rPr>
              <a:t> Dokumentierte </a:t>
            </a:r>
            <a:r>
              <a:rPr lang="de-CH" sz="1000" i="1" dirty="0">
                <a:latin typeface="Arial" panose="020B0604020202020204" pitchFamily="34" charset="0"/>
                <a:cs typeface="Arial" panose="020B0604020202020204" pitchFamily="34" charset="0"/>
              </a:rPr>
              <a:t>Patientenaufklärung </a:t>
            </a:r>
            <a:r>
              <a:rPr lang="de-CH" sz="1000" i="1">
                <a:latin typeface="Arial" panose="020B0604020202020204" pitchFamily="34" charset="0"/>
                <a:cs typeface="Arial" panose="020B0604020202020204" pitchFamily="34" charset="0"/>
              </a:rPr>
              <a:t>und </a:t>
            </a:r>
            <a:r>
              <a:rPr lang="de-CH" sz="1000" i="1" smtClean="0">
                <a:latin typeface="Arial" panose="020B0604020202020204" pitchFamily="34" charset="0"/>
                <a:cs typeface="Arial" panose="020B0604020202020204" pitchFamily="34" charset="0"/>
              </a:rPr>
              <a:t>Patienteneinwilligung, S. 42 ff  </a:t>
            </a:r>
          </a:p>
          <a:p>
            <a:pPr marL="171450" indent="-171450">
              <a:buFont typeface="Arial" panose="020B0604020202020204" pitchFamily="34" charset="0"/>
              <a:buChar char="•"/>
            </a:pPr>
            <a:r>
              <a:rPr lang="de-CH" sz="1000" i="1" smtClean="0">
                <a:latin typeface="Arial" panose="020B0604020202020204" pitchFamily="34" charset="0"/>
                <a:cs typeface="Arial" panose="020B0604020202020204" pitchFamily="34" charset="0"/>
              </a:rPr>
              <a:t>Kursleitung</a:t>
            </a:r>
            <a:r>
              <a:rPr lang="de-CH" sz="1000" i="1" baseline="0" smtClean="0">
                <a:latin typeface="Arial" panose="020B0604020202020204" pitchFamily="34" charset="0"/>
                <a:cs typeface="Arial" panose="020B0604020202020204" pitchFamily="34" charset="0"/>
              </a:rPr>
              <a:t> trifft eine bewusste </a:t>
            </a:r>
            <a:r>
              <a:rPr lang="de-CH" sz="1000" i="1" smtClean="0">
                <a:latin typeface="Arial" panose="020B0604020202020204" pitchFamily="34" charset="0"/>
                <a:cs typeface="Arial" panose="020B0604020202020204" pitchFamily="34" charset="0"/>
              </a:rPr>
              <a:t>Auswahl von Punkten gemäss Ausgangslage im eigenen Spital und Zielpublikum.</a:t>
            </a:r>
            <a:r>
              <a:rPr lang="de-CH" sz="1000" i="1" baseline="0" smtClean="0">
                <a:latin typeface="Arial" panose="020B0604020202020204" pitchFamily="34" charset="0"/>
                <a:cs typeface="Arial" panose="020B0604020202020204" pitchFamily="34" charset="0"/>
              </a:rPr>
              <a:t> </a:t>
            </a:r>
          </a:p>
          <a:p>
            <a:endParaRPr lang="de-CH" sz="1000" smtClean="0">
              <a:latin typeface="Arial" panose="020B0604020202020204" pitchFamily="34" charset="0"/>
              <a:cs typeface="Arial" panose="020B0604020202020204" pitchFamily="34" charset="0"/>
            </a:endParaRPr>
          </a:p>
          <a:p>
            <a:r>
              <a:rPr lang="de-CH" smtClean="0">
                <a:latin typeface="Arial" panose="020B0604020202020204" pitchFamily="34" charset="0"/>
                <a:cs typeface="Arial" panose="020B0604020202020204" pitchFamily="34" charset="0"/>
              </a:rPr>
              <a:t>Aus zeitlichen Gründen werden wir hier nicht auf jedes Detail eingehen können.  Bei der Anpassung der Checkliste auf die lokalen Gegebenheiten werden die Fragen von Was, Wie, Wann, Wo und Wer genau definiert werden müssen. Wir werden in den nächsten Folien bewusst nur einzelne Punkte behandeln. </a:t>
            </a:r>
          </a:p>
          <a:p>
            <a:endParaRPr lang="de-CH" smtClean="0">
              <a:latin typeface="Arial" panose="020B0604020202020204" pitchFamily="34" charset="0"/>
              <a:cs typeface="Arial" panose="020B0604020202020204" pitchFamily="34" charset="0"/>
            </a:endParaRPr>
          </a:p>
          <a:p>
            <a:r>
              <a:rPr lang="de-CH" b="1" smtClean="0">
                <a:latin typeface="Arial" panose="020B0604020202020204" pitchFamily="34" charset="0"/>
                <a:cs typeface="Arial" panose="020B0604020202020204" pitchFamily="34" charset="0"/>
              </a:rPr>
              <a:t>Ziel: </a:t>
            </a:r>
            <a:r>
              <a:rPr lang="de-CH" smtClean="0">
                <a:latin typeface="Arial" panose="020B0604020202020204" pitchFamily="34" charset="0"/>
                <a:cs typeface="Arial" panose="020B0604020202020204" pitchFamily="34" charset="0"/>
              </a:rPr>
              <a:t>Eine </a:t>
            </a:r>
            <a:r>
              <a:rPr lang="de-CH">
                <a:latin typeface="Arial" panose="020B0604020202020204" pitchFamily="34" charset="0"/>
                <a:cs typeface="Arial" panose="020B0604020202020204" pitchFamily="34" charset="0"/>
              </a:rPr>
              <a:t>rechtzeitige, umfassende und dokumentierte Patientenaufklärung ermöglicht eine rechtlich </a:t>
            </a:r>
            <a:r>
              <a:rPr lang="de-CH" smtClean="0">
                <a:latin typeface="Arial" panose="020B0604020202020204" pitchFamily="34" charset="0"/>
                <a:cs typeface="Arial" panose="020B0604020202020204" pitchFamily="34" charset="0"/>
              </a:rPr>
              <a:t>wirksame Patienteneinwilligung</a:t>
            </a:r>
            <a:r>
              <a:rPr lang="de-CH">
                <a:latin typeface="Arial" panose="020B0604020202020204" pitchFamily="34" charset="0"/>
                <a:cs typeface="Arial" panose="020B0604020202020204" pitchFamily="34" charset="0"/>
              </a:rPr>
              <a:t>. </a:t>
            </a:r>
            <a:r>
              <a:rPr lang="de-CH" smtClean="0">
                <a:latin typeface="Arial" panose="020B0604020202020204" pitchFamily="34" charset="0"/>
                <a:cs typeface="Arial" panose="020B0604020202020204" pitchFamily="34" charset="0"/>
              </a:rPr>
              <a:t>Die </a:t>
            </a:r>
            <a:r>
              <a:rPr lang="de-CH">
                <a:latin typeface="Arial" panose="020B0604020202020204" pitchFamily="34" charset="0"/>
                <a:cs typeface="Arial" panose="020B0604020202020204" pitchFamily="34" charset="0"/>
              </a:rPr>
              <a:t>rechtzeitige und umfassende Aufklärung hat aber auch einen wichtigen Sicherheitsaspekt: Erst mit </a:t>
            </a:r>
            <a:r>
              <a:rPr lang="de-CH" smtClean="0">
                <a:latin typeface="Arial" panose="020B0604020202020204" pitchFamily="34" charset="0"/>
                <a:cs typeface="Arial" panose="020B0604020202020204" pitchFamily="34" charset="0"/>
              </a:rPr>
              <a:t>einer Aufklärung </a:t>
            </a:r>
            <a:r>
              <a:rPr lang="de-CH">
                <a:latin typeface="Arial" panose="020B0604020202020204" pitchFamily="34" charset="0"/>
                <a:cs typeface="Arial" panose="020B0604020202020204" pitchFamily="34" charset="0"/>
              </a:rPr>
              <a:t>und den entsprechenden Informationen kann der Patient zu seiner Sicherheit beitragen </a:t>
            </a:r>
            <a:r>
              <a:rPr lang="de-CH" smtClean="0">
                <a:latin typeface="Arial" panose="020B0604020202020204" pitchFamily="34" charset="0"/>
                <a:cs typeface="Arial" panose="020B0604020202020204" pitchFamily="34" charset="0"/>
              </a:rPr>
              <a:t>und aktiv </a:t>
            </a:r>
            <a:r>
              <a:rPr lang="de-CH">
                <a:latin typeface="Arial" panose="020B0604020202020204" pitchFamily="34" charset="0"/>
                <a:cs typeface="Arial" panose="020B0604020202020204" pitchFamily="34" charset="0"/>
              </a:rPr>
              <a:t>einbezogen werden</a:t>
            </a:r>
            <a:r>
              <a:rPr lang="de-CH" smtClean="0">
                <a:latin typeface="Arial" panose="020B0604020202020204" pitchFamily="34" charset="0"/>
                <a:cs typeface="Arial" panose="020B0604020202020204" pitchFamily="34" charset="0"/>
              </a:rPr>
              <a:t>. </a:t>
            </a:r>
          </a:p>
          <a:p>
            <a:endParaRPr lang="de-CH">
              <a:latin typeface="Arial" panose="020B0604020202020204" pitchFamily="34" charset="0"/>
              <a:cs typeface="Arial" panose="020B0604020202020204" pitchFamily="34" charset="0"/>
            </a:endParaRPr>
          </a:p>
          <a:p>
            <a:r>
              <a:rPr lang="de-CH" b="1" smtClean="0">
                <a:latin typeface="Arial" panose="020B0604020202020204" pitchFamily="34" charset="0"/>
                <a:cs typeface="Arial" panose="020B0604020202020204" pitchFamily="34" charset="0"/>
              </a:rPr>
              <a:t>Was </a:t>
            </a:r>
            <a:endParaRPr lang="de-CH" b="1">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de-CH" smtClean="0">
                <a:latin typeface="Arial" panose="020B0604020202020204" pitchFamily="34" charset="0"/>
                <a:cs typeface="Arial" panose="020B0604020202020204" pitchFamily="34" charset="0"/>
              </a:rPr>
              <a:t>Rechtzeitige </a:t>
            </a:r>
            <a:r>
              <a:rPr lang="de-CH">
                <a:latin typeface="Arial" panose="020B0604020202020204" pitchFamily="34" charset="0"/>
                <a:cs typeface="Arial" panose="020B0604020202020204" pitchFamily="34" charset="0"/>
              </a:rPr>
              <a:t>Patientenaufklärung über Eingriff inkl. Information über </a:t>
            </a:r>
            <a:r>
              <a:rPr lang="de-CH" smtClean="0">
                <a:latin typeface="Arial" panose="020B0604020202020204" pitchFamily="34" charset="0"/>
                <a:cs typeface="Arial" panose="020B0604020202020204" pitchFamily="34" charset="0"/>
              </a:rPr>
              <a:t>Sicherheitsaspekte </a:t>
            </a:r>
            <a:r>
              <a:rPr lang="de-CH">
                <a:latin typeface="Arial" panose="020B0604020202020204" pitchFamily="34" charset="0"/>
                <a:cs typeface="Arial" panose="020B0604020202020204" pitchFamily="34" charset="0"/>
              </a:rPr>
              <a:t>wie </a:t>
            </a:r>
            <a:r>
              <a:rPr lang="de-CH" smtClean="0">
                <a:latin typeface="Arial" panose="020B0604020202020204" pitchFamily="34" charset="0"/>
                <a:cs typeface="Arial" panose="020B0604020202020204" pitchFamily="34" charset="0"/>
              </a:rPr>
              <a:t>Markierung oder </a:t>
            </a:r>
            <a:r>
              <a:rPr lang="de-CH">
                <a:latin typeface="Arial" panose="020B0604020202020204" pitchFamily="34" charset="0"/>
                <a:cs typeface="Arial" panose="020B0604020202020204" pitchFamily="34" charset="0"/>
              </a:rPr>
              <a:t>mehrmalige Patientenidentifikation</a:t>
            </a:r>
          </a:p>
          <a:p>
            <a:pPr marL="171450" indent="-171450">
              <a:buFont typeface="Arial" panose="020B0604020202020204" pitchFamily="34" charset="0"/>
              <a:buChar char="•"/>
            </a:pPr>
            <a:r>
              <a:rPr lang="de-CH" smtClean="0">
                <a:latin typeface="Arial" panose="020B0604020202020204" pitchFamily="34" charset="0"/>
                <a:cs typeface="Arial" panose="020B0604020202020204" pitchFamily="34" charset="0"/>
              </a:rPr>
              <a:t>Dokumentation </a:t>
            </a:r>
            <a:r>
              <a:rPr lang="de-CH">
                <a:latin typeface="Arial" panose="020B0604020202020204" pitchFamily="34" charset="0"/>
                <a:cs typeface="Arial" panose="020B0604020202020204" pitchFamily="34" charset="0"/>
              </a:rPr>
              <a:t>der Aufklärung in Patientenakte oder/und schriftliche Patienteneinwilligung</a:t>
            </a:r>
          </a:p>
          <a:p>
            <a:r>
              <a:rPr lang="de-CH" b="1" smtClean="0">
                <a:latin typeface="Arial" panose="020B0604020202020204" pitchFamily="34" charset="0"/>
                <a:cs typeface="Arial" panose="020B0604020202020204" pitchFamily="34" charset="0"/>
              </a:rPr>
              <a:t>Wann / Wo</a:t>
            </a:r>
            <a:endParaRPr lang="de-CH" b="1">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de-CH" smtClean="0">
                <a:latin typeface="Arial" panose="020B0604020202020204" pitchFamily="34" charset="0"/>
                <a:cs typeface="Arial" panose="020B0604020202020204" pitchFamily="34" charset="0"/>
              </a:rPr>
              <a:t>Wenn </a:t>
            </a:r>
            <a:r>
              <a:rPr lang="de-CH">
                <a:latin typeface="Arial" panose="020B0604020202020204" pitchFamily="34" charset="0"/>
                <a:cs typeface="Arial" panose="020B0604020202020204" pitchFamily="34" charset="0"/>
              </a:rPr>
              <a:t>immer möglich rechtzeitig und mit ausreichend Zeit im Vorbereitungsprozess einplanen, so </a:t>
            </a:r>
            <a:r>
              <a:rPr lang="de-CH" smtClean="0">
                <a:latin typeface="Arial" panose="020B0604020202020204" pitchFamily="34" charset="0"/>
                <a:cs typeface="Arial" panose="020B0604020202020204" pitchFamily="34" charset="0"/>
              </a:rPr>
              <a:t>dass der </a:t>
            </a:r>
            <a:r>
              <a:rPr lang="de-CH">
                <a:latin typeface="Arial" panose="020B0604020202020204" pitchFamily="34" charset="0"/>
                <a:cs typeface="Arial" panose="020B0604020202020204" pitchFamily="34" charset="0"/>
              </a:rPr>
              <a:t>Patient genügend Zeit erhält, die erhaltenen Informationen zu reflektieren</a:t>
            </a:r>
          </a:p>
          <a:p>
            <a:pPr marL="171450" indent="-171450">
              <a:buFont typeface="Arial" panose="020B0604020202020204" pitchFamily="34" charset="0"/>
              <a:buChar char="•"/>
            </a:pPr>
            <a:r>
              <a:rPr lang="de-CH" smtClean="0">
                <a:latin typeface="Arial" panose="020B0604020202020204" pitchFamily="34" charset="0"/>
                <a:cs typeface="Arial" panose="020B0604020202020204" pitchFamily="34" charset="0"/>
              </a:rPr>
              <a:t>Aufklärung </a:t>
            </a:r>
            <a:r>
              <a:rPr lang="de-CH">
                <a:latin typeface="Arial" panose="020B0604020202020204" pitchFamily="34" charset="0"/>
                <a:cs typeface="Arial" panose="020B0604020202020204" pitchFamily="34" charset="0"/>
              </a:rPr>
              <a:t>an einem ruhigen Ort</a:t>
            </a:r>
          </a:p>
          <a:p>
            <a:pPr marL="171450" indent="-171450">
              <a:buFont typeface="Arial" panose="020B0604020202020204" pitchFamily="34" charset="0"/>
              <a:buChar char="•"/>
            </a:pPr>
            <a:r>
              <a:rPr lang="de-CH" smtClean="0">
                <a:latin typeface="Arial" panose="020B0604020202020204" pitchFamily="34" charset="0"/>
                <a:cs typeface="Arial" panose="020B0604020202020204" pitchFamily="34" charset="0"/>
              </a:rPr>
              <a:t>Prüfung</a:t>
            </a:r>
            <a:r>
              <a:rPr lang="de-CH">
                <a:latin typeface="Arial" panose="020B0604020202020204" pitchFamily="34" charset="0"/>
                <a:cs typeface="Arial" panose="020B0604020202020204" pitchFamily="34" charset="0"/>
              </a:rPr>
              <a:t>, ob Aufklärung dokumentiert ist: spätestens am Vortag des Eingriffs</a:t>
            </a:r>
          </a:p>
          <a:p>
            <a:r>
              <a:rPr lang="de-CH" b="1">
                <a:latin typeface="Arial" panose="020B0604020202020204" pitchFamily="34" charset="0"/>
                <a:cs typeface="Arial" panose="020B0604020202020204" pitchFamily="34" charset="0"/>
              </a:rPr>
              <a:t>Wer</a:t>
            </a:r>
          </a:p>
          <a:p>
            <a:pPr marL="171450" indent="-171450">
              <a:buFont typeface="Arial" panose="020B0604020202020204" pitchFamily="34" charset="0"/>
              <a:buChar char="•"/>
            </a:pPr>
            <a:r>
              <a:rPr lang="de-CH" smtClean="0">
                <a:latin typeface="Arial" panose="020B0604020202020204" pitchFamily="34" charset="0"/>
                <a:cs typeface="Arial" panose="020B0604020202020204" pitchFamily="34" charset="0"/>
              </a:rPr>
              <a:t>Beim </a:t>
            </a:r>
            <a:r>
              <a:rPr lang="de-CH">
                <a:latin typeface="Arial" panose="020B0604020202020204" pitchFamily="34" charset="0"/>
                <a:cs typeface="Arial" panose="020B0604020202020204" pitchFamily="34" charset="0"/>
              </a:rPr>
              <a:t>Zusammenwirken von Ärzten aus verschiedenen Fachrichtungen: jeder die seinem </a:t>
            </a:r>
            <a:r>
              <a:rPr lang="de-CH" smtClean="0">
                <a:latin typeface="Arial" panose="020B0604020202020204" pitchFamily="34" charset="0"/>
                <a:cs typeface="Arial" panose="020B0604020202020204" pitchFamily="34" charset="0"/>
              </a:rPr>
              <a:t>Behandlungsbeitrag entsprechende </a:t>
            </a:r>
            <a:r>
              <a:rPr lang="de-CH">
                <a:latin typeface="Arial" panose="020B0604020202020204" pitchFamily="34" charset="0"/>
                <a:cs typeface="Arial" panose="020B0604020202020204" pitchFamily="34" charset="0"/>
              </a:rPr>
              <a:t>Aufklärungsleistung (Operateur und eventuell Anästhesist)</a:t>
            </a:r>
          </a:p>
          <a:p>
            <a:pPr marL="171450" indent="-171450">
              <a:buFont typeface="Arial" panose="020B0604020202020204" pitchFamily="34" charset="0"/>
              <a:buChar char="•"/>
            </a:pPr>
            <a:r>
              <a:rPr lang="de-CH" smtClean="0">
                <a:latin typeface="Arial" panose="020B0604020202020204" pitchFamily="34" charset="0"/>
                <a:cs typeface="Arial" panose="020B0604020202020204" pitchFamily="34" charset="0"/>
              </a:rPr>
              <a:t>Kontrolle </a:t>
            </a:r>
            <a:r>
              <a:rPr lang="de-CH">
                <a:latin typeface="Arial" panose="020B0604020202020204" pitchFamily="34" charset="0"/>
                <a:cs typeface="Arial" panose="020B0604020202020204" pitchFamily="34" charset="0"/>
              </a:rPr>
              <a:t>der Dokumentation: Pflege oder verantwortliche Person für die OP-Planung</a:t>
            </a:r>
          </a:p>
          <a:p>
            <a:r>
              <a:rPr lang="de-CH" b="1">
                <a:latin typeface="Arial" panose="020B0604020202020204" pitchFamily="34" charset="0"/>
                <a:cs typeface="Arial" panose="020B0604020202020204" pitchFamily="34" charset="0"/>
              </a:rPr>
              <a:t>Wie</a:t>
            </a:r>
          </a:p>
          <a:p>
            <a:pPr marL="171450" indent="-171450">
              <a:buFont typeface="Arial" panose="020B0604020202020204" pitchFamily="34" charset="0"/>
              <a:buChar char="•"/>
            </a:pPr>
            <a:r>
              <a:rPr lang="de-CH" smtClean="0">
                <a:latin typeface="Arial" panose="020B0604020202020204" pitchFamily="34" charset="0"/>
                <a:cs typeface="Arial" panose="020B0604020202020204" pitchFamily="34" charset="0"/>
              </a:rPr>
              <a:t>Aufklärungspflicht </a:t>
            </a:r>
            <a:r>
              <a:rPr lang="de-CH">
                <a:latin typeface="Arial" panose="020B0604020202020204" pitchFamily="34" charset="0"/>
                <a:cs typeface="Arial" panose="020B0604020202020204" pitchFamily="34" charset="0"/>
              </a:rPr>
              <a:t>rechtlich an keine bestimmte Form gebunden</a:t>
            </a:r>
          </a:p>
          <a:p>
            <a:pPr marL="171450" indent="-171450">
              <a:buFont typeface="Arial" panose="020B0604020202020204" pitchFamily="34" charset="0"/>
              <a:buChar char="•"/>
            </a:pPr>
            <a:r>
              <a:rPr lang="de-CH" smtClean="0">
                <a:latin typeface="Arial" panose="020B0604020202020204" pitchFamily="34" charset="0"/>
                <a:cs typeface="Arial" panose="020B0604020202020204" pitchFamily="34" charset="0"/>
              </a:rPr>
              <a:t>Verschiedene </a:t>
            </a:r>
            <a:r>
              <a:rPr lang="de-CH">
                <a:latin typeface="Arial" panose="020B0604020202020204" pitchFamily="34" charset="0"/>
                <a:cs typeface="Arial" panose="020B0604020202020204" pitchFamily="34" charset="0"/>
              </a:rPr>
              <a:t>Formen und Kombinationen möglich: nur mündlich oder zusätzlich </a:t>
            </a:r>
            <a:r>
              <a:rPr lang="de-CH" smtClean="0">
                <a:latin typeface="Arial" panose="020B0604020202020204" pitchFamily="34" charset="0"/>
                <a:cs typeface="Arial" panose="020B0604020202020204" pitchFamily="34" charset="0"/>
              </a:rPr>
              <a:t>schriftlich (</a:t>
            </a:r>
            <a:r>
              <a:rPr lang="de-CH">
                <a:latin typeface="Arial" panose="020B0604020202020204" pitchFamily="34" charset="0"/>
                <a:cs typeface="Arial" panose="020B0604020202020204" pitchFamily="34" charset="0"/>
              </a:rPr>
              <a:t>eventuell mit Formularen), einmalig oder Stufenaufklärung</a:t>
            </a:r>
            <a:endParaRPr lang="de-CH"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21</a:t>
            </a:fld>
            <a:endParaRPr lang="de-CH" dirty="0"/>
          </a:p>
        </p:txBody>
      </p:sp>
    </p:spTree>
    <p:extLst>
      <p:ext uri="{BB962C8B-B14F-4D97-AF65-F5344CB8AC3E}">
        <p14:creationId xmlns:p14="http://schemas.microsoft.com/office/powerpoint/2010/main" val="34996527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9768" y="4690269"/>
            <a:ext cx="5438140" cy="4855368"/>
          </a:xfrm>
        </p:spPr>
        <p:txBody>
          <a:bodyPr>
            <a:normAutofit fontScale="85000" lnSpcReduction="10000"/>
          </a:bodyPr>
          <a:lstStyle/>
          <a:p>
            <a:r>
              <a:rPr lang="de-CH" sz="1000" i="1" dirty="0" smtClean="0">
                <a:latin typeface="Arial" panose="020B0604020202020204" pitchFamily="34" charset="0"/>
                <a:cs typeface="Arial" panose="020B0604020202020204" pitchFamily="34" charset="0"/>
              </a:rPr>
              <a:t>Anmerkung für Kursleiter: Vergleiche </a:t>
            </a:r>
            <a:r>
              <a:rPr lang="de-CH" sz="1000" i="1" dirty="0">
                <a:latin typeface="Arial" panose="020B0604020202020204" pitchFamily="34" charset="0"/>
                <a:cs typeface="Arial" panose="020B0604020202020204" pitchFamily="34" charset="0"/>
              </a:rPr>
              <a:t>Schrift «Operation Sichere </a:t>
            </a:r>
            <a:r>
              <a:rPr lang="de-CH" sz="1000" i="1" dirty="0" smtClean="0">
                <a:latin typeface="Arial" panose="020B0604020202020204" pitchFamily="34" charset="0"/>
                <a:cs typeface="Arial" panose="020B0604020202020204" pitchFamily="34" charset="0"/>
              </a:rPr>
              <a:t>Chirurgie» , Kapitel 6.4.2  Planung und Organisation des Eingriffs, S. 46 ff  </a:t>
            </a:r>
          </a:p>
          <a:p>
            <a:pPr marL="171450" indent="-171450">
              <a:buFont typeface="Arial" panose="020B0604020202020204" pitchFamily="34" charset="0"/>
              <a:buChar char="•"/>
            </a:pPr>
            <a:endParaRPr lang="de-CH" i="1" dirty="0" smtClean="0"/>
          </a:p>
          <a:p>
            <a:r>
              <a:rPr lang="de-CH" sz="1100" b="1" dirty="0" smtClean="0">
                <a:latin typeface="Arial" panose="020B0604020202020204" pitchFamily="34" charset="0"/>
                <a:cs typeface="Arial" panose="020B0604020202020204" pitchFamily="34" charset="0"/>
              </a:rPr>
              <a:t>Ziele: </a:t>
            </a:r>
            <a:r>
              <a:rPr lang="de-CH" sz="1100" dirty="0" smtClean="0">
                <a:latin typeface="Arial" panose="020B0604020202020204" pitchFamily="34" charset="0"/>
                <a:cs typeface="Arial" panose="020B0604020202020204" pitchFamily="34" charset="0"/>
              </a:rPr>
              <a:t>Ein </a:t>
            </a:r>
            <a:r>
              <a:rPr lang="de-CH" sz="1100" dirty="0">
                <a:latin typeface="Arial" panose="020B0604020202020204" pitchFamily="34" charset="0"/>
                <a:cs typeface="Arial" panose="020B0604020202020204" pitchFamily="34" charset="0"/>
              </a:rPr>
              <a:t>vollständiger Informationstransfer im Vorbereitungsprozess und bei der Operation ist für die </a:t>
            </a:r>
            <a:r>
              <a:rPr lang="de-CH" sz="1100" dirty="0" smtClean="0">
                <a:latin typeface="Arial" panose="020B0604020202020204" pitchFamily="34" charset="0"/>
                <a:cs typeface="Arial" panose="020B0604020202020204" pitchFamily="34" charset="0"/>
              </a:rPr>
              <a:t>Sicherheit ausschlaggebend</a:t>
            </a:r>
            <a:r>
              <a:rPr lang="de-CH" sz="1100" dirty="0">
                <a:latin typeface="Arial" panose="020B0604020202020204" pitchFamily="34" charset="0"/>
                <a:cs typeface="Arial" panose="020B0604020202020204" pitchFamily="34" charset="0"/>
              </a:rPr>
              <a:t>. Zeitverzögerungen können bei kritischen Situationen neben der Verlängerung der </a:t>
            </a:r>
            <a:r>
              <a:rPr lang="de-CH" sz="1100" dirty="0" smtClean="0">
                <a:latin typeface="Arial" panose="020B0604020202020204" pitchFamily="34" charset="0"/>
                <a:cs typeface="Arial" panose="020B0604020202020204" pitchFamily="34" charset="0"/>
              </a:rPr>
              <a:t>Operationen zusätzliche </a:t>
            </a:r>
            <a:r>
              <a:rPr lang="de-CH" sz="1100" dirty="0">
                <a:latin typeface="Arial" panose="020B0604020202020204" pitchFamily="34" charset="0"/>
                <a:cs typeface="Arial" panose="020B0604020202020204" pitchFamily="34" charset="0"/>
              </a:rPr>
              <a:t>Risiken bergen.</a:t>
            </a:r>
          </a:p>
          <a:p>
            <a:r>
              <a:rPr lang="de-CH" sz="1100" dirty="0">
                <a:latin typeface="Arial" panose="020B0604020202020204" pitchFamily="34" charset="0"/>
                <a:cs typeface="Arial" panose="020B0604020202020204" pitchFamily="34" charset="0"/>
              </a:rPr>
              <a:t>Durch die rechtzeitige Einschätzung von Risiken und die Antizipation unerwünschter Ereignisse </a:t>
            </a:r>
            <a:r>
              <a:rPr lang="de-CH" sz="1100" dirty="0" smtClean="0">
                <a:latin typeface="Arial" panose="020B0604020202020204" pitchFamily="34" charset="0"/>
                <a:cs typeface="Arial" panose="020B0604020202020204" pitchFamily="34" charset="0"/>
              </a:rPr>
              <a:t>können entsprechende </a:t>
            </a:r>
            <a:r>
              <a:rPr lang="de-CH" sz="1100" dirty="0">
                <a:latin typeface="Arial" panose="020B0604020202020204" pitchFamily="34" charset="0"/>
                <a:cs typeface="Arial" panose="020B0604020202020204" pitchFamily="34" charset="0"/>
              </a:rPr>
              <a:t>Sicherheitsvorkehrungen frühzeitig getroffen werden. Mit einer rechtzeitigen Planung </a:t>
            </a:r>
            <a:r>
              <a:rPr lang="de-CH" sz="1100" dirty="0" smtClean="0">
                <a:latin typeface="Arial" panose="020B0604020202020204" pitchFamily="34" charset="0"/>
                <a:cs typeface="Arial" panose="020B0604020202020204" pitchFamily="34" charset="0"/>
              </a:rPr>
              <a:t>und Organisation </a:t>
            </a:r>
            <a:r>
              <a:rPr lang="de-CH" sz="1100" dirty="0">
                <a:latin typeface="Arial" panose="020B0604020202020204" pitchFamily="34" charset="0"/>
                <a:cs typeface="Arial" panose="020B0604020202020204" pitchFamily="34" charset="0"/>
              </a:rPr>
              <a:t>von Unterlagen, Geräten und Material steht das Richtige jeweils am richtigen Ort und </a:t>
            </a:r>
            <a:r>
              <a:rPr lang="de-CH" sz="1100" dirty="0" smtClean="0">
                <a:latin typeface="Arial" panose="020B0604020202020204" pitchFamily="34" charset="0"/>
                <a:cs typeface="Arial" panose="020B0604020202020204" pitchFamily="34" charset="0"/>
              </a:rPr>
              <a:t>zur richtigen </a:t>
            </a:r>
            <a:r>
              <a:rPr lang="de-CH" sz="1100" dirty="0">
                <a:latin typeface="Arial" panose="020B0604020202020204" pitchFamily="34" charset="0"/>
                <a:cs typeface="Arial" panose="020B0604020202020204" pitchFamily="34" charset="0"/>
              </a:rPr>
              <a:t>Zeit zur Verfügung. Auch Resultate notwendiger </a:t>
            </a:r>
            <a:r>
              <a:rPr lang="de-CH" sz="1100" dirty="0" smtClean="0">
                <a:latin typeface="Arial" panose="020B0604020202020204" pitchFamily="34" charset="0"/>
                <a:cs typeface="Arial" panose="020B0604020202020204" pitchFamily="34" charset="0"/>
              </a:rPr>
              <a:t>Untersuchungen </a:t>
            </a:r>
            <a:r>
              <a:rPr lang="de-CH" sz="1100" dirty="0">
                <a:latin typeface="Arial" panose="020B0604020202020204" pitchFamily="34" charset="0"/>
                <a:cs typeface="Arial" panose="020B0604020202020204" pitchFamily="34" charset="0"/>
              </a:rPr>
              <a:t>stehen zur rechten Zeit </a:t>
            </a:r>
            <a:r>
              <a:rPr lang="de-CH" sz="1100" dirty="0" smtClean="0">
                <a:latin typeface="Arial" panose="020B0604020202020204" pitchFamily="34" charset="0"/>
                <a:cs typeface="Arial" panose="020B0604020202020204" pitchFamily="34" charset="0"/>
              </a:rPr>
              <a:t>zur Verfügung </a:t>
            </a:r>
            <a:r>
              <a:rPr lang="de-CH" sz="1100" dirty="0">
                <a:latin typeface="Arial" panose="020B0604020202020204" pitchFamily="34" charset="0"/>
                <a:cs typeface="Arial" panose="020B0604020202020204" pitchFamily="34" charset="0"/>
              </a:rPr>
              <a:t>und notwendige Medikamente sind rechtzeitig verordnet</a:t>
            </a:r>
            <a:r>
              <a:rPr lang="de-CH" sz="1100" dirty="0" smtClean="0">
                <a:latin typeface="Arial" panose="020B0604020202020204" pitchFamily="34" charset="0"/>
                <a:cs typeface="Arial" panose="020B0604020202020204" pitchFamily="34" charset="0"/>
              </a:rPr>
              <a:t>.</a:t>
            </a:r>
          </a:p>
          <a:p>
            <a:endParaRPr lang="de-CH" sz="1100" dirty="0">
              <a:latin typeface="Arial" panose="020B0604020202020204" pitchFamily="34" charset="0"/>
              <a:cs typeface="Arial" panose="020B0604020202020204" pitchFamily="34" charset="0"/>
            </a:endParaRPr>
          </a:p>
          <a:p>
            <a:r>
              <a:rPr lang="de-CH" sz="1100" b="1" dirty="0" smtClean="0">
                <a:latin typeface="Arial" panose="020B0604020202020204" pitchFamily="34" charset="0"/>
                <a:cs typeface="Arial" panose="020B0604020202020204" pitchFamily="34" charset="0"/>
              </a:rPr>
              <a:t>1.</a:t>
            </a:r>
            <a:r>
              <a:rPr lang="de-CH" sz="1100" b="1" baseline="0" dirty="0" smtClean="0">
                <a:latin typeface="Arial" panose="020B0604020202020204" pitchFamily="34" charset="0"/>
                <a:cs typeface="Arial" panose="020B0604020202020204" pitchFamily="34" charset="0"/>
              </a:rPr>
              <a:t> </a:t>
            </a:r>
            <a:r>
              <a:rPr lang="de-CH" sz="1100" b="1" dirty="0" smtClean="0">
                <a:latin typeface="Arial" panose="020B0604020202020204" pitchFamily="34" charset="0"/>
                <a:cs typeface="Arial" panose="020B0604020202020204" pitchFamily="34" charset="0"/>
              </a:rPr>
              <a:t>Risikoeinschätzung</a:t>
            </a:r>
            <a:endParaRPr lang="de-CH" sz="1100" b="1" dirty="0">
              <a:latin typeface="Arial" panose="020B0604020202020204" pitchFamily="34" charset="0"/>
              <a:cs typeface="Arial" panose="020B0604020202020204" pitchFamily="34" charset="0"/>
            </a:endParaRPr>
          </a:p>
          <a:p>
            <a:r>
              <a:rPr lang="de-CH" sz="1100" b="1" dirty="0" smtClean="0">
                <a:latin typeface="Arial" panose="020B0604020202020204" pitchFamily="34" charset="0"/>
                <a:cs typeface="Arial" panose="020B0604020202020204" pitchFamily="34" charset="0"/>
              </a:rPr>
              <a:t>Was / Wie: </a:t>
            </a:r>
            <a:r>
              <a:rPr lang="de-CH" sz="1100" dirty="0" smtClean="0">
                <a:latin typeface="Arial" panose="020B0604020202020204" pitchFamily="34" charset="0"/>
                <a:cs typeface="Arial" panose="020B0604020202020204" pitchFamily="34" charset="0"/>
              </a:rPr>
              <a:t>Rechtzeitige </a:t>
            </a:r>
            <a:r>
              <a:rPr lang="de-CH" sz="1100" dirty="0">
                <a:latin typeface="Arial" panose="020B0604020202020204" pitchFamily="34" charset="0"/>
                <a:cs typeface="Arial" panose="020B0604020202020204" pitchFamily="34" charset="0"/>
              </a:rPr>
              <a:t>Risikoeinschätzung präoperativ bei </a:t>
            </a:r>
            <a:r>
              <a:rPr lang="de-CH" sz="1100" dirty="0" smtClean="0">
                <a:latin typeface="Arial" panose="020B0604020202020204" pitchFamily="34" charset="0"/>
                <a:cs typeface="Arial" panose="020B0604020202020204" pitchFamily="34" charset="0"/>
              </a:rPr>
              <a:t>Konsultationen / Anamnesen </a:t>
            </a:r>
            <a:r>
              <a:rPr lang="de-CH" sz="1100" dirty="0">
                <a:latin typeface="Arial" panose="020B0604020202020204" pitchFamily="34" charset="0"/>
                <a:cs typeface="Arial" panose="020B0604020202020204" pitchFamily="34" charset="0"/>
              </a:rPr>
              <a:t>gemäss Standards </a:t>
            </a:r>
            <a:r>
              <a:rPr lang="de-CH" sz="1100" dirty="0" smtClean="0">
                <a:latin typeface="Arial" panose="020B0604020202020204" pitchFamily="34" charset="0"/>
                <a:cs typeface="Arial" panose="020B0604020202020204" pitchFamily="34" charset="0"/>
              </a:rPr>
              <a:t>oder Guidelines </a:t>
            </a:r>
            <a:r>
              <a:rPr lang="de-CH" sz="1100" dirty="0">
                <a:latin typeface="Arial" panose="020B0604020202020204" pitchFamily="34" charset="0"/>
                <a:cs typeface="Arial" panose="020B0604020202020204" pitchFamily="34" charset="0"/>
              </a:rPr>
              <a:t>unter </a:t>
            </a:r>
            <a:r>
              <a:rPr lang="de-CH" sz="1100" dirty="0" err="1">
                <a:latin typeface="Arial" panose="020B0604020202020204" pitchFamily="34" charset="0"/>
                <a:cs typeface="Arial" panose="020B0604020202020204" pitchFamily="34" charset="0"/>
              </a:rPr>
              <a:t>Beizug</a:t>
            </a:r>
            <a:r>
              <a:rPr lang="de-CH" sz="1100" dirty="0">
                <a:latin typeface="Arial" panose="020B0604020202020204" pitchFamily="34" charset="0"/>
                <a:cs typeface="Arial" panose="020B0604020202020204" pitchFamily="34" charset="0"/>
              </a:rPr>
              <a:t> der </a:t>
            </a:r>
            <a:r>
              <a:rPr lang="de-CH" sz="1100" dirty="0" smtClean="0">
                <a:latin typeface="Arial" panose="020B0604020202020204" pitchFamily="34" charset="0"/>
                <a:cs typeface="Arial" panose="020B0604020202020204" pitchFamily="34" charset="0"/>
              </a:rPr>
              <a:t>Patientenakten: Erhöhter Blutverlust, bestehende Allergien, schwieriger </a:t>
            </a:r>
            <a:r>
              <a:rPr lang="de-CH" sz="1100" dirty="0">
                <a:latin typeface="Arial" panose="020B0604020202020204" pitchFamily="34" charset="0"/>
                <a:cs typeface="Arial" panose="020B0604020202020204" pitchFamily="34" charset="0"/>
              </a:rPr>
              <a:t>Atemweg oder erhöhtes </a:t>
            </a:r>
            <a:r>
              <a:rPr lang="de-CH" sz="1100" dirty="0" smtClean="0">
                <a:latin typeface="Arial" panose="020B0604020202020204" pitchFamily="34" charset="0"/>
                <a:cs typeface="Arial" panose="020B0604020202020204" pitchFamily="34" charset="0"/>
              </a:rPr>
              <a:t>Aspirationsrisiko und weitere </a:t>
            </a:r>
            <a:r>
              <a:rPr lang="de-CH" sz="1100" dirty="0">
                <a:latin typeface="Arial" panose="020B0604020202020204" pitchFamily="34" charset="0"/>
                <a:cs typeface="Arial" panose="020B0604020202020204" pitchFamily="34" charset="0"/>
              </a:rPr>
              <a:t>patientenspezifische Risiken</a:t>
            </a:r>
          </a:p>
          <a:p>
            <a:r>
              <a:rPr lang="de-CH" sz="1100" b="1" dirty="0" smtClean="0">
                <a:latin typeface="Arial" panose="020B0604020202020204" pitchFamily="34" charset="0"/>
                <a:cs typeface="Arial" panose="020B0604020202020204" pitchFamily="34" charset="0"/>
              </a:rPr>
              <a:t>Wann / Wo: </a:t>
            </a:r>
            <a:r>
              <a:rPr lang="de-CH" sz="1100" dirty="0" smtClean="0">
                <a:latin typeface="Arial" panose="020B0604020202020204" pitchFamily="34" charset="0"/>
                <a:cs typeface="Arial" panose="020B0604020202020204" pitchFamily="34" charset="0"/>
              </a:rPr>
              <a:t> </a:t>
            </a:r>
            <a:r>
              <a:rPr lang="de-CH" sz="1100" dirty="0">
                <a:latin typeface="Arial" panose="020B0604020202020204" pitchFamily="34" charset="0"/>
                <a:cs typeface="Arial" panose="020B0604020202020204" pitchFamily="34" charset="0"/>
              </a:rPr>
              <a:t>Präoperativ fix in den Vorbereitungsprozess </a:t>
            </a:r>
            <a:r>
              <a:rPr lang="de-CH" sz="1100" dirty="0" smtClean="0">
                <a:latin typeface="Arial" panose="020B0604020202020204" pitchFamily="34" charset="0"/>
                <a:cs typeface="Arial" panose="020B0604020202020204" pitchFamily="34" charset="0"/>
              </a:rPr>
              <a:t>integriert, bei Konsultationen / Anamnesen </a:t>
            </a:r>
            <a:r>
              <a:rPr lang="de-CH" sz="1100" dirty="0">
                <a:latin typeface="Arial" panose="020B0604020202020204" pitchFamily="34" charset="0"/>
                <a:cs typeface="Arial" panose="020B0604020202020204" pitchFamily="34" charset="0"/>
              </a:rPr>
              <a:t>in der ambulanten Praxis, im Ambulatorium oder am </a:t>
            </a:r>
            <a:r>
              <a:rPr lang="de-CH" sz="1100" dirty="0" smtClean="0">
                <a:latin typeface="Arial" panose="020B0604020202020204" pitchFamily="34" charset="0"/>
                <a:cs typeface="Arial" panose="020B0604020202020204" pitchFamily="34" charset="0"/>
              </a:rPr>
              <a:t>präoperativen stationären </a:t>
            </a:r>
            <a:r>
              <a:rPr lang="de-CH" sz="1100" dirty="0">
                <a:latin typeface="Arial" panose="020B0604020202020204" pitchFamily="34" charset="0"/>
                <a:cs typeface="Arial" panose="020B0604020202020204" pitchFamily="34" charset="0"/>
              </a:rPr>
              <a:t>Aufenthaltsort</a:t>
            </a:r>
          </a:p>
          <a:p>
            <a:r>
              <a:rPr lang="de-CH" sz="1100" b="1" dirty="0" smtClean="0">
                <a:latin typeface="Arial" panose="020B0604020202020204" pitchFamily="34" charset="0"/>
                <a:cs typeface="Arial" panose="020B0604020202020204" pitchFamily="34" charset="0"/>
              </a:rPr>
              <a:t>Wer: </a:t>
            </a:r>
            <a:r>
              <a:rPr lang="de-CH" sz="1100" dirty="0" smtClean="0">
                <a:latin typeface="Arial" panose="020B0604020202020204" pitchFamily="34" charset="0"/>
                <a:cs typeface="Arial" panose="020B0604020202020204" pitchFamily="34" charset="0"/>
              </a:rPr>
              <a:t>Operateur </a:t>
            </a:r>
            <a:r>
              <a:rPr lang="de-CH" sz="1100" dirty="0">
                <a:latin typeface="Arial" panose="020B0604020202020204" pitchFamily="34" charset="0"/>
                <a:cs typeface="Arial" panose="020B0604020202020204" pitchFamily="34" charset="0"/>
              </a:rPr>
              <a:t>und Anästhesist bzw. deren ärztliche Vertretungen und Pflegefachpersonen</a:t>
            </a:r>
            <a:endParaRPr lang="de-CH" sz="1100" dirty="0" smtClean="0">
              <a:latin typeface="Arial" panose="020B0604020202020204" pitchFamily="34" charset="0"/>
              <a:cs typeface="Arial" panose="020B0604020202020204" pitchFamily="34" charset="0"/>
            </a:endParaRPr>
          </a:p>
          <a:p>
            <a:endParaRPr lang="de-CH" sz="1100" dirty="0" smtClean="0">
              <a:latin typeface="Arial" panose="020B0604020202020204" pitchFamily="34" charset="0"/>
              <a:cs typeface="Arial" panose="020B0604020202020204" pitchFamily="34" charset="0"/>
            </a:endParaRPr>
          </a:p>
          <a:p>
            <a:r>
              <a:rPr lang="de-CH" sz="1100" b="1" dirty="0" smtClean="0">
                <a:latin typeface="Arial" panose="020B0604020202020204" pitchFamily="34" charset="0"/>
                <a:cs typeface="Arial" panose="020B0604020202020204" pitchFamily="34" charset="0"/>
              </a:rPr>
              <a:t>2.</a:t>
            </a:r>
            <a:r>
              <a:rPr lang="de-CH" sz="1100" b="1" baseline="0" dirty="0" smtClean="0">
                <a:latin typeface="Arial" panose="020B0604020202020204" pitchFamily="34" charset="0"/>
                <a:cs typeface="Arial" panose="020B0604020202020204" pitchFamily="34" charset="0"/>
              </a:rPr>
              <a:t> </a:t>
            </a:r>
            <a:r>
              <a:rPr lang="de-CH" sz="1100" b="1" dirty="0" smtClean="0">
                <a:latin typeface="Arial" panose="020B0604020202020204" pitchFamily="34" charset="0"/>
                <a:cs typeface="Arial" panose="020B0604020202020204" pitchFamily="34" charset="0"/>
              </a:rPr>
              <a:t>Unterlagen, Geräte und Material</a:t>
            </a:r>
          </a:p>
          <a:p>
            <a:r>
              <a:rPr lang="de-CH" sz="1100" b="1" dirty="0" smtClean="0">
                <a:latin typeface="Arial" panose="020B0604020202020204" pitchFamily="34" charset="0"/>
                <a:cs typeface="Arial" panose="020B0604020202020204" pitchFamily="34" charset="0"/>
              </a:rPr>
              <a:t>Was / Wie: </a:t>
            </a:r>
            <a:r>
              <a:rPr lang="de-CH" sz="1100" dirty="0" smtClean="0">
                <a:latin typeface="Arial" panose="020B0604020202020204" pitchFamily="34" charset="0"/>
                <a:cs typeface="Arial" panose="020B0604020202020204" pitchFamily="34" charset="0"/>
              </a:rPr>
              <a:t>Bestimmen, Einplanen und falls nötig Bestellen von Unterlagen, Geräten und Material</a:t>
            </a:r>
          </a:p>
          <a:p>
            <a:r>
              <a:rPr lang="de-CH" sz="1100" b="1" dirty="0" smtClean="0">
                <a:latin typeface="Arial" panose="020B0604020202020204" pitchFamily="34" charset="0"/>
                <a:cs typeface="Arial" panose="020B0604020202020204" pitchFamily="34" charset="0"/>
              </a:rPr>
              <a:t>Wann / Wo: </a:t>
            </a:r>
            <a:r>
              <a:rPr lang="de-CH" sz="1100" dirty="0" smtClean="0">
                <a:latin typeface="Arial" panose="020B0604020202020204" pitchFamily="34" charset="0"/>
                <a:cs typeface="Arial" panose="020B0604020202020204" pitchFamily="34" charset="0"/>
              </a:rPr>
              <a:t>Im präoperativen Vorbereitungsprozess in die bestehenden lokalen Prozesse eingegliedert, in der ambulanten Praxis, im Ambulatorium oder am präoperativen stationären Aufenthaltsort</a:t>
            </a:r>
          </a:p>
          <a:p>
            <a:r>
              <a:rPr lang="de-CH" sz="1100" b="1" dirty="0" smtClean="0">
                <a:latin typeface="Arial" panose="020B0604020202020204" pitchFamily="34" charset="0"/>
                <a:cs typeface="Arial" panose="020B0604020202020204" pitchFamily="34" charset="0"/>
              </a:rPr>
              <a:t>Wer: j</a:t>
            </a:r>
            <a:r>
              <a:rPr lang="de-CH" sz="1100" dirty="0" smtClean="0">
                <a:latin typeface="Arial" panose="020B0604020202020204" pitchFamily="34" charset="0"/>
                <a:cs typeface="Arial" panose="020B0604020202020204" pitchFamily="34" charset="0"/>
              </a:rPr>
              <a:t>e nach Organisation und Prozessdesign, Schlussverantwortung: Operateur</a:t>
            </a:r>
          </a:p>
          <a:p>
            <a:endParaRPr lang="de-CH" sz="1100" dirty="0" smtClean="0">
              <a:latin typeface="Arial" panose="020B0604020202020204" pitchFamily="34" charset="0"/>
              <a:cs typeface="Arial" panose="020B0604020202020204" pitchFamily="34" charset="0"/>
            </a:endParaRPr>
          </a:p>
          <a:p>
            <a:r>
              <a:rPr lang="de-CH" sz="1100" b="1" dirty="0" smtClean="0">
                <a:latin typeface="Arial" panose="020B0604020202020204" pitchFamily="34" charset="0"/>
                <a:cs typeface="Arial" panose="020B0604020202020204" pitchFamily="34" charset="0"/>
              </a:rPr>
              <a:t>3.</a:t>
            </a:r>
            <a:r>
              <a:rPr lang="de-CH" sz="1100" b="1" baseline="0" dirty="0" smtClean="0">
                <a:latin typeface="Arial" panose="020B0604020202020204" pitchFamily="34" charset="0"/>
                <a:cs typeface="Arial" panose="020B0604020202020204" pitchFamily="34" charset="0"/>
              </a:rPr>
              <a:t> </a:t>
            </a:r>
            <a:r>
              <a:rPr lang="de-CH" sz="1100" b="1" dirty="0" smtClean="0">
                <a:latin typeface="Arial" panose="020B0604020202020204" pitchFamily="34" charset="0"/>
                <a:cs typeface="Arial" panose="020B0604020202020204" pitchFamily="34" charset="0"/>
              </a:rPr>
              <a:t>Verordnungen</a:t>
            </a:r>
          </a:p>
          <a:p>
            <a:r>
              <a:rPr lang="de-CH" sz="1100" b="1" i="0" u="none" strike="noStrike" kern="1200" baseline="0" dirty="0" smtClean="0">
                <a:solidFill>
                  <a:schemeClr val="tx1"/>
                </a:solidFill>
                <a:latin typeface="Arial" panose="020B0604020202020204" pitchFamily="34" charset="0"/>
                <a:cs typeface="Arial" panose="020B0604020202020204" pitchFamily="34" charset="0"/>
              </a:rPr>
              <a:t>Was / Wie: </a:t>
            </a:r>
            <a:r>
              <a:rPr lang="de-CH" sz="1100" b="0" i="0" u="none" strike="noStrike" kern="1200" baseline="0" dirty="0" smtClean="0">
                <a:solidFill>
                  <a:schemeClr val="tx1"/>
                </a:solidFill>
                <a:latin typeface="Arial" panose="020B0604020202020204" pitchFamily="34" charset="0"/>
                <a:cs typeface="Arial" panose="020B0604020202020204" pitchFamily="34" charset="0"/>
              </a:rPr>
              <a:t>Rechtzeitiges Planen und Verordnen der notwendigen Untersuchungen (Blutwerte, Blutgruppenbestimmungen,</a:t>
            </a:r>
          </a:p>
          <a:p>
            <a:r>
              <a:rPr lang="de-CH" sz="1100" b="0" i="0" u="none" strike="noStrike" kern="1200" baseline="0" dirty="0" smtClean="0">
                <a:solidFill>
                  <a:schemeClr val="tx1"/>
                </a:solidFill>
                <a:latin typeface="Arial" panose="020B0604020202020204" pitchFamily="34" charset="0"/>
                <a:cs typeface="Arial" panose="020B0604020202020204" pitchFamily="34" charset="0"/>
              </a:rPr>
              <a:t>Anti-Körper-Suchtests etc.) und Medikamente (wie z.B. Antibiotikaprophylaxe)</a:t>
            </a:r>
          </a:p>
          <a:p>
            <a:r>
              <a:rPr lang="de-CH" sz="1100" b="1" i="0" u="none" strike="noStrike" kern="1200" baseline="0" dirty="0" smtClean="0">
                <a:solidFill>
                  <a:schemeClr val="tx1"/>
                </a:solidFill>
                <a:latin typeface="Arial" panose="020B0604020202020204" pitchFamily="34" charset="0"/>
                <a:cs typeface="Arial" panose="020B0604020202020204" pitchFamily="34" charset="0"/>
              </a:rPr>
              <a:t>Wann / Wo: </a:t>
            </a:r>
            <a:r>
              <a:rPr lang="de-CH" sz="1100" b="0" i="0" u="none" strike="noStrike" kern="1200" baseline="0" dirty="0" smtClean="0">
                <a:solidFill>
                  <a:schemeClr val="tx1"/>
                </a:solidFill>
                <a:latin typeface="Arial" panose="020B0604020202020204" pitchFamily="34" charset="0"/>
                <a:cs typeface="Arial" panose="020B0604020202020204" pitchFamily="34" charset="0"/>
              </a:rPr>
              <a:t>Im präoperativen Vorbereitungsprozess und in die bestehenden lokalen Prozesse eingegliedert,</a:t>
            </a:r>
            <a:r>
              <a:rPr lang="de-CH" sz="1100" b="0" i="0" u="none" strike="noStrike" kern="1200" dirty="0" smtClean="0">
                <a:solidFill>
                  <a:schemeClr val="tx1"/>
                </a:solidFill>
                <a:latin typeface="Arial" panose="020B0604020202020204" pitchFamily="34" charset="0"/>
                <a:cs typeface="Arial" panose="020B0604020202020204" pitchFamily="34" charset="0"/>
              </a:rPr>
              <a:t> </a:t>
            </a:r>
            <a:r>
              <a:rPr lang="de-CH" sz="1100" b="0" i="0" u="none" strike="noStrike" kern="1200" baseline="0" dirty="0" smtClean="0">
                <a:solidFill>
                  <a:schemeClr val="tx1"/>
                </a:solidFill>
                <a:latin typeface="Arial" panose="020B0604020202020204" pitchFamily="34" charset="0"/>
                <a:cs typeface="Arial" panose="020B0604020202020204" pitchFamily="34" charset="0"/>
              </a:rPr>
              <a:t>in der ambulanten Praxis, im Ambulatorium oder am präoperativen stationären Aufenthaltsort</a:t>
            </a:r>
          </a:p>
          <a:p>
            <a:r>
              <a:rPr lang="de-CH" sz="1100" b="1" dirty="0" smtClean="0">
                <a:latin typeface="Arial" panose="020B0604020202020204" pitchFamily="34" charset="0"/>
                <a:cs typeface="Arial" panose="020B0604020202020204" pitchFamily="34" charset="0"/>
              </a:rPr>
              <a:t>Wann / Wo: </a:t>
            </a:r>
            <a:r>
              <a:rPr lang="de-CH" sz="1100" dirty="0" smtClean="0">
                <a:latin typeface="Arial" panose="020B0604020202020204" pitchFamily="34" charset="0"/>
                <a:cs typeface="Arial" panose="020B0604020202020204" pitchFamily="34" charset="0"/>
              </a:rPr>
              <a:t>Im präoperativen Vorbereitungsprozess und in die bestehenden lokalen Prozesse eingegliedert,  in der ambulanten Praxis, im Ambulatorium oder am präoperativen stationären Aufenthaltsort</a:t>
            </a:r>
          </a:p>
          <a:p>
            <a:r>
              <a:rPr lang="de-CH" sz="1100" b="1" dirty="0" smtClean="0">
                <a:latin typeface="Arial" panose="020B0604020202020204" pitchFamily="34" charset="0"/>
                <a:cs typeface="Arial" panose="020B0604020202020204" pitchFamily="34" charset="0"/>
              </a:rPr>
              <a:t>Wer:  </a:t>
            </a:r>
            <a:r>
              <a:rPr lang="de-CH" sz="1100" dirty="0" smtClean="0">
                <a:latin typeface="Arial" panose="020B0604020202020204" pitchFamily="34" charset="0"/>
                <a:cs typeface="Arial" panose="020B0604020202020204" pitchFamily="34" charset="0"/>
              </a:rPr>
              <a:t>Operateur, Anästhesist und ausführende Fachpersonen</a:t>
            </a:r>
          </a:p>
          <a:p>
            <a:endParaRPr lang="de-CH" sz="11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22</a:t>
            </a:fld>
            <a:endParaRPr lang="de-CH" dirty="0"/>
          </a:p>
        </p:txBody>
      </p:sp>
    </p:spTree>
    <p:extLst>
      <p:ext uri="{BB962C8B-B14F-4D97-AF65-F5344CB8AC3E}">
        <p14:creationId xmlns:p14="http://schemas.microsoft.com/office/powerpoint/2010/main" val="39065661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sz="1100" b="0" i="1" dirty="0" smtClean="0">
                <a:latin typeface="Arial" panose="020B0604020202020204" pitchFamily="34" charset="0"/>
                <a:cs typeface="Arial" panose="020B0604020202020204" pitchFamily="34" charset="0"/>
              </a:rPr>
              <a:t>Anmerkungen</a:t>
            </a:r>
            <a:r>
              <a:rPr lang="de-CH" sz="1100" b="0" i="1" baseline="0" dirty="0" smtClean="0">
                <a:latin typeface="Arial" panose="020B0604020202020204" pitchFamily="34" charset="0"/>
                <a:cs typeface="Arial" panose="020B0604020202020204" pitchFamily="34" charset="0"/>
              </a:rPr>
              <a:t> für Kursleiter: </a:t>
            </a:r>
          </a:p>
          <a:p>
            <a:pPr marL="171450" indent="-171450">
              <a:buFont typeface="Arial" panose="020B0604020202020204" pitchFamily="34" charset="0"/>
              <a:buChar char="•"/>
            </a:pPr>
            <a:r>
              <a:rPr lang="de-CH" sz="1100" b="0" i="1" dirty="0" smtClean="0">
                <a:latin typeface="Arial" panose="020B0604020202020204" pitchFamily="34" charset="0"/>
                <a:cs typeface="Arial" panose="020B0604020202020204" pitchFamily="34" charset="0"/>
              </a:rPr>
              <a:t>Vergleiche Schrift «Operation Sichere Chirurgie» , Kapitel 6.3.2  </a:t>
            </a:r>
            <a:r>
              <a:rPr lang="de-CH" sz="1100" b="0" i="1" dirty="0" err="1" smtClean="0">
                <a:latin typeface="Arial" panose="020B0604020202020204" pitchFamily="34" charset="0"/>
                <a:cs typeface="Arial" panose="020B0604020202020204" pitchFamily="34" charset="0"/>
              </a:rPr>
              <a:t>Sign</a:t>
            </a:r>
            <a:r>
              <a:rPr lang="de-CH" sz="1100" b="0" i="1" dirty="0" smtClean="0">
                <a:latin typeface="Arial" panose="020B0604020202020204" pitchFamily="34" charset="0"/>
                <a:cs typeface="Arial" panose="020B0604020202020204" pitchFamily="34" charset="0"/>
              </a:rPr>
              <a:t> In, S.55ff </a:t>
            </a:r>
          </a:p>
          <a:p>
            <a:pPr marL="171450" indent="-171450">
              <a:buFont typeface="Arial" panose="020B0604020202020204" pitchFamily="34" charset="0"/>
              <a:buChar char="•"/>
            </a:pPr>
            <a:r>
              <a:rPr lang="de-CH" sz="1100" b="0" i="1" dirty="0" smtClean="0">
                <a:latin typeface="Arial" panose="020B0604020202020204" pitchFamily="34" charset="0"/>
                <a:cs typeface="Arial" panose="020B0604020202020204" pitchFamily="34" charset="0"/>
              </a:rPr>
              <a:t>Eine Auswahl von Punkten muss je nach Ausgangslage</a:t>
            </a:r>
            <a:r>
              <a:rPr lang="de-CH" sz="1100" b="0" i="1" baseline="0" dirty="0" smtClean="0">
                <a:latin typeface="Arial" panose="020B0604020202020204" pitchFamily="34" charset="0"/>
                <a:cs typeface="Arial" panose="020B0604020202020204" pitchFamily="34" charset="0"/>
              </a:rPr>
              <a:t> und Setting im Betrieb getroffen werden. </a:t>
            </a:r>
          </a:p>
          <a:p>
            <a:pPr marL="0" indent="0">
              <a:buFont typeface="Arial" panose="020B0604020202020204" pitchFamily="34" charset="0"/>
              <a:buNone/>
            </a:pPr>
            <a:endParaRPr lang="de-CH" sz="1100" baseline="0" dirty="0" smtClean="0">
              <a:latin typeface="Arial" panose="020B0604020202020204" pitchFamily="34" charset="0"/>
              <a:cs typeface="Arial" panose="020B0604020202020204" pitchFamily="34" charset="0"/>
            </a:endParaRPr>
          </a:p>
          <a:p>
            <a:pPr marL="0" indent="0">
              <a:buFont typeface="Arial" panose="020B0604020202020204" pitchFamily="34" charset="0"/>
              <a:buNone/>
            </a:pPr>
            <a:r>
              <a:rPr lang="de-CH" sz="1100" baseline="0" dirty="0" smtClean="0">
                <a:latin typeface="Arial" panose="020B0604020202020204" pitchFamily="34" charset="0"/>
                <a:cs typeface="Arial" panose="020B0604020202020204" pitchFamily="34" charset="0"/>
              </a:rPr>
              <a:t>Die WHO-Checkliste beinhaltet drei Checklistenteile: Der erste Teil ist das </a:t>
            </a:r>
            <a:r>
              <a:rPr lang="de-CH" sz="1100" baseline="0" dirty="0" err="1" smtClean="0">
                <a:latin typeface="Arial" panose="020B0604020202020204" pitchFamily="34" charset="0"/>
                <a:cs typeface="Arial" panose="020B0604020202020204" pitchFamily="34" charset="0"/>
              </a:rPr>
              <a:t>Sign</a:t>
            </a:r>
            <a:r>
              <a:rPr lang="de-CH" sz="1100" baseline="0" dirty="0" smtClean="0">
                <a:latin typeface="Arial" panose="020B0604020202020204" pitchFamily="34" charset="0"/>
                <a:cs typeface="Arial" panose="020B0604020202020204" pitchFamily="34" charset="0"/>
              </a:rPr>
              <a:t> In.</a:t>
            </a:r>
          </a:p>
          <a:p>
            <a:pPr marL="0" indent="0">
              <a:buFont typeface="Arial" panose="020B0604020202020204" pitchFamily="34" charset="0"/>
              <a:buNone/>
            </a:pPr>
            <a:r>
              <a:rPr lang="de-CH" sz="1100" baseline="0" dirty="0" smtClean="0">
                <a:latin typeface="Arial" panose="020B0604020202020204" pitchFamily="34" charset="0"/>
                <a:cs typeface="Arial" panose="020B0604020202020204" pitchFamily="34" charset="0"/>
              </a:rPr>
              <a:t>Das </a:t>
            </a:r>
            <a:r>
              <a:rPr lang="de-CH" sz="1100" baseline="0" dirty="0" err="1" smtClean="0">
                <a:latin typeface="Arial" panose="020B0604020202020204" pitchFamily="34" charset="0"/>
                <a:cs typeface="Arial" panose="020B0604020202020204" pitchFamily="34" charset="0"/>
              </a:rPr>
              <a:t>Sign</a:t>
            </a:r>
            <a:r>
              <a:rPr lang="de-CH" sz="1100" baseline="0" dirty="0" smtClean="0">
                <a:latin typeface="Arial" panose="020B0604020202020204" pitchFamily="34" charset="0"/>
                <a:cs typeface="Arial" panose="020B0604020202020204" pitchFamily="34" charset="0"/>
              </a:rPr>
              <a:t> In wird vor der Einleitung des Anästhesieverfahrens durchgeführt. </a:t>
            </a:r>
            <a:r>
              <a:rPr lang="de-CH" sz="1100" dirty="0" smtClean="0">
                <a:latin typeface="Arial" panose="020B0604020202020204" pitchFamily="34" charset="0"/>
                <a:cs typeface="Arial" panose="020B0604020202020204" pitchFamily="34" charset="0"/>
              </a:rPr>
              <a:t>In dieser heiklen Phase, in der mehrere Berufsgruppen am Vorbereitungsprozess beteiligt sind und der Patient in der Regel noch ansprechbar ist, werden bewusst redundante Sicherheitschecks mit Einbezug des Patienten durchgeführt. Damit sollen Eingriffs- oder Behandlungsverwechslungen vermieden werden. Mit der Kommunikation der Einschätzung der patientenspezifischen Risiken kann sich das berufsgruppen-übergreifende Team auf mögliche unerwünschte Ereignisse vorbereiten. Die Prüfung der Zuweisung in den richtigen OP-Saal bildet eine weitere wichtige Barriere, um eine mögliche Verwechslung zu vermeiden.</a:t>
            </a:r>
          </a:p>
          <a:p>
            <a:pPr marL="0" indent="0">
              <a:buFont typeface="Arial" panose="020B0604020202020204" pitchFamily="34" charset="0"/>
              <a:buNone/>
            </a:pPr>
            <a:r>
              <a:rPr lang="de-CH" sz="1100" baseline="0" dirty="0" smtClean="0">
                <a:latin typeface="Arial" panose="020B0604020202020204" pitchFamily="34" charset="0"/>
                <a:cs typeface="Arial" panose="020B0604020202020204" pitchFamily="34" charset="0"/>
              </a:rPr>
              <a:t> </a:t>
            </a:r>
          </a:p>
        </p:txBody>
      </p:sp>
      <p:sp>
        <p:nvSpPr>
          <p:cNvPr id="4" name="Foliennummernplatzhalter 3"/>
          <p:cNvSpPr>
            <a:spLocks noGrp="1"/>
          </p:cNvSpPr>
          <p:nvPr>
            <p:ph type="sldNum" sz="quarter" idx="10"/>
          </p:nvPr>
        </p:nvSpPr>
        <p:spPr/>
        <p:txBody>
          <a:bodyPr/>
          <a:lstStyle/>
          <a:p>
            <a:fld id="{E6B5BAC9-FAD2-4512-8165-CA0494811BE3}" type="slidenum">
              <a:rPr lang="de-CH" smtClean="0"/>
              <a:t>23</a:t>
            </a:fld>
            <a:endParaRPr lang="de-CH" dirty="0"/>
          </a:p>
        </p:txBody>
      </p:sp>
    </p:spTree>
    <p:extLst>
      <p:ext uri="{BB962C8B-B14F-4D97-AF65-F5344CB8AC3E}">
        <p14:creationId xmlns:p14="http://schemas.microsoft.com/office/powerpoint/2010/main" val="21272654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20000"/>
          </a:bodyPr>
          <a:lstStyle/>
          <a:p>
            <a:r>
              <a:rPr lang="de-CH" sz="1100" i="1" dirty="0" smtClean="0">
                <a:latin typeface="Arial" panose="020B0604020202020204" pitchFamily="34" charset="0"/>
                <a:cs typeface="Arial" panose="020B0604020202020204" pitchFamily="34" charset="0"/>
              </a:rPr>
              <a:t>Anmerkungen für Kursleiter: </a:t>
            </a:r>
          </a:p>
          <a:p>
            <a:pPr marL="171450" indent="-171450">
              <a:buFont typeface="Arial" panose="020B0604020202020204" pitchFamily="34" charset="0"/>
              <a:buChar char="•"/>
            </a:pPr>
            <a:r>
              <a:rPr lang="de-CH" sz="1100" i="1" dirty="0" smtClean="0">
                <a:latin typeface="Arial" panose="020B0604020202020204" pitchFamily="34" charset="0"/>
                <a:cs typeface="Arial" panose="020B0604020202020204" pitchFamily="34" charset="0"/>
              </a:rPr>
              <a:t>Vergleiche Schrift «Operation Sichere Chirurgie» , 6.3.3  Team Time Out, S. 58ff </a:t>
            </a:r>
          </a:p>
          <a:p>
            <a:pPr marL="171450" indent="-171450">
              <a:buFont typeface="Arial" panose="020B0604020202020204" pitchFamily="34" charset="0"/>
              <a:buChar char="•"/>
            </a:pPr>
            <a:r>
              <a:rPr lang="de-CH" sz="1100" i="1" dirty="0" smtClean="0">
                <a:latin typeface="Arial" panose="020B0604020202020204" pitchFamily="34" charset="0"/>
                <a:cs typeface="Arial" panose="020B0604020202020204" pitchFamily="34" charset="0"/>
              </a:rPr>
              <a:t>Eine Auswahl von Punkten muss je nach Ausgangslage und Setting im Betrieb getroffen werden. </a:t>
            </a:r>
          </a:p>
          <a:p>
            <a:endParaRPr lang="de-CH" sz="1100" i="1" dirty="0" smtClean="0">
              <a:latin typeface="Arial" panose="020B0604020202020204" pitchFamily="34" charset="0"/>
              <a:cs typeface="Arial" panose="020B0604020202020204" pitchFamily="34" charset="0"/>
            </a:endParaRPr>
          </a:p>
          <a:p>
            <a:endParaRPr lang="de-CH" sz="1100" i="1"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sz="1100" i="0" dirty="0" smtClean="0">
                <a:latin typeface="Arial" panose="020B0604020202020204" pitchFamily="34" charset="0"/>
                <a:cs typeface="Arial" panose="020B0604020202020204" pitchFamily="34" charset="0"/>
              </a:rPr>
              <a:t>Das Team Time Out dient dazu, den «Zugzwang» kurz zu durchbrechen, der kurz vor Schnitt oft besteht, und auch letzte Warnungen zu berücksichtigen. Vor dem ersten Hautschnitt soll kurz pausiert</a:t>
            </a:r>
            <a:r>
              <a:rPr lang="de-CH" sz="1100" i="0" baseline="0" dirty="0" smtClean="0">
                <a:latin typeface="Arial" panose="020B0604020202020204" pitchFamily="34" charset="0"/>
                <a:cs typeface="Arial" panose="020B0604020202020204" pitchFamily="34" charset="0"/>
              </a:rPr>
              <a:t> </a:t>
            </a:r>
            <a:r>
              <a:rPr lang="de-CH" sz="1100" i="0" dirty="0" smtClean="0">
                <a:latin typeface="Arial" panose="020B0604020202020204" pitchFamily="34" charset="0"/>
                <a:cs typeface="Arial" panose="020B0604020202020204" pitchFamily="34" charset="0"/>
              </a:rPr>
              <a:t>werden, damit das Team gemeinsam letzte wichtige Sicherheitschecks durchführen kann. Durch das Team Time Out sollen allfällige vermeidbare schwere Zwischenfälle verhindert werden. Indem die Teammitglieder die Namen und die Funktionen der verschiedenen Teammitglieder kennen, wird eine offene Kommunikation gefördert. Es soll sichergestellt werden, dass die sicherheitsrelevanten Punkte für die Antizipation von unerwarteten Ereignissen kommuniziert werden und die entsprechenden Vorbereitungen getroffen worden sind.</a:t>
            </a:r>
          </a:p>
          <a:p>
            <a:pPr marL="0" marR="0" indent="0" algn="l" defTabSz="914400" rtl="0" eaLnBrk="1" fontAlgn="auto" latinLnBrk="0" hangingPunct="1">
              <a:lnSpc>
                <a:spcPct val="100000"/>
              </a:lnSpc>
              <a:spcBef>
                <a:spcPts val="0"/>
              </a:spcBef>
              <a:spcAft>
                <a:spcPts val="0"/>
              </a:spcAft>
              <a:buClrTx/>
              <a:buSzTx/>
              <a:buFontTx/>
              <a:buNone/>
              <a:tabLst/>
              <a:defRPr/>
            </a:pPr>
            <a:endParaRPr lang="de-CH" sz="1100" i="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sz="1100" i="0" dirty="0" smtClean="0">
                <a:latin typeface="Arial" panose="020B0604020202020204" pitchFamily="34" charset="0"/>
                <a:cs typeface="Arial" panose="020B0604020202020204" pitchFamily="34" charset="0"/>
              </a:rPr>
              <a:t>Zahlreiche Checks  müssen im Patientenprozess mehrmals durchgeführt werden – und zwar jedes Mal mit derselben Sorgfalt. Dies entspricht einem wichtigen Grundprinzip des Sicherheits- bzw. Risikomanagements. Beim Time</a:t>
            </a:r>
            <a:r>
              <a:rPr lang="de-CH" sz="1100" i="0" baseline="0" dirty="0" smtClean="0">
                <a:latin typeface="Arial" panose="020B0604020202020204" pitchFamily="34" charset="0"/>
                <a:cs typeface="Arial" panose="020B0604020202020204" pitchFamily="34" charset="0"/>
              </a:rPr>
              <a:t> Out Out werden die Sicherheitskontrollen zur Vermeidung von Eingriffsverwechslungen nochmals bewusst im Team durchgeführt.   </a:t>
            </a:r>
          </a:p>
          <a:p>
            <a:pPr marL="0" marR="0" indent="0" algn="l" defTabSz="914400" rtl="0" eaLnBrk="1" fontAlgn="auto" latinLnBrk="0" hangingPunct="1">
              <a:lnSpc>
                <a:spcPct val="100000"/>
              </a:lnSpc>
              <a:spcBef>
                <a:spcPts val="0"/>
              </a:spcBef>
              <a:spcAft>
                <a:spcPts val="0"/>
              </a:spcAft>
              <a:buClrTx/>
              <a:buSzTx/>
              <a:buFontTx/>
              <a:buNone/>
              <a:tabLst/>
              <a:defRPr/>
            </a:pPr>
            <a:endParaRPr lang="de-CH" sz="1100" i="0" dirty="0" smtClean="0">
              <a:latin typeface="Arial" panose="020B0604020202020204" pitchFamily="34" charset="0"/>
              <a:cs typeface="Arial" panose="020B0604020202020204" pitchFamily="34" charset="0"/>
            </a:endParaRPr>
          </a:p>
          <a:p>
            <a:r>
              <a:rPr lang="de-CH" sz="1100" i="0" baseline="0" dirty="0" smtClean="0">
                <a:latin typeface="Arial" panose="020B0604020202020204" pitchFamily="34" charset="0"/>
                <a:cs typeface="Arial" panose="020B0604020202020204" pitchFamily="34" charset="0"/>
              </a:rPr>
              <a:t>Es ist zentral, dass alle an der OP-Beteiligten</a:t>
            </a:r>
            <a:r>
              <a:rPr lang="de-CH" sz="1100" i="0" dirty="0" smtClean="0">
                <a:latin typeface="Arial" panose="020B0604020202020204" pitchFamily="34" charset="0"/>
                <a:cs typeface="Arial" panose="020B0604020202020204" pitchFamily="34" charset="0"/>
              </a:rPr>
              <a:t> i</a:t>
            </a:r>
            <a:r>
              <a:rPr lang="de-CH" sz="1100" i="0" baseline="0" dirty="0" smtClean="0">
                <a:latin typeface="Arial" panose="020B0604020202020204" pitchFamily="34" charset="0"/>
                <a:cs typeface="Arial" panose="020B0604020202020204" pitchFamily="34" charset="0"/>
              </a:rPr>
              <a:t>hre Arbeit  für einen Moment unterbrechen, um </a:t>
            </a:r>
            <a:r>
              <a:rPr lang="de-CH" sz="1100" dirty="0">
                <a:latin typeface="Arial" panose="020B0604020202020204" pitchFamily="34" charset="0"/>
                <a:cs typeface="Arial" panose="020B0604020202020204" pitchFamily="34" charset="0"/>
              </a:rPr>
              <a:t>sich als </a:t>
            </a:r>
            <a:r>
              <a:rPr lang="de-CH" sz="1100" i="0" baseline="0" dirty="0" smtClean="0">
                <a:latin typeface="Arial" panose="020B0604020202020204" pitchFamily="34" charset="0"/>
                <a:cs typeface="Arial" panose="020B0604020202020204" pitchFamily="34" charset="0"/>
              </a:rPr>
              <a:t>ganzes Team auf das Team Time Out zu konzentrieren. Aus diesem Grunde ist auch das erste Item sehr wichtig. Es garantiert, dass sich alle mit Namen und Funktion kennen, aber es ist auch ein Ritual, um die Aufmerksamkeit des ganzen Teams zu erlangen und gemeinsam das Team Time Out zu starten. Wie soll nun vorgegangen werden, wenn sich das ganze Team gut kennt? Beispiel: „Wir wollen mit dem Team Time Out starten. Marianne, bist du für die Checkliste bereit?» «Ja, ich bin bereit», «Thomas, bist du für die Checkliste bereit?»…  </a:t>
            </a:r>
          </a:p>
          <a:p>
            <a:endParaRPr lang="de-CH" sz="1100" i="0" baseline="0" dirty="0" smtClean="0">
              <a:latin typeface="Arial" panose="020B0604020202020204" pitchFamily="34" charset="0"/>
              <a:cs typeface="Arial" panose="020B0604020202020204" pitchFamily="34" charset="0"/>
            </a:endParaRPr>
          </a:p>
          <a:p>
            <a:r>
              <a:rPr lang="de-CH" sz="1100" i="0" baseline="0" dirty="0" smtClean="0">
                <a:latin typeface="Arial" panose="020B0604020202020204" pitchFamily="34" charset="0"/>
                <a:cs typeface="Arial" panose="020B0604020202020204" pitchFamily="34" charset="0"/>
              </a:rPr>
              <a:t>Beim Team Time Out haben wir also Items, die als letzte Sicherheitskontrollen dienen, andere wieder dienen zur Kommunikation und zur Absicherung von Informationen im Sinne eines Briefings. </a:t>
            </a:r>
          </a:p>
          <a:p>
            <a:endParaRPr lang="de-CH" sz="1100" i="0" dirty="0" smtClean="0">
              <a:latin typeface="Arial" panose="020B0604020202020204" pitchFamily="34" charset="0"/>
              <a:cs typeface="Arial" panose="020B0604020202020204" pitchFamily="34" charset="0"/>
            </a:endParaRPr>
          </a:p>
          <a:p>
            <a:endParaRPr lang="de-CH" sz="1100" i="0" baseline="0" dirty="0" smtClean="0">
              <a:latin typeface="Arial" panose="020B0604020202020204" pitchFamily="34" charset="0"/>
              <a:cs typeface="Arial" panose="020B0604020202020204" pitchFamily="34" charset="0"/>
            </a:endParaRPr>
          </a:p>
          <a:p>
            <a:endParaRPr lang="de-CH" sz="1100" i="0" dirty="0" smtClean="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24</a:t>
            </a:fld>
            <a:endParaRPr lang="de-CH" dirty="0"/>
          </a:p>
        </p:txBody>
      </p:sp>
    </p:spTree>
    <p:extLst>
      <p:ext uri="{BB962C8B-B14F-4D97-AF65-F5344CB8AC3E}">
        <p14:creationId xmlns:p14="http://schemas.microsoft.com/office/powerpoint/2010/main" val="17605273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sz="1000" i="1" dirty="0" smtClean="0">
                <a:latin typeface="Arial" panose="020B0604020202020204" pitchFamily="34" charset="0"/>
                <a:cs typeface="Arial" panose="020B0604020202020204" pitchFamily="34" charset="0"/>
              </a:rPr>
              <a:t>Anmerkungen für Kursleiter: </a:t>
            </a:r>
          </a:p>
          <a:p>
            <a:pPr marL="171450" indent="-171450">
              <a:buFont typeface="Arial" panose="020B0604020202020204" pitchFamily="34" charset="0"/>
              <a:buChar char="•"/>
            </a:pPr>
            <a:r>
              <a:rPr lang="de-CH" sz="1000" i="1" dirty="0" smtClean="0">
                <a:latin typeface="Arial" panose="020B0604020202020204" pitchFamily="34" charset="0"/>
                <a:cs typeface="Arial" panose="020B0604020202020204" pitchFamily="34" charset="0"/>
              </a:rPr>
              <a:t>Vergleiche Schrift «Operation Sichere Chirurgie», 6.3.4Sign In, S. 64ff </a:t>
            </a:r>
          </a:p>
          <a:p>
            <a:pPr marL="171450" indent="-171450">
              <a:buFont typeface="Arial" panose="020B0604020202020204" pitchFamily="34" charset="0"/>
              <a:buChar char="•"/>
            </a:pPr>
            <a:r>
              <a:rPr lang="de-CH" sz="1000" i="1" dirty="0" smtClean="0">
                <a:latin typeface="Arial" panose="020B0604020202020204" pitchFamily="34" charset="0"/>
                <a:cs typeface="Arial" panose="020B0604020202020204" pitchFamily="34" charset="0"/>
              </a:rPr>
              <a:t>Eine Auswahl von Punkten muss je nach Ausgangslage und Setting im Betrieb getroffen werden. </a:t>
            </a:r>
          </a:p>
          <a:p>
            <a:endParaRPr lang="de-CH" sz="1100" i="1" dirty="0" smtClean="0">
              <a:latin typeface="Arial" panose="020B0604020202020204" pitchFamily="34" charset="0"/>
              <a:cs typeface="Arial" panose="020B0604020202020204" pitchFamily="34" charset="0"/>
            </a:endParaRPr>
          </a:p>
          <a:p>
            <a:endParaRPr lang="de-CH" sz="1100" dirty="0" smtClean="0">
              <a:latin typeface="Arial" panose="020B0604020202020204" pitchFamily="34" charset="0"/>
              <a:cs typeface="Arial" panose="020B0604020202020204" pitchFamily="34" charset="0"/>
            </a:endParaRPr>
          </a:p>
          <a:p>
            <a:r>
              <a:rPr lang="de-CH" sz="1100" baseline="0" dirty="0" smtClean="0">
                <a:latin typeface="Arial" panose="020B0604020202020204" pitchFamily="34" charset="0"/>
                <a:cs typeface="Arial" panose="020B0604020202020204" pitchFamily="34" charset="0"/>
              </a:rPr>
              <a:t>Beim Sign Out haben wir wiederum Items  im Sinne von Sicherheitskontrollen, aber auch Items zur Absicherung von Informationen. </a:t>
            </a:r>
          </a:p>
          <a:p>
            <a:endParaRPr lang="de-CH" sz="1100" dirty="0" smtClean="0">
              <a:latin typeface="Arial" panose="020B0604020202020204" pitchFamily="34" charset="0"/>
              <a:cs typeface="Arial" panose="020B0604020202020204" pitchFamily="34" charset="0"/>
            </a:endParaRPr>
          </a:p>
          <a:p>
            <a:r>
              <a:rPr lang="de-CH" sz="1100" dirty="0" smtClean="0">
                <a:latin typeface="Arial" panose="020B0604020202020204" pitchFamily="34" charset="0"/>
                <a:cs typeface="Arial" panose="020B0604020202020204" pitchFamily="34" charset="0"/>
              </a:rPr>
              <a:t>Die wichtigsten Informationen für eine sichere Nachsorge sollen im Team ausgetauscht werden, damit alle relevanten Informationen dem Nachsorgeteam übermittelt werden können. Besondere Vorkommnisse während der Operation oder Ausrüstungsprobleme werden kommuniziert, damit die notwendigen Vorkehrungen für die Sicherheit des Patienten getroffen werden können. Ausrüstungsprobleme sollen rasch und präzise identifiziert und Massnahmen zur Behebung der Probleme eingeleitet werden können. Unbeabsichtigt im Körper des Patienten belassene Fremdkörper oder Verwechslungen bei der Beschriftung der Proben sollen vermieden werden.</a:t>
            </a:r>
            <a:endParaRPr lang="de-CH" sz="11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25</a:t>
            </a:fld>
            <a:endParaRPr lang="de-CH" dirty="0"/>
          </a:p>
        </p:txBody>
      </p:sp>
    </p:spTree>
    <p:extLst>
      <p:ext uri="{BB962C8B-B14F-4D97-AF65-F5344CB8AC3E}">
        <p14:creationId xmlns:p14="http://schemas.microsoft.com/office/powerpoint/2010/main" val="21640229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9768" y="4690269"/>
            <a:ext cx="5438140" cy="4855368"/>
          </a:xfrm>
        </p:spPr>
        <p:txBody>
          <a:bodyPr>
            <a:noAutofit/>
          </a:bodyPr>
          <a:lstStyle/>
          <a:p>
            <a:r>
              <a:rPr lang="de-CH" sz="900" i="0" dirty="0" smtClean="0">
                <a:latin typeface="Arial" panose="020B0604020202020204" pitchFamily="34" charset="0"/>
                <a:cs typeface="Arial" panose="020B0604020202020204" pitchFamily="34" charset="0"/>
              </a:rPr>
              <a:t>Damit die Checkliste korrekt und wirkungsvoll eingesetzt werden kann,</a:t>
            </a:r>
            <a:r>
              <a:rPr lang="de-CH" sz="900" i="0" baseline="0" dirty="0" smtClean="0">
                <a:latin typeface="Arial" panose="020B0604020202020204" pitchFamily="34" charset="0"/>
                <a:cs typeface="Arial" panose="020B0604020202020204" pitchFamily="34" charset="0"/>
              </a:rPr>
              <a:t> ist es wichtig, dass Sie als </a:t>
            </a:r>
            <a:r>
              <a:rPr lang="de-CH" sz="900" dirty="0" smtClean="0">
                <a:latin typeface="Arial" panose="020B0604020202020204" pitchFamily="34" charset="0"/>
                <a:cs typeface="Arial" panose="020B0604020202020204" pitchFamily="34" charset="0"/>
              </a:rPr>
              <a:t>Mitarbeitende wissen, </a:t>
            </a:r>
            <a:r>
              <a:rPr lang="de-CH" sz="900" b="1" dirty="0" smtClean="0">
                <a:latin typeface="Arial" panose="020B0604020202020204" pitchFamily="34" charset="0"/>
                <a:cs typeface="Arial" panose="020B0604020202020204" pitchFamily="34" charset="0"/>
              </a:rPr>
              <a:t>warum die Items </a:t>
            </a:r>
            <a:r>
              <a:rPr lang="de-CH" sz="900" dirty="0" smtClean="0">
                <a:latin typeface="Arial" panose="020B0604020202020204" pitchFamily="34" charset="0"/>
                <a:cs typeface="Arial" panose="020B0604020202020204" pitchFamily="34" charset="0"/>
              </a:rPr>
              <a:t>auf der Checkliste sind. </a:t>
            </a:r>
            <a:r>
              <a:rPr lang="de-CH" sz="900" baseline="0" dirty="0" smtClean="0">
                <a:latin typeface="Arial" panose="020B0604020202020204" pitchFamily="34" charset="0"/>
                <a:cs typeface="Arial" panose="020B0604020202020204" pitchFamily="34" charset="0"/>
              </a:rPr>
              <a:t>Wenn für Sie etwas nicht nachvollziehbar ist, fragen Sie bitte. </a:t>
            </a:r>
          </a:p>
          <a:p>
            <a:endParaRPr lang="de-CH" sz="900" baseline="0" dirty="0" smtClean="0">
              <a:latin typeface="Arial" panose="020B0604020202020204" pitchFamily="34" charset="0"/>
              <a:cs typeface="Arial" panose="020B0604020202020204" pitchFamily="34" charset="0"/>
            </a:endParaRPr>
          </a:p>
          <a:p>
            <a:r>
              <a:rPr lang="de-CH" sz="900" baseline="0" dirty="0" smtClean="0">
                <a:latin typeface="Arial" panose="020B0604020202020204" pitchFamily="34" charset="0"/>
                <a:cs typeface="Arial" panose="020B0604020202020204" pitchFamily="34" charset="0"/>
              </a:rPr>
              <a:t>Die Anpassung der Checkliste wird so erfolgen, dass auch definiert wird, </a:t>
            </a:r>
            <a:r>
              <a:rPr lang="de-CH" sz="900" b="1" baseline="0" dirty="0" smtClean="0">
                <a:latin typeface="Arial" panose="020B0604020202020204" pitchFamily="34" charset="0"/>
                <a:cs typeface="Arial" panose="020B0604020202020204" pitchFamily="34" charset="0"/>
              </a:rPr>
              <a:t>wer, wann, was und wie </a:t>
            </a:r>
            <a:r>
              <a:rPr lang="de-CH" sz="900" baseline="0" dirty="0" smtClean="0">
                <a:latin typeface="Arial" panose="020B0604020202020204" pitchFamily="34" charset="0"/>
                <a:cs typeface="Arial" panose="020B0604020202020204" pitchFamily="34" charset="0"/>
              </a:rPr>
              <a:t>sagt. Dies muss von allen immer gleich gehandhabt werden. Diese strukturierte und standardisierte Kommunikation hat sich z.B. in der Fliegerei</a:t>
            </a:r>
            <a:r>
              <a:rPr lang="de-CH" sz="900" dirty="0" smtClean="0">
                <a:latin typeface="Arial" panose="020B0604020202020204" pitchFamily="34" charset="0"/>
                <a:cs typeface="Arial" panose="020B0604020202020204" pitchFamily="34" charset="0"/>
              </a:rPr>
              <a:t> </a:t>
            </a:r>
            <a:r>
              <a:rPr lang="de-CH" sz="900" baseline="0" dirty="0" smtClean="0">
                <a:latin typeface="Arial" panose="020B0604020202020204" pitchFamily="34" charset="0"/>
                <a:cs typeface="Arial" panose="020B0604020202020204" pitchFamily="34" charset="0"/>
              </a:rPr>
              <a:t>sehr bewährt. In der Fliegerei</a:t>
            </a:r>
            <a:r>
              <a:rPr lang="de-CH" sz="900" dirty="0" smtClean="0">
                <a:latin typeface="Arial" panose="020B0604020202020204" pitchFamily="34" charset="0"/>
                <a:cs typeface="Arial" panose="020B0604020202020204" pitchFamily="34" charset="0"/>
              </a:rPr>
              <a:t> </a:t>
            </a:r>
            <a:r>
              <a:rPr lang="de-CH" sz="900" baseline="0" dirty="0" smtClean="0">
                <a:latin typeface="Arial" panose="020B0604020202020204" pitchFamily="34" charset="0"/>
                <a:cs typeface="Arial" panose="020B0604020202020204" pitchFamily="34" charset="0"/>
              </a:rPr>
              <a:t>wird von Procedures (Prozeduren) gesprochen. Die Vorgehensweise ist dabei einheitlich definiert und die Handlungen sind automatisiert. Dies ist vergleichbar mit fachspezifischen Statusuntersuchungen in der Medizin. </a:t>
            </a:r>
          </a:p>
          <a:p>
            <a:r>
              <a:rPr lang="de-CH" sz="900" i="1" baseline="0" dirty="0" smtClean="0">
                <a:latin typeface="Arial" panose="020B0604020202020204" pitchFamily="34" charset="0"/>
                <a:cs typeface="Arial" panose="020B0604020202020204" pitchFamily="34" charset="0"/>
              </a:rPr>
              <a:t>Anmerkung für Kursleiter</a:t>
            </a:r>
            <a:r>
              <a:rPr lang="de-CH" sz="900" baseline="0" dirty="0" smtClean="0">
                <a:latin typeface="Arial" panose="020B0604020202020204" pitchFamily="34" charset="0"/>
                <a:cs typeface="Arial" panose="020B0604020202020204" pitchFamily="34" charset="0"/>
              </a:rPr>
              <a:t>: </a:t>
            </a:r>
            <a:r>
              <a:rPr lang="de-CH" sz="900" i="1" baseline="0" dirty="0" smtClean="0">
                <a:latin typeface="Arial" panose="020B0604020202020204" pitchFamily="34" charset="0"/>
                <a:cs typeface="Arial" panose="020B0604020202020204" pitchFamily="34" charset="0"/>
              </a:rPr>
              <a:t>Film mit Link zeigen (http://www.youtube.com/watch?v=GdGaRUklIig )</a:t>
            </a:r>
          </a:p>
          <a:p>
            <a:endParaRPr lang="de-CH" sz="900" baseline="0" dirty="0" smtClean="0">
              <a:latin typeface="Arial" panose="020B0604020202020204" pitchFamily="34" charset="0"/>
              <a:cs typeface="Arial" panose="020B0604020202020204" pitchFamily="34" charset="0"/>
            </a:endParaRPr>
          </a:p>
          <a:p>
            <a:pPr algn="l"/>
            <a:r>
              <a:rPr lang="de-CH" sz="900" baseline="0" dirty="0" smtClean="0">
                <a:latin typeface="Arial" panose="020B0604020202020204" pitchFamily="34" charset="0"/>
                <a:cs typeface="Arial" panose="020B0604020202020204" pitchFamily="34" charset="0"/>
              </a:rPr>
              <a:t>Aus Fehleranalysen wissen wir, dass es leider immer noch vorkommt, dass Fehler nicht entdeckt werden, obwohl Kontrollen durchgeführt wurden. Das Problem ist nicht, dass die Kontrolle nichts bringt, sondern, dass die Kontrolle nicht klar definiert ist, die Mitarbeitenden nicht genau wissen, wie sie genau kontrollieren müssen, und den Mitarbeitenden nicht bewusst ist, dass die Kontrollen konsequent, immer korrekt und mit voller Aufmerksamkeit durchgeführt werden müssen. Das heisst, es wird noch zu oft nicht und nicht korrekt kontrolliert. Es besteht zudem die Gefahr, dass man denkt : «Es wird schon gut sein.» Dies vor allem bei Kontrollen, bei denen man selten eine Unstimmigkeit entdeckt. </a:t>
            </a:r>
          </a:p>
          <a:p>
            <a:pPr algn="l"/>
            <a:endParaRPr lang="de-CH" sz="900" baseline="0" dirty="0" smtClean="0">
              <a:latin typeface="Arial" panose="020B0604020202020204" pitchFamily="34" charset="0"/>
              <a:cs typeface="Arial" panose="020B0604020202020204" pitchFamily="34" charset="0"/>
            </a:endParaRPr>
          </a:p>
          <a:p>
            <a:pPr algn="l"/>
            <a:r>
              <a:rPr lang="de-CH" sz="900" baseline="0" dirty="0" smtClean="0">
                <a:latin typeface="Arial" panose="020B0604020202020204" pitchFamily="34" charset="0"/>
                <a:cs typeface="Arial" panose="020B0604020202020204" pitchFamily="34" charset="0"/>
              </a:rPr>
              <a:t>Deshalb ist es sehr wichtig, dass bei jeder Kontrolle klar ist, was womit verglichen wird. Wird eine Kontrolle wiederholt, ist es gut, wenn man die Personen und die Art der Kontrolle verändert, also über Kreuz kontrolliert. Und: Die Kontrolle muss immer und mit der gleichen Aufmerksamkeit durchgeführt werden.  Ein gutes Beispiel ist wiederum das Beispiel der Patientenidentifikation oder ein Beispiel aus dem Alltag, das Kofferpacken: Die Packliste hilft mir als Checkliste nur wirklich, wenn ich wirklich kontrolliere, ob ich die Sachen eingepackt habe, und die Packliste nicht aus dem Gedächtnis durchgehe. Das Kurzzeitgedächtnis kann uns sonst einen Streich spielen. </a:t>
            </a:r>
          </a:p>
          <a:p>
            <a:pPr algn="l"/>
            <a:endParaRPr lang="de-CH" sz="900" baseline="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sz="900" i="1" baseline="0" dirty="0" smtClean="0">
                <a:latin typeface="Arial" panose="020B0604020202020204" pitchFamily="34" charset="0"/>
                <a:cs typeface="Arial" panose="020B0604020202020204" pitchFamily="34" charset="0"/>
              </a:rPr>
              <a:t>Falls Zeit vorhanden ,Option für Kursleiter: LINK Film Hirslanden, http://www.youtube.com/watch?v=DyRq-_pe2tk</a:t>
            </a:r>
          </a:p>
          <a:p>
            <a:pPr marL="0" marR="0" indent="0" algn="l" defTabSz="914400" rtl="0" eaLnBrk="1" fontAlgn="auto" latinLnBrk="0" hangingPunct="1">
              <a:lnSpc>
                <a:spcPct val="100000"/>
              </a:lnSpc>
              <a:spcBef>
                <a:spcPts val="0"/>
              </a:spcBef>
              <a:spcAft>
                <a:spcPts val="0"/>
              </a:spcAft>
              <a:buClrTx/>
              <a:buSzTx/>
              <a:buFontTx/>
              <a:buNone/>
              <a:tabLst/>
              <a:defRPr/>
            </a:pPr>
            <a:endParaRPr lang="de-CH" sz="900" i="1" baseline="0" dirty="0" smtClean="0">
              <a:latin typeface="Arial" panose="020B0604020202020204" pitchFamily="34" charset="0"/>
              <a:cs typeface="Arial" panose="020B0604020202020204" pitchFamily="34" charset="0"/>
            </a:endParaRPr>
          </a:p>
          <a:p>
            <a:pPr algn="l"/>
            <a:r>
              <a:rPr lang="de-CH" sz="900" baseline="0" dirty="0" smtClean="0">
                <a:latin typeface="Arial" panose="020B0604020202020204" pitchFamily="34" charset="0"/>
                <a:cs typeface="Arial" panose="020B0604020202020204" pitchFamily="34" charset="0"/>
              </a:rPr>
              <a:t>Ein weiterer ganz relevanter Punkt ist: Jede Unstimmigkeit muss sofort geklärt werden. Der Prozess darf nicht fortgesetzt werden,</a:t>
            </a:r>
            <a:r>
              <a:rPr lang="de-CH" sz="900" dirty="0" smtClean="0">
                <a:latin typeface="Arial" panose="020B0604020202020204" pitchFamily="34" charset="0"/>
                <a:cs typeface="Arial" panose="020B0604020202020204" pitchFamily="34" charset="0"/>
              </a:rPr>
              <a:t> </a:t>
            </a:r>
            <a:r>
              <a:rPr lang="de-CH" sz="900" baseline="0" dirty="0" smtClean="0">
                <a:latin typeface="Arial" panose="020B0604020202020204" pitchFamily="34" charset="0"/>
                <a:cs typeface="Arial" panose="020B0604020202020204" pitchFamily="34" charset="0"/>
              </a:rPr>
              <a:t>bis der Punkt geklärt ist. In Notfallsituationen muss die Situation abgewogen</a:t>
            </a:r>
            <a:r>
              <a:rPr lang="de-CH" sz="900" dirty="0" smtClean="0">
                <a:latin typeface="Arial" panose="020B0604020202020204" pitchFamily="34" charset="0"/>
                <a:cs typeface="Arial" panose="020B0604020202020204" pitchFamily="34" charset="0"/>
              </a:rPr>
              <a:t> </a:t>
            </a:r>
            <a:r>
              <a:rPr lang="de-CH" sz="900" baseline="0" dirty="0" smtClean="0">
                <a:latin typeface="Arial" panose="020B0604020202020204" pitchFamily="34" charset="0"/>
                <a:cs typeface="Arial" panose="020B0604020202020204" pitchFamily="34" charset="0"/>
              </a:rPr>
              <a:t>werden. Für besondere Situationen und spezielle Bedingungen definiert das Spital einheitliche Richtlinien und Kriterien.</a:t>
            </a:r>
          </a:p>
          <a:p>
            <a:pPr algn="l"/>
            <a:endParaRPr lang="de-CH" sz="900" baseline="0" dirty="0" smtClean="0">
              <a:latin typeface="Arial" panose="020B0604020202020204" pitchFamily="34" charset="0"/>
              <a:cs typeface="Arial" panose="020B0604020202020204" pitchFamily="34" charset="0"/>
            </a:endParaRPr>
          </a:p>
          <a:p>
            <a:pPr algn="l"/>
            <a:endParaRPr lang="de-CH" sz="900" baseline="0" dirty="0" smtClean="0">
              <a:latin typeface="Arial" panose="020B0604020202020204" pitchFamily="34" charset="0"/>
              <a:cs typeface="Arial" panose="020B0604020202020204" pitchFamily="34" charset="0"/>
            </a:endParaRPr>
          </a:p>
          <a:p>
            <a:pPr algn="l"/>
            <a:endParaRPr lang="de-CH" sz="900" baseline="0" dirty="0" smtClean="0">
              <a:latin typeface="Arial" panose="020B0604020202020204" pitchFamily="34" charset="0"/>
              <a:cs typeface="Arial" panose="020B0604020202020204" pitchFamily="34" charset="0"/>
            </a:endParaRPr>
          </a:p>
          <a:p>
            <a:pPr algn="l"/>
            <a:endParaRPr lang="de-CH" sz="900" baseline="0" dirty="0" smtClean="0">
              <a:latin typeface="Arial" panose="020B0604020202020204" pitchFamily="34" charset="0"/>
              <a:cs typeface="Arial" panose="020B0604020202020204" pitchFamily="34" charset="0"/>
            </a:endParaRPr>
          </a:p>
          <a:p>
            <a:pPr algn="l"/>
            <a:endParaRPr lang="de-CH" sz="9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26</a:t>
            </a:fld>
            <a:endParaRPr lang="de-CH" dirty="0"/>
          </a:p>
        </p:txBody>
      </p:sp>
    </p:spTree>
    <p:extLst>
      <p:ext uri="{BB962C8B-B14F-4D97-AF65-F5344CB8AC3E}">
        <p14:creationId xmlns:p14="http://schemas.microsoft.com/office/powerpoint/2010/main" val="36577167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sz="1100" i="0" baseline="0" dirty="0" smtClean="0">
                <a:latin typeface="Arial" panose="020B0604020202020204" pitchFamily="34" charset="0"/>
                <a:cs typeface="Arial" panose="020B0604020202020204" pitchFamily="34" charset="0"/>
              </a:rPr>
              <a:t>In jedem Spital muss die Checkliste auf die lokalen Gegebenheiten angepasst werden. Neben der Wahl der Items und der Definition des Ablaufs sind auch die Formulierungen und das Layout wichtig. </a:t>
            </a:r>
          </a:p>
          <a:p>
            <a:endParaRPr lang="de-CH" sz="1100" i="0" baseline="0" dirty="0" smtClean="0">
              <a:latin typeface="Arial" panose="020B0604020202020204" pitchFamily="34" charset="0"/>
              <a:cs typeface="Arial" panose="020B0604020202020204" pitchFamily="34" charset="0"/>
            </a:endParaRPr>
          </a:p>
          <a:p>
            <a:r>
              <a:rPr lang="de-CH" sz="1100" i="0" baseline="0" dirty="0" smtClean="0">
                <a:latin typeface="Arial" panose="020B0604020202020204" pitchFamily="34" charset="0"/>
                <a:cs typeface="Arial" panose="020B0604020202020204" pitchFamily="34" charset="0"/>
              </a:rPr>
              <a:t>Auf dieser Folie sehen Sie zwei Beispiele von Checklisten, die so formuliert und </a:t>
            </a:r>
            <a:r>
              <a:rPr lang="de-CH" sz="1100" dirty="0" smtClean="0">
                <a:latin typeface="Arial" panose="020B0604020202020204" pitchFamily="34" charset="0"/>
                <a:cs typeface="Arial" panose="020B0604020202020204" pitchFamily="34" charset="0"/>
              </a:rPr>
              <a:t>vom </a:t>
            </a:r>
            <a:r>
              <a:rPr lang="de-CH" sz="1100" i="0" baseline="0" dirty="0" smtClean="0">
                <a:latin typeface="Arial" panose="020B0604020202020204" pitchFamily="34" charset="0"/>
                <a:cs typeface="Arial" panose="020B0604020202020204" pitchFamily="34" charset="0"/>
              </a:rPr>
              <a:t>Layout gestaltet sind, dass die strukturierte Kommunikation unterstützt wird. </a:t>
            </a:r>
          </a:p>
        </p:txBody>
      </p:sp>
      <p:sp>
        <p:nvSpPr>
          <p:cNvPr id="4" name="Foliennummernplatzhalter 3"/>
          <p:cNvSpPr>
            <a:spLocks noGrp="1"/>
          </p:cNvSpPr>
          <p:nvPr>
            <p:ph type="sldNum" sz="quarter" idx="10"/>
          </p:nvPr>
        </p:nvSpPr>
        <p:spPr/>
        <p:txBody>
          <a:bodyPr/>
          <a:lstStyle/>
          <a:p>
            <a:fld id="{E6B5BAC9-FAD2-4512-8165-CA0494811BE3}" type="slidenum">
              <a:rPr lang="de-CH" smtClean="0"/>
              <a:t>27</a:t>
            </a:fld>
            <a:endParaRPr lang="de-CH" dirty="0"/>
          </a:p>
        </p:txBody>
      </p:sp>
    </p:spTree>
    <p:extLst>
      <p:ext uri="{BB962C8B-B14F-4D97-AF65-F5344CB8AC3E}">
        <p14:creationId xmlns:p14="http://schemas.microsoft.com/office/powerpoint/2010/main" val="28454898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sz="1100" dirty="0" smtClean="0">
                <a:latin typeface="Arial" panose="020B0604020202020204" pitchFamily="34" charset="0"/>
                <a:cs typeface="Arial" panose="020B0604020202020204" pitchFamily="34" charset="0"/>
              </a:rPr>
              <a:t>Einfache Dinge wie Gehen, Sprechen oder Autofahren haben wir nur mit Üben, Üben </a:t>
            </a:r>
            <a:r>
              <a:rPr lang="de-CH" sz="1100" smtClean="0">
                <a:latin typeface="Arial" panose="020B0604020202020204" pitchFamily="34" charset="0"/>
                <a:cs typeface="Arial" panose="020B0604020202020204" pitchFamily="34" charset="0"/>
              </a:rPr>
              <a:t>und Training </a:t>
            </a:r>
            <a:r>
              <a:rPr lang="de-CH" sz="1100" dirty="0" smtClean="0">
                <a:latin typeface="Arial" panose="020B0604020202020204" pitchFamily="34" charset="0"/>
                <a:cs typeface="Arial" panose="020B0604020202020204" pitchFamily="34" charset="0"/>
              </a:rPr>
              <a:t>gelernt. </a:t>
            </a:r>
            <a:r>
              <a:rPr lang="de-CH" sz="1100" smtClean="0">
                <a:latin typeface="Arial" panose="020B0604020202020204" pitchFamily="34" charset="0"/>
                <a:cs typeface="Arial" panose="020B0604020202020204" pitchFamily="34" charset="0"/>
              </a:rPr>
              <a:t>Auch um die </a:t>
            </a:r>
            <a:r>
              <a:rPr lang="de-CH" sz="1100" dirty="0" smtClean="0">
                <a:latin typeface="Arial" panose="020B0604020202020204" pitchFamily="34" charset="0"/>
                <a:cs typeface="Arial" panose="020B0604020202020204" pitchFamily="34" charset="0"/>
              </a:rPr>
              <a:t>Fertigkeiten und Fachkompetenzen erlangen zu können, die uns zu Fachpersonen machen, haben wir in der</a:t>
            </a:r>
            <a:r>
              <a:rPr lang="de-CH" sz="1100" baseline="0" dirty="0" smtClean="0">
                <a:latin typeface="Arial" panose="020B0604020202020204" pitchFamily="34" charset="0"/>
                <a:cs typeface="Arial" panose="020B0604020202020204" pitchFamily="34" charset="0"/>
              </a:rPr>
              <a:t> </a:t>
            </a:r>
            <a:r>
              <a:rPr lang="de-CH" sz="1100" dirty="0" smtClean="0">
                <a:latin typeface="Arial" panose="020B0604020202020204" pitchFamily="34" charset="0"/>
                <a:cs typeface="Arial" panose="020B0604020202020204" pitchFamily="34" charset="0"/>
              </a:rPr>
              <a:t>Aus- und Weiterbildung Möglichkeiten erhalten zu üben</a:t>
            </a:r>
            <a:r>
              <a:rPr lang="de-CH" sz="1100" baseline="0" dirty="0" smtClean="0">
                <a:latin typeface="Arial" panose="020B0604020202020204" pitchFamily="34" charset="0"/>
                <a:cs typeface="Arial" panose="020B0604020202020204" pitchFamily="34" charset="0"/>
              </a:rPr>
              <a:t>. </a:t>
            </a:r>
            <a:endParaRPr lang="de-CH" sz="1100" dirty="0" smtClean="0">
              <a:latin typeface="Arial" panose="020B0604020202020204" pitchFamily="34" charset="0"/>
              <a:cs typeface="Arial" panose="020B0604020202020204" pitchFamily="34" charset="0"/>
            </a:endParaRPr>
          </a:p>
          <a:p>
            <a:endParaRPr lang="de-CH" sz="1100" dirty="0" smtClean="0">
              <a:latin typeface="Arial" panose="020B0604020202020204" pitchFamily="34" charset="0"/>
              <a:cs typeface="Arial" panose="020B0604020202020204" pitchFamily="34" charset="0"/>
            </a:endParaRPr>
          </a:p>
          <a:p>
            <a:r>
              <a:rPr lang="de-CH" sz="1100" dirty="0" smtClean="0">
                <a:latin typeface="Arial" panose="020B0604020202020204" pitchFamily="34" charset="0"/>
                <a:cs typeface="Arial" panose="020B0604020202020204" pitchFamily="34" charset="0"/>
              </a:rPr>
              <a:t>Damit wir die Checkliste wirkungsvoll und korrekt anwenden, müssen wir dies auch üben</a:t>
            </a:r>
            <a:r>
              <a:rPr lang="de-CH" sz="1100" baseline="0" dirty="0" smtClean="0">
                <a:latin typeface="Arial" panose="020B0604020202020204" pitchFamily="34" charset="0"/>
                <a:cs typeface="Arial" panose="020B0604020202020204" pitchFamily="34" charset="0"/>
              </a:rPr>
              <a:t> und trainieren. </a:t>
            </a:r>
            <a:endParaRPr lang="de-CH" sz="1100" dirty="0" smtClean="0">
              <a:latin typeface="Arial" panose="020B0604020202020204" pitchFamily="34" charset="0"/>
              <a:cs typeface="Arial" panose="020B0604020202020204" pitchFamily="34" charset="0"/>
            </a:endParaRPr>
          </a:p>
          <a:p>
            <a:endParaRPr lang="de-CH" sz="1100" dirty="0" smtClean="0">
              <a:latin typeface="Arial" panose="020B0604020202020204" pitchFamily="34" charset="0"/>
              <a:cs typeface="Arial" panose="020B0604020202020204" pitchFamily="34" charset="0"/>
            </a:endParaRPr>
          </a:p>
          <a:p>
            <a:endParaRPr lang="de-CH" sz="11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28</a:t>
            </a:fld>
            <a:endParaRPr lang="de-CH" dirty="0"/>
          </a:p>
        </p:txBody>
      </p:sp>
    </p:spTree>
    <p:extLst>
      <p:ext uri="{BB962C8B-B14F-4D97-AF65-F5344CB8AC3E}">
        <p14:creationId xmlns:p14="http://schemas.microsoft.com/office/powerpoint/2010/main" val="19123335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sz="1100" i="1" dirty="0" smtClean="0">
                <a:latin typeface="Arial" panose="020B0604020202020204" pitchFamily="34" charset="0"/>
                <a:cs typeface="Arial" panose="020B0604020202020204" pitchFamily="34" charset="0"/>
              </a:rPr>
              <a:t>Siehe auch U26 Trainingsleitfaden</a:t>
            </a:r>
          </a:p>
          <a:p>
            <a:endParaRPr lang="de-CH" sz="1100" i="1" dirty="0" smtClean="0">
              <a:latin typeface="Arial" panose="020B0604020202020204" pitchFamily="34" charset="0"/>
              <a:cs typeface="Arial" panose="020B0604020202020204" pitchFamily="34" charset="0"/>
            </a:endParaRPr>
          </a:p>
          <a:p>
            <a:r>
              <a:rPr lang="de-CH" sz="1100" i="1" dirty="0" smtClean="0">
                <a:latin typeface="Arial" panose="020B0604020202020204" pitchFamily="34" charset="0"/>
                <a:cs typeface="Arial" panose="020B0604020202020204" pitchFamily="34" charset="0"/>
              </a:rPr>
              <a:t>Anmerkung für Kursleiter:</a:t>
            </a:r>
            <a:r>
              <a:rPr lang="de-CH" sz="1100" i="1" baseline="0" dirty="0" smtClean="0">
                <a:latin typeface="Arial" panose="020B0604020202020204" pitchFamily="34" charset="0"/>
                <a:cs typeface="Arial" panose="020B0604020202020204" pitchFamily="34" charset="0"/>
              </a:rPr>
              <a:t> Hier kann über die Ausgangslage im eigenen Spital hingewiesen werden:</a:t>
            </a:r>
            <a:r>
              <a:rPr lang="de-CH" sz="1100" i="1" dirty="0" smtClean="0">
                <a:latin typeface="Arial" panose="020B0604020202020204" pitchFamily="34" charset="0"/>
                <a:cs typeface="Arial" panose="020B0604020202020204" pitchFamily="34" charset="0"/>
              </a:rPr>
              <a:t> Was wird im Spital</a:t>
            </a:r>
            <a:r>
              <a:rPr lang="de-CH" sz="1100" i="1" baseline="0" dirty="0" smtClean="0">
                <a:latin typeface="Arial" panose="020B0604020202020204" pitchFamily="34" charset="0"/>
                <a:cs typeface="Arial" panose="020B0604020202020204" pitchFamily="34" charset="0"/>
              </a:rPr>
              <a:t> </a:t>
            </a:r>
            <a:r>
              <a:rPr lang="de-CH" sz="1100" i="1" dirty="0" smtClean="0">
                <a:latin typeface="Arial" panose="020B0604020202020204" pitchFamily="34" charset="0"/>
                <a:cs typeface="Arial" panose="020B0604020202020204" pitchFamily="34" charset="0"/>
              </a:rPr>
              <a:t>schon ungesetzt, was kommt nun </a:t>
            </a:r>
            <a:r>
              <a:rPr lang="de-CH" sz="1100" i="1" dirty="0">
                <a:latin typeface="Arial" panose="020B0604020202020204" pitchFamily="34" charset="0"/>
                <a:cs typeface="Arial" panose="020B0604020202020204" pitchFamily="34" charset="0"/>
              </a:rPr>
              <a:t>noch ergänzend </a:t>
            </a:r>
            <a:r>
              <a:rPr lang="de-CH" sz="1100" i="1" dirty="0" smtClean="0">
                <a:latin typeface="Arial" panose="020B0604020202020204" pitchFamily="34" charset="0"/>
                <a:cs typeface="Arial" panose="020B0604020202020204" pitchFamily="34" charset="0"/>
              </a:rPr>
              <a:t>dazu und evtl. </a:t>
            </a:r>
            <a:r>
              <a:rPr lang="de-CH" sz="1100" i="1" dirty="0">
                <a:latin typeface="Arial" panose="020B0604020202020204" pitchFamily="34" charset="0"/>
                <a:cs typeface="Arial" panose="020B0604020202020204" pitchFamily="34" charset="0"/>
              </a:rPr>
              <a:t>auch vorhandene </a:t>
            </a:r>
            <a:r>
              <a:rPr lang="de-CH" sz="1100" i="1" dirty="0" smtClean="0">
                <a:latin typeface="Arial" panose="020B0604020202020204" pitchFamily="34" charset="0"/>
                <a:cs typeface="Arial" panose="020B0604020202020204" pitchFamily="34" charset="0"/>
              </a:rPr>
              <a:t>Zahlen </a:t>
            </a:r>
            <a:r>
              <a:rPr lang="de-CH" sz="1100" i="1" dirty="0">
                <a:latin typeface="Arial" panose="020B0604020202020204" pitchFamily="34" charset="0"/>
                <a:cs typeface="Arial" panose="020B0604020202020204" pitchFamily="34" charset="0"/>
              </a:rPr>
              <a:t>zu </a:t>
            </a:r>
            <a:r>
              <a:rPr lang="de-CH" sz="1100" i="1" dirty="0" smtClean="0">
                <a:latin typeface="Arial" panose="020B0604020202020204" pitchFamily="34" charset="0"/>
                <a:cs typeface="Arial" panose="020B0604020202020204" pitchFamily="34" charset="0"/>
              </a:rPr>
              <a:t>Compliance. Es braucht hier</a:t>
            </a:r>
            <a:r>
              <a:rPr lang="de-CH" sz="1100" i="1" baseline="0" dirty="0" smtClean="0">
                <a:latin typeface="Arial" panose="020B0604020202020204" pitchFamily="34" charset="0"/>
                <a:cs typeface="Arial" panose="020B0604020202020204" pitchFamily="34" charset="0"/>
              </a:rPr>
              <a:t> </a:t>
            </a:r>
            <a:r>
              <a:rPr lang="de-CH" sz="1100" i="1" dirty="0" smtClean="0">
                <a:latin typeface="Arial" panose="020B0604020202020204" pitchFamily="34" charset="0"/>
                <a:cs typeface="Arial" panose="020B0604020202020204" pitchFamily="34" charset="0"/>
              </a:rPr>
              <a:t>evtl. eine zusätzliche Folie. </a:t>
            </a:r>
          </a:p>
          <a:p>
            <a:endParaRPr lang="de-CH" sz="1100" dirty="0" smtClean="0">
              <a:latin typeface="Arial" panose="020B0604020202020204" pitchFamily="34" charset="0"/>
              <a:cs typeface="Arial" panose="020B0604020202020204" pitchFamily="34" charset="0"/>
            </a:endParaRPr>
          </a:p>
          <a:p>
            <a:r>
              <a:rPr lang="de-CH" sz="1100" dirty="0" smtClean="0">
                <a:latin typeface="Arial" panose="020B0604020202020204" pitchFamily="34" charset="0"/>
                <a:cs typeface="Arial" panose="020B0604020202020204" pitchFamily="34" charset="0"/>
              </a:rPr>
              <a:t>Im Rahmen von progress! Sichere Chirurgie ist deshalb vorgesehen, dass nach der Anpassung der Checkliste </a:t>
            </a:r>
            <a:r>
              <a:rPr lang="de-CH" sz="1100" baseline="0" dirty="0" smtClean="0">
                <a:latin typeface="Arial" panose="020B0604020202020204" pitchFamily="34" charset="0"/>
                <a:cs typeface="Arial" panose="020B0604020202020204" pitchFamily="34" charset="0"/>
              </a:rPr>
              <a:t>für alle Mitarbeitenden, die im OP-Trakt mit der Checkliste arbeiten, 45-minütigen</a:t>
            </a:r>
            <a:r>
              <a:rPr lang="de-CH" sz="1100" dirty="0" smtClean="0">
                <a:latin typeface="Arial" panose="020B0604020202020204" pitchFamily="34" charset="0"/>
                <a:cs typeface="Arial" panose="020B0604020202020204" pitchFamily="34" charset="0"/>
              </a:rPr>
              <a:t> Trainings in interprofessionellen Teams durchgeführt werden.</a:t>
            </a:r>
          </a:p>
          <a:p>
            <a:endParaRPr lang="de-CH" sz="1100" dirty="0" smtClean="0">
              <a:latin typeface="Arial" panose="020B0604020202020204" pitchFamily="34" charset="0"/>
              <a:cs typeface="Arial" panose="020B0604020202020204" pitchFamily="34" charset="0"/>
            </a:endParaRPr>
          </a:p>
          <a:p>
            <a:pPr marL="0" indent="0">
              <a:buNone/>
            </a:pPr>
            <a:r>
              <a:rPr lang="de-CH" sz="1100" b="0" dirty="0" smtClean="0">
                <a:solidFill>
                  <a:srgbClr val="FF0000"/>
                </a:solidFill>
              </a:rPr>
              <a:t>Die Anwendung der Checkliste wird in interprofessionellen Teams geübt, damit:</a:t>
            </a:r>
          </a:p>
          <a:p>
            <a:pPr marL="0" indent="0">
              <a:buNone/>
            </a:pPr>
            <a:endParaRPr lang="de-CH" sz="1100" b="0" dirty="0" smtClean="0">
              <a:solidFill>
                <a:srgbClr val="FF0000"/>
              </a:solidFill>
            </a:endParaRPr>
          </a:p>
          <a:p>
            <a:pPr>
              <a:buFontTx/>
              <a:buChar char="-"/>
            </a:pPr>
            <a:r>
              <a:rPr lang="de-CH" sz="1100" b="0" dirty="0" smtClean="0">
                <a:solidFill>
                  <a:srgbClr val="FF0000"/>
                </a:solidFill>
              </a:rPr>
              <a:t> Alle Beteiligten wissen, wer was wann warum sagt (strukturierte Kommunikation)</a:t>
            </a:r>
          </a:p>
          <a:p>
            <a:pPr>
              <a:buFontTx/>
              <a:buChar char="-"/>
            </a:pPr>
            <a:r>
              <a:rPr lang="de-CH" sz="1100" b="0" dirty="0" smtClean="0">
                <a:solidFill>
                  <a:srgbClr val="FF0000"/>
                </a:solidFill>
              </a:rPr>
              <a:t> Ziel und Zweck der Anwendung erfüllt werden</a:t>
            </a:r>
          </a:p>
          <a:p>
            <a:pPr>
              <a:buFontTx/>
              <a:buChar char="-"/>
            </a:pPr>
            <a:r>
              <a:rPr lang="de-CH" sz="1100" b="0" dirty="0" smtClean="0">
                <a:solidFill>
                  <a:srgbClr val="FF0000"/>
                </a:solidFill>
              </a:rPr>
              <a:t> Die Teamzusammenarbeit verbessert wird</a:t>
            </a:r>
          </a:p>
          <a:p>
            <a:pPr>
              <a:buFontTx/>
              <a:buChar char="-"/>
            </a:pPr>
            <a:r>
              <a:rPr lang="de-CH" sz="1100" b="0" dirty="0" smtClean="0">
                <a:solidFill>
                  <a:srgbClr val="FF0000"/>
                </a:solidFill>
              </a:rPr>
              <a:t> Schwierige Situationen geübt werden können</a:t>
            </a:r>
          </a:p>
          <a:p>
            <a:endParaRPr lang="de-CH" sz="1100" dirty="0" smtClean="0">
              <a:latin typeface="Arial" panose="020B0604020202020204" pitchFamily="34" charset="0"/>
              <a:cs typeface="Arial" panose="020B0604020202020204" pitchFamily="34" charset="0"/>
            </a:endParaRPr>
          </a:p>
          <a:p>
            <a:endParaRPr lang="de-CH" sz="1100" dirty="0" smtClean="0">
              <a:latin typeface="Arial" panose="020B0604020202020204" pitchFamily="34" charset="0"/>
              <a:cs typeface="Arial" panose="020B0604020202020204" pitchFamily="34" charset="0"/>
            </a:endParaRPr>
          </a:p>
          <a:p>
            <a:r>
              <a:rPr lang="de-CH" sz="1100" dirty="0" smtClean="0">
                <a:latin typeface="Arial" panose="020B0604020202020204" pitchFamily="34" charset="0"/>
                <a:cs typeface="Arial" panose="020B0604020202020204" pitchFamily="34" charset="0"/>
              </a:rPr>
              <a:t>Nach der Einführung der angepassten Checkliste werden betriebsinterne Beobachtungen</a:t>
            </a:r>
            <a:r>
              <a:rPr lang="de-CH" sz="1100" baseline="0" dirty="0" smtClean="0">
                <a:latin typeface="Arial" panose="020B0604020202020204" pitchFamily="34" charset="0"/>
                <a:cs typeface="Arial" panose="020B0604020202020204" pitchFamily="34" charset="0"/>
              </a:rPr>
              <a:t> mit einem Debriefing durchgeführt. Diese werden immer wieder durchgeführt, um den Mitarbeitenden Rückmeldungen zu geben. Dadurch können diese bei der Anwendung der Checkliste Sicherheit erlangen. Die Personen, die diese Beobachtungen und Debriefings durchführen, werden im Rahmen von progress! Sichere Chirurgie speziell für dies Aufgabe geschult. </a:t>
            </a:r>
          </a:p>
          <a:p>
            <a:endParaRPr lang="de-CH" sz="1100" dirty="0" smtClean="0">
              <a:latin typeface="Arial" panose="020B0604020202020204" pitchFamily="34" charset="0"/>
              <a:cs typeface="Arial" panose="020B0604020202020204" pitchFamily="34" charset="0"/>
            </a:endParaRPr>
          </a:p>
          <a:p>
            <a:endParaRPr lang="de-CH" sz="1100" dirty="0" smtClean="0">
              <a:latin typeface="Arial" panose="020B0604020202020204" pitchFamily="34" charset="0"/>
              <a:cs typeface="Arial" panose="020B0604020202020204" pitchFamily="34" charset="0"/>
            </a:endParaRPr>
          </a:p>
          <a:p>
            <a:endParaRPr lang="de-CH" sz="11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29</a:t>
            </a:fld>
            <a:endParaRPr lang="de-CH" dirty="0"/>
          </a:p>
        </p:txBody>
      </p:sp>
    </p:spTree>
    <p:extLst>
      <p:ext uri="{BB962C8B-B14F-4D97-AF65-F5344CB8AC3E}">
        <p14:creationId xmlns:p14="http://schemas.microsoft.com/office/powerpoint/2010/main" val="21618368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CH" sz="11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3</a:t>
            </a:fld>
            <a:endParaRPr lang="de-CH" dirty="0"/>
          </a:p>
        </p:txBody>
      </p:sp>
    </p:spTree>
    <p:extLst>
      <p:ext uri="{BB962C8B-B14F-4D97-AF65-F5344CB8AC3E}">
        <p14:creationId xmlns:p14="http://schemas.microsoft.com/office/powerpoint/2010/main" val="16623399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sz="1100" dirty="0" smtClean="0">
                <a:latin typeface="Arial" panose="020B0604020202020204" pitchFamily="34" charset="0"/>
                <a:cs typeface="Arial" panose="020B0604020202020204" pitchFamily="34" charset="0"/>
              </a:rPr>
              <a:t>Das nächste Mal werden wir Aspekte des Sicherheitsmanagements</a:t>
            </a:r>
            <a:r>
              <a:rPr lang="de-CH" sz="1100" baseline="0" dirty="0" smtClean="0">
                <a:latin typeface="Arial" panose="020B0604020202020204" pitchFamily="34" charset="0"/>
                <a:cs typeface="Arial" panose="020B0604020202020204" pitchFamily="34" charset="0"/>
              </a:rPr>
              <a:t> und der Teamkommunikation besprechen, da diese </a:t>
            </a:r>
            <a:r>
              <a:rPr lang="de-CH" sz="1100" baseline="0" smtClean="0">
                <a:latin typeface="Arial" panose="020B0604020202020204" pitchFamily="34" charset="0"/>
                <a:cs typeface="Arial" panose="020B0604020202020204" pitchFamily="34" charset="0"/>
              </a:rPr>
              <a:t>für die erfolgreiche </a:t>
            </a:r>
            <a:r>
              <a:rPr lang="de-CH" sz="1100" baseline="0" dirty="0" smtClean="0">
                <a:latin typeface="Arial" panose="020B0604020202020204" pitchFamily="34" charset="0"/>
                <a:cs typeface="Arial" panose="020B0604020202020204" pitchFamily="34" charset="0"/>
              </a:rPr>
              <a:t>Implementierung der Checkliste eine zentrale Rolle spielen. </a:t>
            </a:r>
            <a:endParaRPr lang="de-CH" sz="11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30</a:t>
            </a:fld>
            <a:endParaRPr lang="de-CH" dirty="0"/>
          </a:p>
        </p:txBody>
      </p:sp>
    </p:spTree>
    <p:extLst>
      <p:ext uri="{BB962C8B-B14F-4D97-AF65-F5344CB8AC3E}">
        <p14:creationId xmlns:p14="http://schemas.microsoft.com/office/powerpoint/2010/main" val="7195874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sz="1100" baseline="0" dirty="0" smtClean="0">
                <a:latin typeface="Arial" panose="020B0604020202020204" pitchFamily="34" charset="0"/>
                <a:cs typeface="Arial" panose="020B0604020202020204" pitchFamily="34" charset="0"/>
              </a:rPr>
              <a:t>Damit wir die Anzahl unerwünschter Ereignisse in unserem Spital reduzieren können, verfolgen wir zusammen mit den weiteren Pilotspitälern in progress! Sichere Chirurgie folgende Ziele:</a:t>
            </a:r>
          </a:p>
          <a:p>
            <a:endParaRPr lang="de-CH" sz="1100" baseline="0" dirty="0" smtClean="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de-CH" sz="1100" baseline="0" dirty="0" smtClean="0">
                <a:latin typeface="Arial" panose="020B0604020202020204" pitchFamily="34" charset="0"/>
                <a:cs typeface="Arial" panose="020B0604020202020204" pitchFamily="34" charset="0"/>
              </a:rPr>
              <a:t>100% korrektes und vollständiges Bearbeiten der chirurgischen Checkliste bei allen Patienten</a:t>
            </a:r>
          </a:p>
          <a:p>
            <a:pPr marL="171450" indent="-171450">
              <a:buFont typeface="Arial" panose="020B0604020202020204" pitchFamily="34" charset="0"/>
              <a:buChar char="•"/>
            </a:pPr>
            <a:endParaRPr lang="de-CH" sz="1100" baseline="0" dirty="0" smtClean="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de-CH" sz="1100" baseline="0" dirty="0" smtClean="0">
                <a:latin typeface="Arial" panose="020B0604020202020204" pitchFamily="34" charset="0"/>
                <a:cs typeface="Arial" panose="020B0604020202020204" pitchFamily="34" charset="0"/>
              </a:rPr>
              <a:t>Verbesserung des Sicherheitsklimas und der Teamkommunikation </a:t>
            </a:r>
          </a:p>
          <a:p>
            <a:endParaRPr lang="de-CH" sz="1100" baseline="0" dirty="0" smtClean="0"/>
          </a:p>
        </p:txBody>
      </p:sp>
      <p:sp>
        <p:nvSpPr>
          <p:cNvPr id="4" name="Foliennummernplatzhalter 3"/>
          <p:cNvSpPr>
            <a:spLocks noGrp="1"/>
          </p:cNvSpPr>
          <p:nvPr>
            <p:ph type="sldNum" sz="quarter" idx="10"/>
          </p:nvPr>
        </p:nvSpPr>
        <p:spPr/>
        <p:txBody>
          <a:bodyPr/>
          <a:lstStyle/>
          <a:p>
            <a:fld id="{E6B5BAC9-FAD2-4512-8165-CA0494811BE3}" type="slidenum">
              <a:rPr lang="de-CH" smtClean="0"/>
              <a:t>31</a:t>
            </a:fld>
            <a:endParaRPr lang="de-CH" dirty="0"/>
          </a:p>
        </p:txBody>
      </p:sp>
    </p:spTree>
    <p:extLst>
      <p:ext uri="{BB962C8B-B14F-4D97-AF65-F5344CB8AC3E}">
        <p14:creationId xmlns:p14="http://schemas.microsoft.com/office/powerpoint/2010/main" val="36688040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E6B5BAC9-FAD2-4512-8165-CA0494811BE3}" type="slidenum">
              <a:rPr lang="de-CH" smtClean="0"/>
              <a:t>32</a:t>
            </a:fld>
            <a:endParaRPr lang="de-CH" dirty="0"/>
          </a:p>
        </p:txBody>
      </p:sp>
    </p:spTree>
    <p:extLst>
      <p:ext uri="{BB962C8B-B14F-4D97-AF65-F5344CB8AC3E}">
        <p14:creationId xmlns:p14="http://schemas.microsoft.com/office/powerpoint/2010/main" val="22691288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z="1100" i="0" dirty="0" smtClean="0">
                <a:latin typeface="Arial" panose="020B0604020202020204" pitchFamily="34" charset="0"/>
                <a:cs typeface="Arial" panose="020B0604020202020204" pitchFamily="34" charset="0"/>
              </a:rPr>
              <a:t>Test zur Sensibilisierung für Aufmerksamkeitsgrenzen</a:t>
            </a:r>
            <a:r>
              <a:rPr lang="de-CH" sz="1100" i="0" baseline="0" dirty="0" smtClean="0">
                <a:latin typeface="Arial" panose="020B0604020202020204" pitchFamily="34" charset="0"/>
                <a:cs typeface="Arial" panose="020B0604020202020204" pitchFamily="34" charset="0"/>
              </a:rPr>
              <a:t> </a:t>
            </a:r>
          </a:p>
          <a:p>
            <a:endParaRPr lang="de-CH" sz="1100" i="0" baseline="0" dirty="0" smtClean="0">
              <a:latin typeface="Arial" panose="020B0604020202020204" pitchFamily="34" charset="0"/>
              <a:cs typeface="Arial" panose="020B0604020202020204" pitchFamily="34" charset="0"/>
            </a:endParaRPr>
          </a:p>
          <a:p>
            <a:r>
              <a:rPr lang="de-CH" sz="1100" i="1" baseline="0" dirty="0" smtClean="0">
                <a:latin typeface="Arial" panose="020B0604020202020204" pitchFamily="34" charset="0"/>
                <a:cs typeface="Arial" panose="020B0604020202020204" pitchFamily="34" charset="0"/>
              </a:rPr>
              <a:t>Anleitung durch den Kursleiter:</a:t>
            </a:r>
          </a:p>
          <a:p>
            <a:endParaRPr lang="de-CH" sz="1100" i="1" baseline="0" dirty="0" smtClean="0">
              <a:latin typeface="Arial" panose="020B0604020202020204" pitchFamily="34" charset="0"/>
              <a:cs typeface="Arial" panose="020B0604020202020204" pitchFamily="34" charset="0"/>
            </a:endParaRPr>
          </a:p>
          <a:p>
            <a:pPr marL="228600" indent="-228600">
              <a:buFont typeface="+mj-lt"/>
              <a:buAutoNum type="arabicPeriod"/>
            </a:pPr>
            <a:r>
              <a:rPr lang="de-CH" sz="1100" b="1" i="1" baseline="0" dirty="0" smtClean="0">
                <a:latin typeface="Arial" panose="020B0604020202020204" pitchFamily="34" charset="0"/>
                <a:cs typeface="Arial" panose="020B0604020202020204" pitchFamily="34" charset="0"/>
              </a:rPr>
              <a:t>Mit leerer Folie beginnen und Instruktion geben </a:t>
            </a:r>
            <a:r>
              <a:rPr lang="de-CH" sz="1100" b="1" i="0" baseline="0" dirty="0" smtClean="0">
                <a:latin typeface="Arial" panose="020B0604020202020204" pitchFamily="34" charset="0"/>
                <a:cs typeface="Arial" panose="020B0604020202020204" pitchFamily="34" charset="0"/>
              </a:rPr>
              <a:t/>
            </a:r>
            <a:br>
              <a:rPr lang="de-CH" sz="1100" b="1" i="0" baseline="0" dirty="0" smtClean="0">
                <a:latin typeface="Arial" panose="020B0604020202020204" pitchFamily="34" charset="0"/>
                <a:cs typeface="Arial" panose="020B0604020202020204" pitchFamily="34" charset="0"/>
              </a:rPr>
            </a:br>
            <a:r>
              <a:rPr lang="de-CH" sz="1100" b="1" i="0" baseline="0" dirty="0" smtClean="0">
                <a:latin typeface="Arial" panose="020B0604020202020204" pitchFamily="34" charset="0"/>
                <a:cs typeface="Arial" panose="020B0604020202020204" pitchFamily="34" charset="0"/>
              </a:rPr>
              <a:t>«</a:t>
            </a:r>
            <a:r>
              <a:rPr lang="de-CH" sz="1100" i="0" baseline="0" dirty="0" smtClean="0">
                <a:latin typeface="Arial" panose="020B0604020202020204" pitchFamily="34" charset="0"/>
                <a:cs typeface="Arial" panose="020B0604020202020204" pitchFamily="34" charset="0"/>
              </a:rPr>
              <a:t>Wir machen nun einen kleinen Test. Es wird für 10 Sekunden</a:t>
            </a:r>
            <a:r>
              <a:rPr lang="de-CH" sz="1100" i="0" dirty="0" smtClean="0">
                <a:latin typeface="Arial" panose="020B0604020202020204" pitchFamily="34" charset="0"/>
                <a:cs typeface="Arial" panose="020B0604020202020204" pitchFamily="34" charset="0"/>
              </a:rPr>
              <a:t> eine Folie </a:t>
            </a:r>
            <a:r>
              <a:rPr lang="de-CH" sz="1100" i="0" dirty="0" err="1" smtClean="0">
                <a:latin typeface="Arial" panose="020B0604020202020204" pitchFamily="34" charset="0"/>
                <a:cs typeface="Arial" panose="020B0604020202020204" pitchFamily="34" charset="0"/>
              </a:rPr>
              <a:t>eingeblende</a:t>
            </a:r>
            <a:r>
              <a:rPr lang="de-CH" sz="1100" i="0" dirty="0" smtClean="0">
                <a:latin typeface="Arial" panose="020B0604020202020204" pitchFamily="34" charset="0"/>
                <a:cs typeface="Arial" panose="020B0604020202020204" pitchFamily="34" charset="0"/>
              </a:rPr>
              <a:t>.</a:t>
            </a:r>
            <a:r>
              <a:rPr lang="de-CH" sz="1100" i="0" baseline="0" dirty="0" smtClean="0">
                <a:latin typeface="Arial" panose="020B0604020202020204" pitchFamily="34" charset="0"/>
                <a:cs typeface="Arial" panose="020B0604020202020204" pitchFamily="34" charset="0"/>
              </a:rPr>
              <a:t> </a:t>
            </a:r>
            <a:r>
              <a:rPr lang="de-CH" sz="1100" i="0" dirty="0" smtClean="0">
                <a:latin typeface="Arial" panose="020B0604020202020204" pitchFamily="34" charset="0"/>
                <a:cs typeface="Arial" panose="020B0604020202020204" pitchFamily="34" charset="0"/>
              </a:rPr>
              <a:t>Bitte zählen Sie alle «F», die Sie finden können. Dies </a:t>
            </a:r>
            <a:r>
              <a:rPr lang="de-CH" sz="1100" i="0" baseline="0" dirty="0" smtClean="0">
                <a:latin typeface="Arial" panose="020B0604020202020204" pitchFamily="34" charset="0"/>
                <a:cs typeface="Arial" panose="020B0604020202020204" pitchFamily="34" charset="0"/>
              </a:rPr>
              <a:t>ist also eine ganz einfache Aufgabe, die man leicht im Unterricht einer Primarschule durchführen könnte. Wie gesagt, Sie haben nur 10 Sekunden Zeit. Zählen Sie genau. Wir wollen nachher wissen, wie viele «F</a:t>
            </a:r>
            <a:r>
              <a:rPr lang="de-CH" sz="1100" dirty="0" smtClean="0">
                <a:latin typeface="Arial" panose="020B0604020202020204" pitchFamily="34" charset="0"/>
                <a:cs typeface="Arial" panose="020B0604020202020204" pitchFamily="34" charset="0"/>
              </a:rPr>
              <a:t>»</a:t>
            </a:r>
            <a:r>
              <a:rPr lang="de-CH" sz="1100" i="0" baseline="0" dirty="0" smtClean="0">
                <a:latin typeface="Arial" panose="020B0604020202020204" pitchFamily="34" charset="0"/>
                <a:cs typeface="Arial" panose="020B0604020202020204" pitchFamily="34" charset="0"/>
              </a:rPr>
              <a:t> Sie gezählt haben. Sind Sie bereit? Jetzt können Sie starten.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de-CH" sz="1100" b="1" i="1" baseline="0" dirty="0" smtClean="0">
                <a:latin typeface="Arial" panose="020B0604020202020204" pitchFamily="34" charset="0"/>
                <a:cs typeface="Arial" panose="020B0604020202020204" pitchFamily="34" charset="0"/>
              </a:rPr>
              <a:t>Jetzt Text mit «enter» einblenden, nach 10 Sekunden «enter», dann ist der Text weg.  </a:t>
            </a:r>
          </a:p>
          <a:p>
            <a:pPr marL="228600" indent="-228600">
              <a:buFont typeface="+mj-lt"/>
              <a:buAutoNum type="arabicPeriod"/>
            </a:pPr>
            <a:endParaRPr lang="de-CH" sz="1100" i="0" baseline="0" dirty="0" smtClean="0">
              <a:latin typeface="Arial" panose="020B0604020202020204" pitchFamily="34" charset="0"/>
              <a:cs typeface="Arial" panose="020B0604020202020204" pitchFamily="34" charset="0"/>
            </a:endParaRPr>
          </a:p>
          <a:p>
            <a:r>
              <a:rPr lang="de-CH" sz="1100" i="0" baseline="0" dirty="0" smtClean="0">
                <a:latin typeface="Arial" panose="020B0604020202020204" pitchFamily="34" charset="0"/>
                <a:cs typeface="Arial" panose="020B0604020202020204" pitchFamily="34" charset="0"/>
              </a:rPr>
              <a:t>Fortsetzung nächste Folie </a:t>
            </a:r>
          </a:p>
          <a:p>
            <a:endParaRPr lang="de-CH" i="0" baseline="0" dirty="0" smtClean="0"/>
          </a:p>
          <a:p>
            <a:endParaRPr lang="de-CH" i="0" baseline="0" dirty="0" smtClean="0"/>
          </a:p>
          <a:p>
            <a:endParaRPr lang="de-CH" i="0" baseline="0" dirty="0" smtClean="0"/>
          </a:p>
          <a:p>
            <a:endParaRPr lang="de-CH" i="1" baseline="0" dirty="0" smtClean="0"/>
          </a:p>
          <a:p>
            <a:endParaRPr lang="de-CH" i="1" baseline="0" dirty="0" smtClean="0"/>
          </a:p>
        </p:txBody>
      </p:sp>
      <p:sp>
        <p:nvSpPr>
          <p:cNvPr id="4" name="Foliennummernplatzhalter 3"/>
          <p:cNvSpPr>
            <a:spLocks noGrp="1"/>
          </p:cNvSpPr>
          <p:nvPr>
            <p:ph type="sldNum" sz="quarter" idx="10"/>
          </p:nvPr>
        </p:nvSpPr>
        <p:spPr/>
        <p:txBody>
          <a:bodyPr/>
          <a:lstStyle/>
          <a:p>
            <a:fld id="{E6B5BAC9-FAD2-4512-8165-CA0494811BE3}" type="slidenum">
              <a:rPr lang="de-CH" smtClean="0"/>
              <a:t>4</a:t>
            </a:fld>
            <a:endParaRPr lang="de-CH" dirty="0"/>
          </a:p>
        </p:txBody>
      </p:sp>
    </p:spTree>
    <p:extLst>
      <p:ext uri="{BB962C8B-B14F-4D97-AF65-F5344CB8AC3E}">
        <p14:creationId xmlns:p14="http://schemas.microsoft.com/office/powerpoint/2010/main" val="3751736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sz="1100" i="1" dirty="0" smtClean="0">
                <a:latin typeface="Arial" panose="020B0604020202020204" pitchFamily="34" charset="0"/>
                <a:cs typeface="Arial" panose="020B0604020202020204" pitchFamily="34" charset="0"/>
              </a:rPr>
              <a:t>Fortsetzung Aufgabe zur Sensibilisierung für Aufmerksamkeitsgrenzen</a:t>
            </a:r>
            <a:r>
              <a:rPr lang="de-CH" sz="1100" i="1" baseline="0" dirty="0" smtClean="0">
                <a:latin typeface="Arial" panose="020B0604020202020204" pitchFamily="34" charset="0"/>
                <a:cs typeface="Arial" panose="020B0604020202020204" pitchFamily="34" charset="0"/>
              </a:rPr>
              <a:t> </a:t>
            </a:r>
          </a:p>
          <a:p>
            <a:endParaRPr lang="de-CH" sz="1100" i="0" baseline="0" dirty="0" smtClean="0">
              <a:latin typeface="Arial" panose="020B0604020202020204" pitchFamily="34" charset="0"/>
              <a:cs typeface="Arial" panose="020B0604020202020204" pitchFamily="34" charset="0"/>
            </a:endParaRPr>
          </a:p>
          <a:p>
            <a:r>
              <a:rPr lang="de-CH" sz="1100" b="1" i="0" baseline="0" dirty="0" smtClean="0">
                <a:latin typeface="Arial" panose="020B0604020202020204" pitchFamily="34" charset="0"/>
                <a:cs typeface="Arial" panose="020B0604020202020204" pitchFamily="34" charset="0"/>
              </a:rPr>
              <a:t>Anleitung durch den Kursleiter:</a:t>
            </a:r>
          </a:p>
          <a:p>
            <a:endParaRPr lang="de-CH" sz="1100" i="0" baseline="0" dirty="0" smtClean="0">
              <a:latin typeface="Arial" panose="020B0604020202020204" pitchFamily="34" charset="0"/>
              <a:cs typeface="Arial" panose="020B0604020202020204" pitchFamily="34" charset="0"/>
            </a:endParaRPr>
          </a:p>
          <a:p>
            <a:r>
              <a:rPr lang="de-CH" sz="1100" i="1" u="sng" baseline="0" dirty="0" smtClean="0">
                <a:latin typeface="Arial" panose="020B0604020202020204" pitchFamily="34" charset="0"/>
                <a:cs typeface="Arial" panose="020B0604020202020204" pitchFamily="34" charset="0"/>
              </a:rPr>
              <a:t>Folie ist leer:  </a:t>
            </a:r>
            <a:r>
              <a:rPr lang="de-CH" sz="1100" i="0" baseline="0" dirty="0" smtClean="0">
                <a:latin typeface="Arial" panose="020B0604020202020204" pitchFamily="34" charset="0"/>
                <a:cs typeface="Arial" panose="020B0604020202020204" pitchFamily="34" charset="0"/>
              </a:rPr>
              <a:t>«Wie ist es Ihnen ergangen? Haben Sie alle «F</a:t>
            </a:r>
            <a:r>
              <a:rPr lang="de-CH" sz="1100" dirty="0" smtClean="0">
                <a:latin typeface="Arial" panose="020B0604020202020204" pitchFamily="34" charset="0"/>
                <a:cs typeface="Arial" panose="020B0604020202020204" pitchFamily="34" charset="0"/>
              </a:rPr>
              <a:t>»</a:t>
            </a:r>
            <a:r>
              <a:rPr lang="de-CH" sz="1100" i="0" baseline="0" dirty="0" smtClean="0">
                <a:latin typeface="Arial" panose="020B0604020202020204" pitchFamily="34" charset="0"/>
                <a:cs typeface="Arial" panose="020B0604020202020204" pitchFamily="34" charset="0"/>
              </a:rPr>
              <a:t> gezählt? Nun wollen wir mal schauen, ob Sie diese einfache Aufgabe lösen konnten.</a:t>
            </a:r>
          </a:p>
          <a:p>
            <a:endParaRPr lang="de-CH" sz="1100" i="0" baseline="0" dirty="0" smtClean="0">
              <a:latin typeface="Arial" panose="020B0604020202020204" pitchFamily="34" charset="0"/>
              <a:cs typeface="Arial" panose="020B0604020202020204" pitchFamily="34" charset="0"/>
            </a:endParaRPr>
          </a:p>
          <a:p>
            <a:r>
              <a:rPr lang="de-CH" sz="1100" i="1" baseline="0" dirty="0" smtClean="0">
                <a:latin typeface="Arial" panose="020B0604020202020204" pitchFamily="34" charset="0"/>
                <a:cs typeface="Arial" panose="020B0604020202020204" pitchFamily="34" charset="0"/>
              </a:rPr>
              <a:t>Kursleiter schreibt auf Flipchart die Anzahl der Personen auf, die die entsprechende Anzahl (Schätzung durch Kursleiter) gezählt hat: </a:t>
            </a:r>
          </a:p>
          <a:p>
            <a:endParaRPr lang="de-CH" sz="1100" i="0" baseline="0" dirty="0" smtClean="0">
              <a:latin typeface="Arial" panose="020B0604020202020204" pitchFamily="34" charset="0"/>
              <a:cs typeface="Arial" panose="020B0604020202020204" pitchFamily="34" charset="0"/>
            </a:endParaRPr>
          </a:p>
          <a:p>
            <a:r>
              <a:rPr lang="de-CH" sz="1100" i="0" baseline="0" dirty="0" smtClean="0">
                <a:latin typeface="Arial" panose="020B0604020202020204" pitchFamily="34" charset="0"/>
                <a:cs typeface="Arial" panose="020B0604020202020204" pitchFamily="34" charset="0"/>
              </a:rPr>
              <a:t>«Wer hat 1 F gezählt?, Wer hat 2 F … </a:t>
            </a:r>
            <a:r>
              <a:rPr lang="de-CH" sz="1100" dirty="0">
                <a:latin typeface="Arial" panose="020B0604020202020204" pitchFamily="34" charset="0"/>
                <a:cs typeface="Arial" panose="020B0604020202020204" pitchFamily="34" charset="0"/>
              </a:rPr>
              <a:t>» </a:t>
            </a:r>
            <a:r>
              <a:rPr lang="de-CH" sz="1100" i="0" baseline="0" dirty="0" smtClean="0">
                <a:latin typeface="Arial" panose="020B0604020202020204" pitchFamily="34" charset="0"/>
                <a:cs typeface="Arial" panose="020B0604020202020204" pitchFamily="34" charset="0"/>
              </a:rPr>
              <a:t>bis 8 «F</a:t>
            </a:r>
            <a:r>
              <a:rPr lang="de-CH" sz="1100" dirty="0" smtClean="0">
                <a:latin typeface="Arial" panose="020B0604020202020204" pitchFamily="34" charset="0"/>
                <a:cs typeface="Arial" panose="020B0604020202020204" pitchFamily="34" charset="0"/>
              </a:rPr>
              <a:t>»</a:t>
            </a:r>
            <a:r>
              <a:rPr lang="de-CH" sz="1100" i="0" baseline="0" dirty="0" smtClean="0">
                <a:latin typeface="Arial" panose="020B0604020202020204" pitchFamily="34" charset="0"/>
                <a:cs typeface="Arial" panose="020B0604020202020204" pitchFamily="34" charset="0"/>
              </a:rPr>
              <a:t> nachfragen</a:t>
            </a:r>
          </a:p>
          <a:p>
            <a:endParaRPr lang="de-CH" sz="1100" i="0" baseline="0" dirty="0" smtClean="0">
              <a:latin typeface="Arial" panose="020B0604020202020204" pitchFamily="34" charset="0"/>
              <a:cs typeface="Arial" panose="020B0604020202020204" pitchFamily="34" charset="0"/>
            </a:endParaRPr>
          </a:p>
          <a:p>
            <a:r>
              <a:rPr lang="de-CH" sz="1100" i="0" baseline="0" dirty="0" smtClean="0">
                <a:latin typeface="Arial" panose="020B0604020202020204" pitchFamily="34" charset="0"/>
                <a:cs typeface="Arial" panose="020B0604020202020204" pitchFamily="34" charset="0"/>
              </a:rPr>
              <a:t>«Es ist erstaunlich, warum eine einfache Aufgabe in einem Raum mit hochkompetenten und bestausgebildeten Personen unterschiedlich gelöst wird. </a:t>
            </a:r>
          </a:p>
          <a:p>
            <a:endParaRPr lang="de-CH" sz="1100" i="0" baseline="0" dirty="0" smtClean="0">
              <a:latin typeface="Arial" panose="020B0604020202020204" pitchFamily="34" charset="0"/>
              <a:cs typeface="Arial" panose="020B0604020202020204" pitchFamily="34" charset="0"/>
            </a:endParaRPr>
          </a:p>
          <a:p>
            <a:r>
              <a:rPr lang="de-CH" sz="1100" i="0" baseline="0" dirty="0" smtClean="0">
                <a:latin typeface="Arial" panose="020B0604020202020204" pitchFamily="34" charset="0"/>
                <a:cs typeface="Arial" panose="020B0604020202020204" pitchFamily="34" charset="0"/>
              </a:rPr>
              <a:t>«Ich zeige Ihnen nun das Resultat»: </a:t>
            </a:r>
            <a:r>
              <a:rPr lang="de-CH" sz="1100" i="1" baseline="0" dirty="0" smtClean="0">
                <a:latin typeface="Arial" panose="020B0604020202020204" pitchFamily="34" charset="0"/>
                <a:cs typeface="Arial" panose="020B0604020202020204" pitchFamily="34" charset="0"/>
              </a:rPr>
              <a:t>2x enter drücken </a:t>
            </a:r>
          </a:p>
          <a:p>
            <a:endParaRPr lang="de-CH" sz="1100" b="1" i="0" baseline="0" dirty="0" smtClean="0">
              <a:latin typeface="Arial" panose="020B0604020202020204" pitchFamily="34" charset="0"/>
              <a:cs typeface="Arial" panose="020B0604020202020204" pitchFamily="34" charset="0"/>
            </a:endParaRPr>
          </a:p>
          <a:p>
            <a:r>
              <a:rPr lang="de-CH" sz="1100" b="0" i="0" baseline="0" dirty="0" smtClean="0">
                <a:solidFill>
                  <a:srgbClr val="00B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Welche F haben Sie nicht gezählt? Warum? Welche Zähltaktik haben diejenigen Personen angewendet, die richtig gezählt haben? </a:t>
            </a:r>
          </a:p>
          <a:p>
            <a:r>
              <a:rPr lang="de-CH" sz="1100" b="0" i="0" baseline="0" dirty="0" smtClean="0">
                <a:solidFill>
                  <a:srgbClr val="00B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Eine mögliche Strategie ist es, den Text von hinten zu lesen, d.h. man liest die einzelnen Wörter nicht richtig und kann sich so besser auf das Zählen konzentrieren. </a:t>
            </a:r>
          </a:p>
          <a:p>
            <a:r>
              <a:rPr lang="de-CH" sz="1100" b="0" i="0" baseline="0" dirty="0" smtClean="0">
                <a:solidFill>
                  <a:srgbClr val="00B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panose="05000000000000000000" pitchFamily="2" charset="2"/>
              </a:rPr>
              <a:t> Es handelt sich um programmierte Fehler. Wir müssen Barrieren einbauen, um genau solche Fehler zu vermeiden. </a:t>
            </a:r>
            <a:endParaRPr lang="de-CH" sz="1100" b="0" i="0" baseline="0" dirty="0" smtClean="0">
              <a:solidFill>
                <a:srgbClr val="00B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de-CH" sz="1100" b="0" i="0" baseline="0" dirty="0" smtClean="0">
              <a:solidFill>
                <a:schemeClr val="tx1"/>
              </a:solidFill>
              <a:latin typeface="Arial" panose="020B0604020202020204" pitchFamily="34" charset="0"/>
              <a:cs typeface="Arial" panose="020B0604020202020204" pitchFamily="34" charset="0"/>
            </a:endParaRPr>
          </a:p>
          <a:p>
            <a:r>
              <a:rPr lang="de-CH" sz="1100" b="0" i="0" baseline="0" dirty="0" smtClean="0">
                <a:solidFill>
                  <a:schemeClr val="tx1"/>
                </a:solidFill>
                <a:latin typeface="Arial" panose="020B0604020202020204" pitchFamily="34" charset="0"/>
                <a:cs typeface="Arial" panose="020B0604020202020204" pitchFamily="34" charset="0"/>
              </a:rPr>
              <a:t>Bei einem geschriebenen Text beginnen wir automatisch zu lesen. Parallel  dazu konzentriert und korrekt zu zählen, ist in so kurzer </a:t>
            </a:r>
            <a:r>
              <a:rPr lang="de-CH" sz="1100" b="0" i="0" baseline="0" dirty="0" smtClean="0">
                <a:latin typeface="Arial" panose="020B0604020202020204" pitchFamily="34" charset="0"/>
                <a:cs typeface="Arial" panose="020B0604020202020204" pitchFamily="34" charset="0"/>
              </a:rPr>
              <a:t>Zeit erschwert. Ähnliche </a:t>
            </a:r>
            <a:r>
              <a:rPr lang="de-CH" sz="1100" b="0" i="0" baseline="0" dirty="0" smtClean="0">
                <a:solidFill>
                  <a:schemeClr val="tx1"/>
                </a:solidFill>
                <a:latin typeface="Arial" panose="020B0604020202020204" pitchFamily="34" charset="0"/>
                <a:cs typeface="Arial" panose="020B0604020202020204" pitchFamily="34" charset="0"/>
              </a:rPr>
              <a:t>Situationen, in denen wir eine Routinehandlung durchführen und gleichzeitig etwas Ungewohntes machen müssen, erleben wir im </a:t>
            </a:r>
            <a:r>
              <a:rPr lang="de-CH" sz="1100" b="0" i="0" baseline="0" dirty="0" smtClean="0">
                <a:latin typeface="Arial" panose="020B0604020202020204" pitchFamily="34" charset="0"/>
                <a:cs typeface="Arial" panose="020B0604020202020204" pitchFamily="34" charset="0"/>
              </a:rPr>
              <a:t>Spitalalltag oft. So können schnell Fehler passieren. Dies ist nur ein Beispiel dafür, wie Fehler entstehen können. Es gibt aber noch viele Phänomene und menschliche Mechanismen, die zu Fehlern führen.</a:t>
            </a:r>
          </a:p>
        </p:txBody>
      </p:sp>
      <p:sp>
        <p:nvSpPr>
          <p:cNvPr id="4" name="Foliennummernplatzhalter 3"/>
          <p:cNvSpPr>
            <a:spLocks noGrp="1"/>
          </p:cNvSpPr>
          <p:nvPr>
            <p:ph type="sldNum" sz="quarter" idx="10"/>
          </p:nvPr>
        </p:nvSpPr>
        <p:spPr/>
        <p:txBody>
          <a:bodyPr/>
          <a:lstStyle/>
          <a:p>
            <a:fld id="{E6B5BAC9-FAD2-4512-8165-CA0494811BE3}" type="slidenum">
              <a:rPr lang="de-CH" smtClean="0"/>
              <a:t>5</a:t>
            </a:fld>
            <a:endParaRPr lang="de-CH" dirty="0"/>
          </a:p>
        </p:txBody>
      </p:sp>
    </p:spTree>
    <p:extLst>
      <p:ext uri="{BB962C8B-B14F-4D97-AF65-F5344CB8AC3E}">
        <p14:creationId xmlns:p14="http://schemas.microsoft.com/office/powerpoint/2010/main" val="37517367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sz="1100" dirty="0" smtClean="0">
                <a:latin typeface="Arial" panose="020B0604020202020204" pitchFamily="34" charset="0"/>
                <a:cs typeface="Arial" panose="020B0604020202020204" pitchFamily="34" charset="0"/>
              </a:rPr>
              <a:t>Aus verschiedenen Studien und</a:t>
            </a:r>
            <a:r>
              <a:rPr lang="de-CH" sz="1100" baseline="0" dirty="0" smtClean="0">
                <a:latin typeface="Arial" panose="020B0604020202020204" pitchFamily="34" charset="0"/>
                <a:cs typeface="Arial" panose="020B0604020202020204" pitchFamily="34" charset="0"/>
              </a:rPr>
              <a:t> Fehleranalysen </a:t>
            </a:r>
            <a:r>
              <a:rPr lang="de-CH" sz="1100" dirty="0" smtClean="0">
                <a:latin typeface="Arial" panose="020B0604020202020204" pitchFamily="34" charset="0"/>
                <a:cs typeface="Arial" panose="020B0604020202020204" pitchFamily="34" charset="0"/>
              </a:rPr>
              <a:t>wissen</a:t>
            </a:r>
            <a:r>
              <a:rPr lang="de-CH" sz="1100" baseline="0" dirty="0" smtClean="0">
                <a:latin typeface="Arial" panose="020B0604020202020204" pitchFamily="34" charset="0"/>
                <a:cs typeface="Arial" panose="020B0604020202020204" pitchFamily="34" charset="0"/>
              </a:rPr>
              <a:t> wir, dass unerwünschte Ereignisse im OP-Saal  meist durch Kommunikationsprobleme oder durch Erinnerungs- oder Aufmerksamkeitsfehler beeinflusst werden. Weitere Ursachen </a:t>
            </a:r>
            <a:r>
              <a:rPr lang="de-CH" sz="1100" baseline="0" smtClean="0">
                <a:latin typeface="Arial" panose="020B0604020202020204" pitchFamily="34" charset="0"/>
                <a:cs typeface="Arial" panose="020B0604020202020204" pitchFamily="34" charset="0"/>
              </a:rPr>
              <a:t>sind Fehler </a:t>
            </a:r>
            <a:r>
              <a:rPr lang="de-CH" sz="1100" baseline="0" dirty="0" smtClean="0">
                <a:latin typeface="Arial" panose="020B0604020202020204" pitchFamily="34" charset="0"/>
                <a:cs typeface="Arial" panose="020B0604020202020204" pitchFamily="34" charset="0"/>
              </a:rPr>
              <a:t>bei der Ausführung von Kontrollen oder beim Verfolgen bzw</a:t>
            </a:r>
            <a:r>
              <a:rPr lang="de-CH" sz="1100" baseline="0" smtClean="0">
                <a:latin typeface="Arial" panose="020B0604020202020204" pitchFamily="34" charset="0"/>
                <a:cs typeface="Arial" panose="020B0604020202020204" pitchFamily="34" charset="0"/>
              </a:rPr>
              <a:t>. Nicht-Verfolgen </a:t>
            </a:r>
            <a:r>
              <a:rPr lang="de-CH" sz="1100" baseline="0" dirty="0" smtClean="0">
                <a:latin typeface="Arial" panose="020B0604020202020204" pitchFamily="34" charset="0"/>
                <a:cs typeface="Arial" panose="020B0604020202020204" pitchFamily="34" charset="0"/>
              </a:rPr>
              <a:t>von Vorgaben, Weisungen oder Guidelines. </a:t>
            </a:r>
            <a:endParaRPr lang="de-CH" sz="11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6</a:t>
            </a:fld>
            <a:endParaRPr lang="de-CH" dirty="0"/>
          </a:p>
        </p:txBody>
      </p:sp>
    </p:spTree>
    <p:extLst>
      <p:ext uri="{BB962C8B-B14F-4D97-AF65-F5344CB8AC3E}">
        <p14:creationId xmlns:p14="http://schemas.microsoft.com/office/powerpoint/2010/main" val="15567412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9768" y="4690269"/>
            <a:ext cx="5438140" cy="4855368"/>
          </a:xfrm>
        </p:spPr>
        <p:txBody>
          <a:bodyPr>
            <a:normAutofit fontScale="92500" lnSpcReduction="10000"/>
          </a:bodyPr>
          <a:lstStyle/>
          <a:p>
            <a:r>
              <a:rPr lang="de-CH" dirty="0" smtClean="0">
                <a:latin typeface="Arial" panose="020B0604020202020204" pitchFamily="34" charset="0"/>
                <a:cs typeface="Arial" panose="020B0604020202020204" pitchFamily="34" charset="0"/>
              </a:rPr>
              <a:t>Das</a:t>
            </a:r>
            <a:r>
              <a:rPr lang="de-CH" baseline="0" dirty="0" smtClean="0">
                <a:latin typeface="Arial" panose="020B0604020202020204" pitchFamily="34" charset="0"/>
                <a:cs typeface="Arial" panose="020B0604020202020204" pitchFamily="34" charset="0"/>
              </a:rPr>
              <a:t> </a:t>
            </a:r>
            <a:r>
              <a:rPr lang="de-CH" dirty="0" smtClean="0">
                <a:latin typeface="Arial" panose="020B0604020202020204" pitchFamily="34" charset="0"/>
                <a:cs typeface="Arial" panose="020B0604020202020204" pitchFamily="34" charset="0"/>
              </a:rPr>
              <a:t>Grundproblem in der Patientensicherheit ist die Tatsache, dass in der Realität die </a:t>
            </a:r>
            <a:r>
              <a:rPr lang="de-CH" i="1" dirty="0" smtClean="0">
                <a:latin typeface="Arial" panose="020B0604020202020204" pitchFamily="34" charset="0"/>
                <a:cs typeface="Arial" panose="020B0604020202020204" pitchFamily="34" charset="0"/>
              </a:rPr>
              <a:t>meisten</a:t>
            </a:r>
            <a:r>
              <a:rPr lang="de-CH" dirty="0" smtClean="0">
                <a:latin typeface="Arial" panose="020B0604020202020204" pitchFamily="34" charset="0"/>
                <a:cs typeface="Arial" panose="020B0604020202020204" pitchFamily="34" charset="0"/>
              </a:rPr>
              <a:t> Dinge bei den </a:t>
            </a:r>
            <a:r>
              <a:rPr lang="de-CH" i="1" dirty="0" smtClean="0">
                <a:latin typeface="Arial" panose="020B0604020202020204" pitchFamily="34" charset="0"/>
                <a:cs typeface="Arial" panose="020B0604020202020204" pitchFamily="34" charset="0"/>
              </a:rPr>
              <a:t>meisten</a:t>
            </a:r>
            <a:r>
              <a:rPr lang="de-CH" dirty="0" smtClean="0">
                <a:latin typeface="Arial" panose="020B0604020202020204" pitchFamily="34" charset="0"/>
                <a:cs typeface="Arial" panose="020B0604020202020204" pitchFamily="34" charset="0"/>
              </a:rPr>
              <a:t> Patienten </a:t>
            </a:r>
            <a:r>
              <a:rPr lang="de-CH" i="1" dirty="0" smtClean="0">
                <a:latin typeface="Arial" panose="020B0604020202020204" pitchFamily="34" charset="0"/>
                <a:cs typeface="Arial" panose="020B0604020202020204" pitchFamily="34" charset="0"/>
              </a:rPr>
              <a:t>meistens</a:t>
            </a:r>
            <a:r>
              <a:rPr lang="de-CH" dirty="0" smtClean="0">
                <a:latin typeface="Arial" panose="020B0604020202020204" pitchFamily="34" charset="0"/>
                <a:cs typeface="Arial" panose="020B0604020202020204" pitchFamily="34" charset="0"/>
              </a:rPr>
              <a:t> richtig durchgeführt werden.</a:t>
            </a:r>
          </a:p>
          <a:p>
            <a:endParaRPr lang="de-CH" dirty="0" smtClean="0">
              <a:latin typeface="Arial" panose="020B0604020202020204" pitchFamily="34" charset="0"/>
              <a:cs typeface="Arial" panose="020B0604020202020204" pitchFamily="34" charset="0"/>
            </a:endParaRPr>
          </a:p>
          <a:p>
            <a:pPr>
              <a:spcBef>
                <a:spcPct val="0"/>
              </a:spcBef>
              <a:buClr>
                <a:schemeClr val="tx2"/>
              </a:buClr>
            </a:pPr>
            <a:r>
              <a:rPr lang="de-CH" sz="1200" dirty="0" smtClean="0">
                <a:latin typeface="Arial" panose="020B0604020202020204" pitchFamily="34" charset="0"/>
                <a:cs typeface="Arial" panose="020B0604020202020204" pitchFamily="34" charset="0"/>
              </a:rPr>
              <a:t>Um Schäden vermeiden zu können, müssen aber </a:t>
            </a:r>
            <a:r>
              <a:rPr lang="de-CH" sz="1200" b="1" u="sng" dirty="0" smtClean="0">
                <a:latin typeface="Arial" panose="020B0604020202020204" pitchFamily="34" charset="0"/>
                <a:cs typeface="Arial" panose="020B0604020202020204" pitchFamily="34" charset="0"/>
              </a:rPr>
              <a:t>alle</a:t>
            </a:r>
            <a:r>
              <a:rPr lang="de-CH" sz="1200" b="1" dirty="0" smtClean="0">
                <a:latin typeface="Arial" panose="020B0604020202020204" pitchFamily="34" charset="0"/>
                <a:cs typeface="Arial" panose="020B0604020202020204" pitchFamily="34" charset="0"/>
              </a:rPr>
              <a:t> </a:t>
            </a:r>
            <a:r>
              <a:rPr lang="de-CH" sz="1200" dirty="0" smtClean="0">
                <a:latin typeface="Arial" panose="020B0604020202020204" pitchFamily="34" charset="0"/>
                <a:cs typeface="Arial" panose="020B0604020202020204" pitchFamily="34" charset="0"/>
              </a:rPr>
              <a:t>Dinge bei </a:t>
            </a:r>
            <a:r>
              <a:rPr lang="de-CH" sz="1200" b="1" u="sng" dirty="0" smtClean="0">
                <a:latin typeface="Arial" panose="020B0604020202020204" pitchFamily="34" charset="0"/>
                <a:cs typeface="Arial" panose="020B0604020202020204" pitchFamily="34" charset="0"/>
              </a:rPr>
              <a:t>allen</a:t>
            </a:r>
            <a:r>
              <a:rPr lang="de-CH" sz="1200" b="1" dirty="0" smtClean="0">
                <a:latin typeface="Arial" panose="020B0604020202020204" pitchFamily="34" charset="0"/>
                <a:cs typeface="Arial" panose="020B0604020202020204" pitchFamily="34" charset="0"/>
              </a:rPr>
              <a:t> </a:t>
            </a:r>
            <a:r>
              <a:rPr lang="de-CH" sz="1200" dirty="0" smtClean="0">
                <a:latin typeface="Arial" panose="020B0604020202020204" pitchFamily="34" charset="0"/>
                <a:cs typeface="Arial" panose="020B0604020202020204" pitchFamily="34" charset="0"/>
              </a:rPr>
              <a:t>Patienten </a:t>
            </a:r>
            <a:r>
              <a:rPr lang="de-CH" sz="1200" b="1" u="sng" dirty="0" smtClean="0">
                <a:latin typeface="Arial" panose="020B0604020202020204" pitchFamily="34" charset="0"/>
                <a:cs typeface="Arial" panose="020B0604020202020204" pitchFamily="34" charset="0"/>
              </a:rPr>
              <a:t>immer</a:t>
            </a:r>
            <a:r>
              <a:rPr lang="de-CH" sz="1200" dirty="0" smtClean="0">
                <a:latin typeface="Arial" panose="020B0604020202020204" pitchFamily="34" charset="0"/>
                <a:cs typeface="Arial" panose="020B0604020202020204" pitchFamily="34" charset="0"/>
              </a:rPr>
              <a:t> richtig durchgeführt werden. Gerade um seltene Ereignisse vermeiden zu können, ist dies wichtig. </a:t>
            </a:r>
          </a:p>
          <a:p>
            <a:pPr>
              <a:spcBef>
                <a:spcPct val="0"/>
              </a:spcBef>
              <a:buClr>
                <a:schemeClr val="tx2"/>
              </a:buClr>
            </a:pPr>
            <a:endParaRPr lang="de-CH" sz="120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ct val="0"/>
              </a:spcBef>
              <a:spcAft>
                <a:spcPts val="0"/>
              </a:spcAft>
              <a:buClr>
                <a:schemeClr val="tx2"/>
              </a:buClr>
              <a:buSzTx/>
              <a:buFontTx/>
              <a:buNone/>
              <a:tabLst/>
              <a:defRPr/>
            </a:pPr>
            <a:r>
              <a:rPr lang="de-CH" sz="1200" dirty="0" smtClean="0">
                <a:latin typeface="Arial" panose="020B0604020202020204" pitchFamily="34" charset="0"/>
                <a:cs typeface="Arial" panose="020B0604020202020204" pitchFamily="34" charset="0"/>
              </a:rPr>
              <a:t>Das Netz</a:t>
            </a:r>
            <a:r>
              <a:rPr lang="de-CH" sz="1200" baseline="0" dirty="0" smtClean="0">
                <a:latin typeface="Arial" panose="020B0604020202020204" pitchFamily="34" charset="0"/>
                <a:cs typeface="Arial" panose="020B0604020202020204" pitchFamily="34" charset="0"/>
              </a:rPr>
              <a:t> muss sehr engmaschig sein, um Fehler auffangen zu können, die in seltenen Situationen beim Patienten Schaden verursachen können. Beispiele sind  Eingriffsverwechslungen oder Wundinfekte wegen fehlender oder nicht zeitgerecht verabreichter Anitbiotikaprophylaxe. Wenn die Kontrollen nicht immer bei allen vorgegeben Kontrollschritten korrekt durchgeführt werden, besteht weiterhin die Gefahr, dass es zu einem unerwünschten Ereignis mit Folgeschaden für den Patienten kommt.  Wenn Sie sich das Swiss Cheese Modell nochmals vor Augen führen (Modul 1): Es bestehen weiterhin Käselöcher.</a:t>
            </a:r>
          </a:p>
          <a:p>
            <a:pPr marL="0" marR="0" indent="0" algn="l" defTabSz="914400" rtl="0" eaLnBrk="1" fontAlgn="auto" latinLnBrk="0" hangingPunct="1">
              <a:lnSpc>
                <a:spcPct val="100000"/>
              </a:lnSpc>
              <a:spcBef>
                <a:spcPct val="0"/>
              </a:spcBef>
              <a:spcAft>
                <a:spcPts val="0"/>
              </a:spcAft>
              <a:buClr>
                <a:schemeClr val="tx2"/>
              </a:buClr>
              <a:buSzTx/>
              <a:buFontTx/>
              <a:buNone/>
              <a:tabLst/>
              <a:defRPr/>
            </a:pPr>
            <a:endParaRPr lang="de-CH" sz="1200" baseline="0" dirty="0" smtClean="0">
              <a:latin typeface="Arial" panose="020B0604020202020204" pitchFamily="34" charset="0"/>
              <a:cs typeface="Arial" panose="020B0604020202020204" pitchFamily="34" charset="0"/>
            </a:endParaRPr>
          </a:p>
          <a:p>
            <a:r>
              <a:rPr lang="de-CH" b="1" dirty="0" smtClean="0">
                <a:latin typeface="Arial" panose="020B0604020202020204" pitchFamily="34" charset="0"/>
                <a:cs typeface="Arial" panose="020B0604020202020204" pitchFamily="34" charset="0"/>
              </a:rPr>
              <a:t>Ein Beispiel aus der Fliegerei </a:t>
            </a:r>
            <a:r>
              <a:rPr lang="de-CH" dirty="0" smtClean="0">
                <a:latin typeface="Arial" panose="020B0604020202020204" pitchFamily="34" charset="0"/>
                <a:cs typeface="Arial" panose="020B0604020202020204" pitchFamily="34" charset="0"/>
              </a:rPr>
              <a:t>veranschaulicht gut, wie ernst in der Fliegerei die Kontrollen und die Checklisten</a:t>
            </a:r>
            <a:r>
              <a:rPr lang="de-CH" baseline="0" dirty="0" smtClean="0">
                <a:latin typeface="Arial" panose="020B0604020202020204" pitchFamily="34" charset="0"/>
                <a:cs typeface="Arial" panose="020B0604020202020204" pitchFamily="34" charset="0"/>
              </a:rPr>
              <a:t> bzw. das enge Sicherheitsnetz </a:t>
            </a:r>
            <a:r>
              <a:rPr lang="de-CH" dirty="0" smtClean="0">
                <a:latin typeface="Arial" panose="020B0604020202020204" pitchFamily="34" charset="0"/>
                <a:cs typeface="Arial" panose="020B0604020202020204" pitchFamily="34" charset="0"/>
              </a:rPr>
              <a:t>gehandhabt werden. </a:t>
            </a:r>
            <a:r>
              <a:rPr lang="de-CH" baseline="0" dirty="0" smtClean="0">
                <a:latin typeface="Arial" panose="020B0604020202020204" pitchFamily="34" charset="0"/>
                <a:cs typeface="Arial" panose="020B0604020202020204" pitchFamily="34" charset="0"/>
              </a:rPr>
              <a:t>Auf der Checkliste vor dem Start steht ein Punkt zur Enteisung. Im Sommer könnte man meinen, dass der Punkt weggelassen werden könnte. Fluggesellschaften haben den Punkt das ganze Jahr durch auf der Liste und bearbeiten diesen Punkte immer beim Abarbeiten der Checkliste. Dies wird aus folgendem Grund gemacht: </a:t>
            </a:r>
          </a:p>
          <a:p>
            <a:r>
              <a:rPr lang="de-CH" baseline="0" dirty="0" smtClean="0">
                <a:latin typeface="Arial" panose="020B0604020202020204" pitchFamily="34" charset="0"/>
                <a:cs typeface="Arial" panose="020B0604020202020204" pitchFamily="34" charset="0"/>
              </a:rPr>
              <a:t>Die Temperatur kann im Sommer plötzlich sinken. Auch wenn sich die Aussentemperatur nicht um den Gefrierpunkt bewegt, besteht je nach Konstellation und technischen Gegebenheiten die Gefahr, dass sich eine Frostschicht bildet. In diesen Fällen muss auch im Sommer enteist werden, da es sonst zu schwerwiegenden Problemen kommen kann. Es geht also um den sehr seltenen einzelnen Tag, an dem die Enteisung tatsächlich notwendig ist.</a:t>
            </a:r>
          </a:p>
          <a:p>
            <a:r>
              <a:rPr lang="de-CH" baseline="0" dirty="0" smtClean="0">
                <a:latin typeface="Arial" panose="020B0604020202020204" pitchFamily="34" charset="0"/>
                <a:cs typeface="Arial" panose="020B0604020202020204" pitchFamily="34" charset="0"/>
              </a:rPr>
              <a:t>Wenn Sie ganz ehrlich sind: Gab es in letzter Zeit nicht auch </a:t>
            </a:r>
            <a:r>
              <a:rPr lang="de-CH" dirty="0">
                <a:latin typeface="Arial" panose="020B0604020202020204" pitchFamily="34" charset="0"/>
                <a:cs typeface="Arial" panose="020B0604020202020204" pitchFamily="34" charset="0"/>
              </a:rPr>
              <a:t>bei </a:t>
            </a:r>
            <a:r>
              <a:rPr lang="de-CH" dirty="0" smtClean="0">
                <a:latin typeface="Arial" panose="020B0604020202020204" pitchFamily="34" charset="0"/>
                <a:cs typeface="Arial" panose="020B0604020202020204" pitchFamily="34" charset="0"/>
              </a:rPr>
              <a:t>Ihnen Situationen</a:t>
            </a:r>
            <a:r>
              <a:rPr lang="de-CH" dirty="0">
                <a:latin typeface="Arial" panose="020B0604020202020204" pitchFamily="34" charset="0"/>
                <a:cs typeface="Arial" panose="020B0604020202020204" pitchFamily="34" charset="0"/>
              </a:rPr>
              <a:t>, </a:t>
            </a:r>
            <a:r>
              <a:rPr lang="de-CH" baseline="0" dirty="0" smtClean="0">
                <a:latin typeface="Arial" panose="020B0604020202020204" pitchFamily="34" charset="0"/>
                <a:cs typeface="Arial" panose="020B0604020202020204" pitchFamily="34" charset="0"/>
              </a:rPr>
              <a:t>bei denen nicht alle Punkte auf der Checkliste des Team Time Out  bearbeitet wurden?</a:t>
            </a:r>
          </a:p>
          <a:p>
            <a:endParaRPr lang="de-CH" baseline="0" dirty="0" smtClean="0">
              <a:latin typeface="Arial" panose="020B0604020202020204" pitchFamily="34" charset="0"/>
              <a:cs typeface="Arial" panose="020B0604020202020204" pitchFamily="34" charset="0"/>
            </a:endParaRPr>
          </a:p>
          <a:p>
            <a:endParaRPr lang="de-CH" baseline="0" dirty="0" smtClean="0">
              <a:latin typeface="Arial" panose="020B0604020202020204" pitchFamily="34" charset="0"/>
              <a:cs typeface="Arial" panose="020B0604020202020204" pitchFamily="34" charset="0"/>
            </a:endParaRPr>
          </a:p>
          <a:p>
            <a:endParaRPr lang="de-CH" dirty="0" smtClean="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E6B5BAC9-FAD2-4512-8165-CA0494811BE3}" type="slidenum">
              <a:rPr lang="de-CH" smtClean="0"/>
              <a:t>7</a:t>
            </a:fld>
            <a:endParaRPr lang="de-CH" dirty="0"/>
          </a:p>
        </p:txBody>
      </p:sp>
    </p:spTree>
    <p:extLst>
      <p:ext uri="{BB962C8B-B14F-4D97-AF65-F5344CB8AC3E}">
        <p14:creationId xmlns:p14="http://schemas.microsoft.com/office/powerpoint/2010/main" val="945374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9768" y="4690269"/>
            <a:ext cx="5438140" cy="4711352"/>
          </a:xfrm>
        </p:spPr>
        <p:txBody>
          <a:bodyPr>
            <a:normAutofit fontScale="92500" lnSpcReduction="10000"/>
          </a:bodyPr>
          <a:lstStyle/>
          <a:p>
            <a:pPr defTabSz="907085">
              <a:defRPr/>
            </a:pPr>
            <a:r>
              <a:rPr lang="de-CH" b="1" i="0" dirty="0" smtClean="0">
                <a:latin typeface="Arial" panose="020B0604020202020204" pitchFamily="34" charset="0"/>
                <a:cs typeface="Arial" panose="020B0604020202020204" pitchFamily="34" charset="0"/>
              </a:rPr>
              <a:t>Für den</a:t>
            </a:r>
            <a:r>
              <a:rPr lang="de-CH" b="1" i="0" baseline="0" dirty="0" smtClean="0">
                <a:latin typeface="Arial" panose="020B0604020202020204" pitchFamily="34" charset="0"/>
                <a:cs typeface="Arial" panose="020B0604020202020204" pitchFamily="34" charset="0"/>
              </a:rPr>
              <a:t> operativen Bereich gibt es die chirurgische Checkliste, die dazu beiträgt, Fehler zu vermeiden oder aber rechtzeitig aufzufangen. </a:t>
            </a:r>
            <a:endParaRPr lang="de-CH" b="1" i="0" dirty="0" smtClean="0">
              <a:latin typeface="Arial" panose="020B0604020202020204" pitchFamily="34" charset="0"/>
              <a:cs typeface="Arial" panose="020B0604020202020204" pitchFamily="34" charset="0"/>
            </a:endParaRPr>
          </a:p>
          <a:p>
            <a:pPr defTabSz="907085">
              <a:defRPr/>
            </a:pPr>
            <a:endParaRPr lang="de-CH" b="1" i="0" dirty="0" smtClean="0">
              <a:latin typeface="Arial" panose="020B0604020202020204" pitchFamily="34" charset="0"/>
              <a:cs typeface="Arial" panose="020B0604020202020204" pitchFamily="34" charset="0"/>
            </a:endParaRPr>
          </a:p>
          <a:p>
            <a:pPr defTabSz="907085">
              <a:defRPr/>
            </a:pPr>
            <a:r>
              <a:rPr lang="de-CH" b="1" i="0" dirty="0" smtClean="0">
                <a:latin typeface="Arial" panose="020B0604020202020204" pitchFamily="34" charset="0"/>
                <a:cs typeface="Arial" panose="020B0604020202020204" pitchFamily="34" charset="0"/>
              </a:rPr>
              <a:t>Ziel und Zweck</a:t>
            </a:r>
            <a:r>
              <a:rPr lang="de-CH" b="1" i="0" baseline="0" dirty="0" smtClean="0">
                <a:latin typeface="Arial" panose="020B0604020202020204" pitchFamily="34" charset="0"/>
                <a:cs typeface="Arial" panose="020B0604020202020204" pitchFamily="34" charset="0"/>
              </a:rPr>
              <a:t> der chirurgischen Checkliste ist abzusichern, </a:t>
            </a:r>
            <a:r>
              <a:rPr lang="de-CH" dirty="0" smtClean="0">
                <a:latin typeface="Arial" panose="020B0604020202020204" pitchFamily="34" charset="0"/>
                <a:cs typeface="Arial" panose="020B0604020202020204" pitchFamily="34" charset="0"/>
              </a:rPr>
              <a:t>dass</a:t>
            </a:r>
            <a:r>
              <a:rPr lang="de-CH" baseline="0" dirty="0" smtClean="0">
                <a:latin typeface="Arial" panose="020B0604020202020204" pitchFamily="34" charset="0"/>
                <a:cs typeface="Arial" panose="020B0604020202020204" pitchFamily="34" charset="0"/>
              </a:rPr>
              <a:t> die </a:t>
            </a:r>
            <a:r>
              <a:rPr lang="de-CH" dirty="0" smtClean="0">
                <a:latin typeface="Arial" panose="020B0604020202020204" pitchFamily="34" charset="0"/>
                <a:cs typeface="Arial" panose="020B0604020202020204" pitchFamily="34" charset="0"/>
              </a:rPr>
              <a:t>wichtigsten </a:t>
            </a:r>
            <a:r>
              <a:rPr lang="de-CH" baseline="0" dirty="0" smtClean="0">
                <a:latin typeface="Arial" panose="020B0604020202020204" pitchFamily="34" charset="0"/>
                <a:cs typeface="Arial" panose="020B0604020202020204" pitchFamily="34" charset="0"/>
              </a:rPr>
              <a:t>sicherheitsrelevanten </a:t>
            </a:r>
            <a:r>
              <a:rPr lang="de-CH" dirty="0" smtClean="0">
                <a:latin typeface="Arial" panose="020B0604020202020204" pitchFamily="34" charset="0"/>
                <a:cs typeface="Arial" panose="020B0604020202020204" pitchFamily="34" charset="0"/>
              </a:rPr>
              <a:t>Kontrollen und </a:t>
            </a:r>
            <a:r>
              <a:rPr lang="de-CH" baseline="0" dirty="0" smtClean="0">
                <a:latin typeface="Arial" panose="020B0604020202020204" pitchFamily="34" charset="0"/>
                <a:cs typeface="Arial" panose="020B0604020202020204" pitchFamily="34" charset="0"/>
              </a:rPr>
              <a:t>evidenzbasierten Standards sicher, d. h. immer durchgeführt bzw. eingehalten werden. Beispiel eines evidenzbasierten Standards ist die zeitgerechte Verabreichung der Antibiotikaprophylaxe</a:t>
            </a:r>
            <a:r>
              <a:rPr lang="de-CH" dirty="0" smtClean="0">
                <a:latin typeface="Arial" panose="020B0604020202020204" pitchFamily="34" charset="0"/>
                <a:cs typeface="Arial" panose="020B0604020202020204" pitchFamily="34" charset="0"/>
              </a:rPr>
              <a:t>.</a:t>
            </a:r>
            <a:r>
              <a:rPr lang="de-CH" baseline="0" dirty="0" smtClean="0">
                <a:latin typeface="Arial" panose="020B0604020202020204" pitchFamily="34" charset="0"/>
                <a:cs typeface="Arial" panose="020B0604020202020204" pitchFamily="34" charset="0"/>
              </a:rPr>
              <a:t> </a:t>
            </a:r>
          </a:p>
          <a:p>
            <a:pPr defTabSz="907085">
              <a:defRPr/>
            </a:pPr>
            <a:endParaRPr lang="de-CH" baseline="0" dirty="0" smtClean="0">
              <a:latin typeface="Arial" panose="020B0604020202020204" pitchFamily="34" charset="0"/>
              <a:cs typeface="Arial" panose="020B0604020202020204" pitchFamily="34" charset="0"/>
            </a:endParaRPr>
          </a:p>
          <a:p>
            <a:pPr defTabSz="907085">
              <a:defRPr/>
            </a:pPr>
            <a:r>
              <a:rPr lang="de-CH" dirty="0" smtClean="0">
                <a:latin typeface="Arial" panose="020B0604020202020204" pitchFamily="34" charset="0"/>
                <a:cs typeface="Arial" panose="020B0604020202020204" pitchFamily="34" charset="0"/>
              </a:rPr>
              <a:t>Gerade Dinge und Handlungen, die an sich selbstverständlich sind, gehen in der klinischen Routine häufig unter. Checklisten können dabei helfen, dass das nicht passiert. Zudem ermöglicht</a:t>
            </a:r>
            <a:r>
              <a:rPr lang="de-CH" baseline="0" dirty="0" smtClean="0">
                <a:latin typeface="Arial" panose="020B0604020202020204" pitchFamily="34" charset="0"/>
                <a:cs typeface="Arial" panose="020B0604020202020204" pitchFamily="34" charset="0"/>
              </a:rPr>
              <a:t> die Checkliste im Sinne eines Team-Briefings eine </a:t>
            </a:r>
            <a:r>
              <a:rPr lang="de-CH" dirty="0" smtClean="0">
                <a:latin typeface="Arial" panose="020B0604020202020204" pitchFamily="34" charset="0"/>
                <a:cs typeface="Arial" panose="020B0604020202020204" pitchFamily="34" charset="0"/>
              </a:rPr>
              <a:t>klar strukturierte</a:t>
            </a:r>
            <a:r>
              <a:rPr lang="de-CH" baseline="0" dirty="0" smtClean="0">
                <a:latin typeface="Arial" panose="020B0604020202020204" pitchFamily="34" charset="0"/>
                <a:cs typeface="Arial" panose="020B0604020202020204" pitchFamily="34" charset="0"/>
              </a:rPr>
              <a:t> und </a:t>
            </a:r>
            <a:r>
              <a:rPr lang="de-CH" dirty="0" smtClean="0">
                <a:latin typeface="Arial" panose="020B0604020202020204" pitchFamily="34" charset="0"/>
                <a:cs typeface="Arial" panose="020B0604020202020204" pitchFamily="34" charset="0"/>
              </a:rPr>
              <a:t>auf das Wesentliche konzentrierte Kommunikation </a:t>
            </a:r>
            <a:r>
              <a:rPr lang="de-CH" baseline="0" dirty="0" smtClean="0">
                <a:latin typeface="Arial" panose="020B0604020202020204" pitchFamily="34" charset="0"/>
                <a:cs typeface="Arial" panose="020B0604020202020204" pitchFamily="34" charset="0"/>
              </a:rPr>
              <a:t>im Team</a:t>
            </a:r>
            <a:r>
              <a:rPr lang="de-CH" dirty="0" smtClean="0">
                <a:latin typeface="Arial" panose="020B0604020202020204" pitchFamily="34" charset="0"/>
                <a:cs typeface="Arial" panose="020B0604020202020204" pitchFamily="34" charset="0"/>
              </a:rPr>
              <a:t>.</a:t>
            </a:r>
            <a:r>
              <a:rPr lang="de-CH" baseline="0" dirty="0" smtClean="0">
                <a:latin typeface="Arial" panose="020B0604020202020204" pitchFamily="34" charset="0"/>
                <a:cs typeface="Arial" panose="020B0604020202020204" pitchFamily="34" charset="0"/>
              </a:rPr>
              <a:t> Die relevanten Informationen werden an die alle Teammitglieder weitergeleitet, und Missverständnisse können besser vermieden werden. </a:t>
            </a:r>
            <a:endParaRPr lang="de-CH" dirty="0" smtClean="0">
              <a:latin typeface="Arial" panose="020B0604020202020204" pitchFamily="34" charset="0"/>
              <a:cs typeface="Arial" panose="020B0604020202020204" pitchFamily="34" charset="0"/>
            </a:endParaRPr>
          </a:p>
          <a:p>
            <a:pPr defTabSz="907085">
              <a:defRPr/>
            </a:pPr>
            <a:endParaRPr lang="de-CH" dirty="0" smtClean="0">
              <a:latin typeface="Arial" panose="020B0604020202020204" pitchFamily="34" charset="0"/>
              <a:cs typeface="Arial" panose="020B0604020202020204" pitchFamily="34" charset="0"/>
            </a:endParaRPr>
          </a:p>
          <a:p>
            <a:pPr defTabSz="907085">
              <a:defRPr/>
            </a:pPr>
            <a:r>
              <a:rPr lang="de-CH" dirty="0" smtClean="0">
                <a:latin typeface="Arial" panose="020B0604020202020204" pitchFamily="34" charset="0"/>
                <a:cs typeface="Arial" panose="020B0604020202020204" pitchFamily="34" charset="0"/>
              </a:rPr>
              <a:t>Dank der Sicherung der Abläufe durch die Checklistenteile können sich Fachpersonen auf die komplexen Fragestellungen konzentrieren, die ihr spezifisches Fachwissen voraussetzen. Zudem erhalten sie Raum, ihre Aufmerksamkeit auf andere Informationen zu richten, die eine rechtzeitige Antizipation von kritischen Ereignissen ermöglichen.</a:t>
            </a:r>
          </a:p>
          <a:p>
            <a:pPr defTabSz="907085">
              <a:defRPr/>
            </a:pPr>
            <a:endParaRPr lang="de-CH" dirty="0" smtClean="0">
              <a:latin typeface="Arial" panose="020B0604020202020204" pitchFamily="34" charset="0"/>
              <a:cs typeface="Arial" panose="020B0604020202020204" pitchFamily="34" charset="0"/>
            </a:endParaRPr>
          </a:p>
          <a:p>
            <a:pPr defTabSz="907085">
              <a:defRPr/>
            </a:pPr>
            <a:r>
              <a:rPr lang="de-CH" b="1" dirty="0" smtClean="0">
                <a:latin typeface="Arial" panose="020B0604020202020204" pitchFamily="34" charset="0"/>
                <a:cs typeface="Arial" panose="020B0604020202020204" pitchFamily="34" charset="0"/>
              </a:rPr>
              <a:t>Zusammenfassend: </a:t>
            </a:r>
          </a:p>
          <a:p>
            <a:r>
              <a:rPr lang="de-CH" dirty="0" smtClean="0">
                <a:latin typeface="Arial" panose="020B0604020202020204" pitchFamily="34" charset="0"/>
                <a:cs typeface="Arial" panose="020B0604020202020204" pitchFamily="34" charset="0"/>
              </a:rPr>
              <a:t>Die Checkliste ist</a:t>
            </a:r>
            <a:r>
              <a:rPr lang="de-CH" baseline="0" dirty="0" smtClean="0">
                <a:latin typeface="Arial" panose="020B0604020202020204" pitchFamily="34" charset="0"/>
                <a:cs typeface="Arial" panose="020B0604020202020204" pitchFamily="34" charset="0"/>
              </a:rPr>
              <a:t> ein </a:t>
            </a:r>
            <a:r>
              <a:rPr lang="de-CH" dirty="0" smtClean="0">
                <a:latin typeface="Arial" panose="020B0604020202020204" pitchFamily="34" charset="0"/>
                <a:cs typeface="Arial" panose="020B0604020202020204" pitchFamily="34" charset="0"/>
              </a:rPr>
              <a:t>professionelles Unterstützungsinstrument. Sie dient als Entlastungsinstrument für Experten</a:t>
            </a:r>
            <a:r>
              <a:rPr lang="de-CH" baseline="0" dirty="0" smtClean="0">
                <a:latin typeface="Arial" panose="020B0604020202020204" pitchFamily="34" charset="0"/>
                <a:cs typeface="Arial" panose="020B0604020202020204" pitchFamily="34" charset="0"/>
              </a:rPr>
              <a:t> und</a:t>
            </a:r>
            <a:r>
              <a:rPr lang="de-CH" dirty="0" smtClean="0">
                <a:latin typeface="Arial" panose="020B0604020202020204" pitchFamily="34" charset="0"/>
                <a:cs typeface="Arial" panose="020B0604020202020204" pitchFamily="34" charset="0"/>
              </a:rPr>
              <a:t> ermöglicht,</a:t>
            </a:r>
            <a:r>
              <a:rPr lang="de-CH" baseline="0" dirty="0" smtClean="0">
                <a:latin typeface="Arial" panose="020B0604020202020204" pitchFamily="34" charset="0"/>
                <a:cs typeface="Arial" panose="020B0604020202020204" pitchFamily="34" charset="0"/>
              </a:rPr>
              <a:t> dass sich diese </a:t>
            </a:r>
            <a:r>
              <a:rPr lang="de-CH" dirty="0" smtClean="0">
                <a:latin typeface="Arial" panose="020B0604020202020204" pitchFamily="34" charset="0"/>
                <a:cs typeface="Arial" panose="020B0604020202020204" pitchFamily="34" charset="0"/>
              </a:rPr>
              <a:t>auf komplexe fachliche Fragestellungen und Aktivitäten konzentrieren können.</a:t>
            </a:r>
          </a:p>
          <a:p>
            <a:r>
              <a:rPr lang="de-CH" dirty="0" smtClean="0">
                <a:latin typeface="Arial" panose="020B0604020202020204" pitchFamily="34" charset="0"/>
                <a:cs typeface="Arial" panose="020B0604020202020204" pitchFamily="34" charset="0"/>
              </a:rPr>
              <a:t>Die Checkliste ist auch</a:t>
            </a:r>
            <a:r>
              <a:rPr lang="de-CH" baseline="0" dirty="0" smtClean="0">
                <a:latin typeface="Arial" panose="020B0604020202020204" pitchFamily="34" charset="0"/>
                <a:cs typeface="Arial" panose="020B0604020202020204" pitchFamily="34" charset="0"/>
              </a:rPr>
              <a:t> ein Sicherheitsinstrument für das medizinische Personal und das Team, da sie ein gemeinsames Verständnis über die Ausgangslage, das geplante Vorgehen und eine rechtzeitige Vorbereitung auf evtl. auftretende Schwierigkeiten ermöglicht. </a:t>
            </a:r>
          </a:p>
          <a:p>
            <a:endParaRPr lang="de-CH" baseline="0" dirty="0" smtClean="0"/>
          </a:p>
          <a:p>
            <a:endParaRPr lang="de-CH" dirty="0" smtClean="0"/>
          </a:p>
          <a:p>
            <a:endParaRPr lang="de-CH" dirty="0"/>
          </a:p>
        </p:txBody>
      </p:sp>
      <p:sp>
        <p:nvSpPr>
          <p:cNvPr id="4" name="Foliennummernplatzhalter 3"/>
          <p:cNvSpPr>
            <a:spLocks noGrp="1"/>
          </p:cNvSpPr>
          <p:nvPr>
            <p:ph type="sldNum" sz="quarter" idx="10"/>
          </p:nvPr>
        </p:nvSpPr>
        <p:spPr/>
        <p:txBody>
          <a:bodyPr/>
          <a:lstStyle/>
          <a:p>
            <a:fld id="{E6B5BAC9-FAD2-4512-8165-CA0494811BE3}" type="slidenum">
              <a:rPr lang="de-CH" smtClean="0"/>
              <a:t>8</a:t>
            </a:fld>
            <a:endParaRPr lang="de-CH" dirty="0"/>
          </a:p>
        </p:txBody>
      </p:sp>
    </p:spTree>
    <p:extLst>
      <p:ext uri="{BB962C8B-B14F-4D97-AF65-F5344CB8AC3E}">
        <p14:creationId xmlns:p14="http://schemas.microsoft.com/office/powerpoint/2010/main" val="15640456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z="1100" dirty="0" smtClean="0">
                <a:latin typeface="Arial" panose="020B0604020202020204" pitchFamily="34" charset="0"/>
                <a:cs typeface="Arial" panose="020B0604020202020204" pitchFamily="34" charset="0"/>
              </a:rPr>
              <a:t>Prominentestes Beispiel für eine solche chirurgische</a:t>
            </a:r>
            <a:r>
              <a:rPr lang="de-CH" sz="1100" baseline="0" dirty="0" smtClean="0">
                <a:latin typeface="Arial" panose="020B0604020202020204" pitchFamily="34" charset="0"/>
                <a:cs typeface="Arial" panose="020B0604020202020204" pitchFamily="34" charset="0"/>
              </a:rPr>
              <a:t> Checkliste ist die WHO-Checkliste.</a:t>
            </a:r>
            <a:endParaRPr lang="de-CH" sz="1100" dirty="0" smtClean="0">
              <a:latin typeface="Arial" panose="020B0604020202020204" pitchFamily="34" charset="0"/>
              <a:cs typeface="Arial" panose="020B0604020202020204" pitchFamily="34" charset="0"/>
            </a:endParaRPr>
          </a:p>
          <a:p>
            <a:r>
              <a:rPr lang="de-CH" sz="1100" dirty="0" smtClean="0">
                <a:latin typeface="Arial" panose="020B0604020202020204" pitchFamily="34" charset="0"/>
                <a:cs typeface="Arial" panose="020B0604020202020204" pitchFamily="34" charset="0"/>
              </a:rPr>
              <a:t>Die WHO-Checkliste</a:t>
            </a:r>
            <a:r>
              <a:rPr lang="de-CH" sz="1100" baseline="0" dirty="0" smtClean="0">
                <a:latin typeface="Arial" panose="020B0604020202020204" pitchFamily="34" charset="0"/>
                <a:cs typeface="Arial" panose="020B0604020202020204" pitchFamily="34" charset="0"/>
              </a:rPr>
              <a:t> wurde von Experten aus den verschiedenen Fachbereichen aus der ganzen Welt entwickelt. In 8 Pilotspitälern auf der ganzen Welt wurde die Umsetzung getestet und evaluiert. Mit </a:t>
            </a:r>
            <a:r>
              <a:rPr lang="de-CH" sz="1100" baseline="0" smtClean="0">
                <a:latin typeface="Arial" panose="020B0604020202020204" pitchFamily="34" charset="0"/>
                <a:cs typeface="Arial" panose="020B0604020202020204" pitchFamily="34" charset="0"/>
              </a:rPr>
              <a:t>der WHO-Kampagne </a:t>
            </a:r>
            <a:r>
              <a:rPr lang="de-CH" sz="1100" baseline="0" dirty="0" smtClean="0">
                <a:latin typeface="Arial" panose="020B0604020202020204" pitchFamily="34" charset="0"/>
                <a:cs typeface="Arial" panose="020B0604020202020204" pitchFamily="34" charset="0"/>
              </a:rPr>
              <a:t>«Safe Surgery Saves Lives» </a:t>
            </a:r>
            <a:r>
              <a:rPr lang="en-US" sz="1100" baseline="0" dirty="0" smtClean="0">
                <a:latin typeface="Arial" panose="020B0604020202020204" pitchFamily="34" charset="0"/>
                <a:cs typeface="Arial" panose="020B0604020202020204" pitchFamily="34" charset="0"/>
              </a:rPr>
              <a:t>wurde die Checkliste im Jahr 2009 weltweit verbreitet. </a:t>
            </a:r>
          </a:p>
          <a:p>
            <a:endParaRPr lang="en-US" sz="1100" baseline="0" dirty="0" smtClean="0">
              <a:latin typeface="Arial" panose="020B0604020202020204" pitchFamily="34" charset="0"/>
              <a:cs typeface="Arial" panose="020B0604020202020204" pitchFamily="34" charset="0"/>
            </a:endParaRPr>
          </a:p>
          <a:p>
            <a:endParaRPr lang="en-US" baseline="0" dirty="0" smtClean="0"/>
          </a:p>
          <a:p>
            <a:endParaRPr lang="en-US" baseline="0" dirty="0" smtClean="0"/>
          </a:p>
          <a:p>
            <a:endParaRPr lang="de-CH" dirty="0"/>
          </a:p>
        </p:txBody>
      </p:sp>
      <p:sp>
        <p:nvSpPr>
          <p:cNvPr id="4" name="Foliennummernplatzhalter 3"/>
          <p:cNvSpPr>
            <a:spLocks noGrp="1"/>
          </p:cNvSpPr>
          <p:nvPr>
            <p:ph type="sldNum" sz="quarter" idx="10"/>
          </p:nvPr>
        </p:nvSpPr>
        <p:spPr/>
        <p:txBody>
          <a:bodyPr/>
          <a:lstStyle/>
          <a:p>
            <a:fld id="{E6B5BAC9-FAD2-4512-8165-CA0494811BE3}" type="slidenum">
              <a:rPr lang="de-CH" smtClean="0"/>
              <a:t>9</a:t>
            </a:fld>
            <a:endParaRPr lang="de-CH" dirty="0"/>
          </a:p>
        </p:txBody>
      </p:sp>
    </p:spTree>
    <p:extLst>
      <p:ext uri="{BB962C8B-B14F-4D97-AF65-F5344CB8AC3E}">
        <p14:creationId xmlns:p14="http://schemas.microsoft.com/office/powerpoint/2010/main" val="19169674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farbig">
    <p:spTree>
      <p:nvGrpSpPr>
        <p:cNvPr id="1" name=""/>
        <p:cNvGrpSpPr/>
        <p:nvPr/>
      </p:nvGrpSpPr>
      <p:grpSpPr>
        <a:xfrm>
          <a:off x="0" y="0"/>
          <a:ext cx="0" cy="0"/>
          <a:chOff x="0" y="0"/>
          <a:chExt cx="0" cy="0"/>
        </a:xfrm>
      </p:grpSpPr>
      <p:sp>
        <p:nvSpPr>
          <p:cNvPr id="12" name="Inhaltsplatzhalter 11"/>
          <p:cNvSpPr>
            <a:spLocks noGrp="1"/>
          </p:cNvSpPr>
          <p:nvPr>
            <p:ph sz="quarter" idx="13"/>
          </p:nvPr>
        </p:nvSpPr>
        <p:spPr>
          <a:xfrm>
            <a:off x="3783600" y="1915200"/>
            <a:ext cx="5364000" cy="3060000"/>
          </a:xfrm>
          <a:solidFill>
            <a:srgbClr val="009B92"/>
          </a:solidFill>
        </p:spPr>
        <p:txBody>
          <a:bodyPr lIns="360000" tIns="259200" rIns="360000" bIns="259200"/>
          <a:lstStyle>
            <a:lvl1pPr marL="0" indent="0">
              <a:spcBef>
                <a:spcPts val="0"/>
              </a:spcBef>
              <a:spcAft>
                <a:spcPts val="800"/>
              </a:spcAft>
              <a:buNone/>
              <a:defRPr sz="3000">
                <a:solidFill>
                  <a:schemeClr val="bg1"/>
                </a:solidFill>
              </a:defRPr>
            </a:lvl1pPr>
            <a:lvl2pPr marL="0" indent="0">
              <a:spcBef>
                <a:spcPts val="0"/>
              </a:spcBef>
              <a:buNone/>
              <a:defRPr sz="3000">
                <a:solidFill>
                  <a:schemeClr val="bg1"/>
                </a:solidFill>
              </a:defRPr>
            </a:lvl2pPr>
          </a:lstStyle>
          <a:p>
            <a:pPr lvl="0"/>
            <a:r>
              <a:rPr lang="de-DE" smtClean="0"/>
              <a:t>Textmasterformat bearbeiten</a:t>
            </a:r>
          </a:p>
          <a:p>
            <a:pPr lvl="1"/>
            <a:r>
              <a:rPr lang="de-DE" smtClean="0"/>
              <a:t>Zweite Ebene</a:t>
            </a:r>
          </a:p>
        </p:txBody>
      </p:sp>
      <p:sp>
        <p:nvSpPr>
          <p:cNvPr id="13" name="Inhaltsplatzhalter 11"/>
          <p:cNvSpPr>
            <a:spLocks noGrp="1"/>
          </p:cNvSpPr>
          <p:nvPr>
            <p:ph sz="quarter" idx="14"/>
          </p:nvPr>
        </p:nvSpPr>
        <p:spPr>
          <a:xfrm>
            <a:off x="3783600" y="4984486"/>
            <a:ext cx="5364000" cy="1411471"/>
          </a:xfrm>
          <a:noFill/>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4" name="Inhaltsplatzhalter 11"/>
          <p:cNvSpPr>
            <a:spLocks noGrp="1"/>
          </p:cNvSpPr>
          <p:nvPr>
            <p:ph sz="quarter" idx="15"/>
          </p:nvPr>
        </p:nvSpPr>
        <p:spPr>
          <a:xfrm>
            <a:off x="0" y="720725"/>
            <a:ext cx="3780000" cy="1188000"/>
          </a:xfrm>
          <a:solidFill>
            <a:srgbClr val="009B92"/>
          </a:solidFill>
        </p:spPr>
        <p:txBody>
          <a:bodyPr lIns="360000" tIns="295200" rIns="360000" bIns="0"/>
          <a:lstStyle>
            <a:lvl1pPr marL="0" indent="0">
              <a:spcBef>
                <a:spcPts val="0"/>
              </a:spcBef>
              <a:spcAft>
                <a:spcPts val="0"/>
              </a:spcAft>
              <a:buNone/>
              <a:defRPr sz="2000">
                <a:solidFill>
                  <a:schemeClr val="bg1"/>
                </a:solidFill>
              </a:defRPr>
            </a:lvl1pPr>
            <a:lvl2pPr marL="0" indent="0">
              <a:spcBef>
                <a:spcPts val="0"/>
              </a:spcBef>
              <a:buNone/>
              <a:defRPr sz="2000">
                <a:solidFill>
                  <a:schemeClr val="bg1"/>
                </a:solidFill>
              </a:defRPr>
            </a:lvl2pPr>
          </a:lstStyle>
          <a:p>
            <a:pPr lvl="0"/>
            <a:r>
              <a:rPr lang="de-DE" smtClean="0"/>
              <a:t>Textmasterformat bearbeiten</a:t>
            </a:r>
          </a:p>
          <a:p>
            <a:pPr lvl="1"/>
            <a:r>
              <a:rPr lang="de-DE" smtClean="0"/>
              <a:t>Zweite Ebene</a:t>
            </a:r>
          </a:p>
        </p:txBody>
      </p:sp>
      <p:sp>
        <p:nvSpPr>
          <p:cNvPr id="15" name="Inhaltsplatzhalter 11"/>
          <p:cNvSpPr>
            <a:spLocks noGrp="1"/>
          </p:cNvSpPr>
          <p:nvPr>
            <p:ph sz="quarter" idx="16"/>
          </p:nvPr>
        </p:nvSpPr>
        <p:spPr>
          <a:xfrm>
            <a:off x="0" y="4986000"/>
            <a:ext cx="3780000" cy="1411471"/>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0" name="Inhaltsplatzhalter 11"/>
          <p:cNvSpPr>
            <a:spLocks noGrp="1"/>
          </p:cNvSpPr>
          <p:nvPr>
            <p:ph sz="quarter" idx="17"/>
          </p:nvPr>
        </p:nvSpPr>
        <p:spPr>
          <a:xfrm>
            <a:off x="0" y="1915200"/>
            <a:ext cx="3780000" cy="3060000"/>
          </a:xfrm>
          <a:solidFill>
            <a:schemeClr val="accent2"/>
          </a:solidFill>
        </p:spPr>
        <p:txBody>
          <a:bodyPr lIns="360000" tIns="298800" rIns="360000" bIns="360000"/>
          <a:lstStyle>
            <a:lvl1pPr marL="0" indent="0">
              <a:spcBef>
                <a:spcPts val="0"/>
              </a:spcBef>
              <a:spcAft>
                <a:spcPts val="0"/>
              </a:spcAft>
              <a:buNone/>
              <a:defRPr sz="2000">
                <a:solidFill>
                  <a:schemeClr val="bg1"/>
                </a:solidFill>
              </a:defRPr>
            </a:lvl1pPr>
            <a:lvl2pPr marL="0" indent="0">
              <a:spcBef>
                <a:spcPts val="0"/>
              </a:spcBef>
              <a:buNone/>
              <a:defRPr sz="2000">
                <a:solidFill>
                  <a:schemeClr val="bg1"/>
                </a:solidFill>
              </a:defRPr>
            </a:lvl2pPr>
          </a:lstStyle>
          <a:p>
            <a:pPr lvl="0"/>
            <a:r>
              <a:rPr lang="de-DE" smtClean="0"/>
              <a:t>Textmasterformat bearbeiten</a:t>
            </a:r>
          </a:p>
          <a:p>
            <a:pPr lvl="1"/>
            <a:r>
              <a:rPr lang="de-DE" smtClean="0"/>
              <a:t>Zweite Ebene</a:t>
            </a:r>
          </a:p>
        </p:txBody>
      </p:sp>
      <p:sp>
        <p:nvSpPr>
          <p:cNvPr id="11" name="Inhaltsplatzhalter 11"/>
          <p:cNvSpPr>
            <a:spLocks noGrp="1"/>
          </p:cNvSpPr>
          <p:nvPr>
            <p:ph sz="quarter" idx="18"/>
          </p:nvPr>
        </p:nvSpPr>
        <p:spPr>
          <a:xfrm>
            <a:off x="3783600" y="720725"/>
            <a:ext cx="5364120" cy="1188000"/>
          </a:xfrm>
          <a:solidFill>
            <a:srgbClr val="9BBFBC"/>
          </a:solidFill>
        </p:spPr>
        <p:txBody>
          <a:bodyPr lIns="360000" tIns="295200" rIns="360000" bIns="0"/>
          <a:lstStyle>
            <a:lvl1pPr marL="0" indent="0">
              <a:spcBef>
                <a:spcPts val="0"/>
              </a:spcBef>
              <a:spcAft>
                <a:spcPts val="0"/>
              </a:spcAft>
              <a:buNone/>
              <a:defRPr sz="2000">
                <a:solidFill>
                  <a:schemeClr val="bg1"/>
                </a:solidFill>
              </a:defRPr>
            </a:lvl1pPr>
            <a:lvl2pPr marL="0" indent="0">
              <a:spcBef>
                <a:spcPts val="0"/>
              </a:spcBef>
              <a:buNone/>
              <a:defRPr sz="2000">
                <a:solidFill>
                  <a:schemeClr val="bg1"/>
                </a:solidFill>
              </a:defRPr>
            </a:lvl2pPr>
          </a:lstStyle>
          <a:p>
            <a:pPr lvl="0"/>
            <a:r>
              <a:rPr lang="de-DE" smtClean="0"/>
              <a:t>Textmasterformat bearbeiten</a:t>
            </a:r>
          </a:p>
          <a:p>
            <a:pPr lvl="1"/>
            <a:r>
              <a:rPr lang="de-DE" smtClean="0"/>
              <a:t>Zweite Ebene</a:t>
            </a:r>
          </a:p>
        </p:txBody>
      </p:sp>
      <p:cxnSp>
        <p:nvCxnSpPr>
          <p:cNvPr id="21" name="Gerade Verbindung 20"/>
          <p:cNvCxnSpPr/>
          <p:nvPr userDrawn="1"/>
        </p:nvCxnSpPr>
        <p:spPr>
          <a:xfrm>
            <a:off x="-508" y="4977743"/>
            <a:ext cx="914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a:xfrm>
            <a:off x="3779912" y="728700"/>
            <a:ext cx="0" cy="4248472"/>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userDrawn="1"/>
        </p:nvCxnSpPr>
        <p:spPr>
          <a:xfrm>
            <a:off x="0" y="1909517"/>
            <a:ext cx="914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p:cNvSpPr>
            <a:spLocks noGrp="1"/>
          </p:cNvSpPr>
          <p:nvPr>
            <p:ph type="dt" sz="half" idx="2"/>
          </p:nvPr>
        </p:nvSpPr>
        <p:spPr>
          <a:xfrm>
            <a:off x="352684" y="6582543"/>
            <a:ext cx="3204000" cy="162000"/>
          </a:xfrm>
          <a:prstGeom prst="rect">
            <a:avLst/>
          </a:prstGeom>
        </p:spPr>
        <p:txBody>
          <a:bodyPr vert="horz" wrap="square" lIns="0" tIns="0" rIns="0" bIns="0" rtlCol="0" anchor="ctr">
            <a:spAutoFit/>
          </a:bodyPr>
          <a:lstStyle>
            <a:lvl1pPr algn="l">
              <a:defRPr sz="1000">
                <a:solidFill>
                  <a:schemeClr val="tx1"/>
                </a:solidFill>
              </a:defRPr>
            </a:lvl1pPr>
          </a:lstStyle>
          <a:p>
            <a:endParaRPr lang="de-CH"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600200"/>
            <a:ext cx="4038600" cy="4525963"/>
          </a:xfrm>
        </p:spPr>
        <p:txBody>
          <a:bodyPr/>
          <a:lstStyle>
            <a:lvl1pPr>
              <a:buClr>
                <a:srgbClr val="0000CC"/>
              </a:buClr>
              <a:defRPr sz="2000"/>
            </a:lvl1pPr>
            <a:lvl2pPr>
              <a:buClr>
                <a:srgbClr val="FF0000"/>
              </a:buClr>
              <a:defRPr sz="1800"/>
            </a:lvl2pPr>
            <a:lvl3pPr>
              <a:buClr>
                <a:srgbClr val="FF0000"/>
              </a:buClr>
              <a:defRPr sz="1800"/>
            </a:lvl3pPr>
            <a:lvl4pPr>
              <a:buClr>
                <a:srgbClr val="FF0000"/>
              </a:buClr>
              <a:defRPr sz="1800"/>
            </a:lvl4pPr>
            <a:lvl5pPr>
              <a:buClr>
                <a:srgbClr val="FF0000"/>
              </a:buCl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4" name="Inhaltsplatzhalter 3"/>
          <p:cNvSpPr>
            <a:spLocks noGrp="1"/>
          </p:cNvSpPr>
          <p:nvPr>
            <p:ph sz="half" idx="2"/>
          </p:nvPr>
        </p:nvSpPr>
        <p:spPr>
          <a:xfrm>
            <a:off x="4648200" y="1600200"/>
            <a:ext cx="4038600" cy="4525963"/>
          </a:xfrm>
        </p:spPr>
        <p:txBody>
          <a:bodyPr/>
          <a:lstStyle>
            <a:lvl1pPr>
              <a:buClr>
                <a:srgbClr val="0000CC"/>
              </a:buClr>
              <a:defRPr sz="2000"/>
            </a:lvl1pPr>
            <a:lvl2pPr>
              <a:buClr>
                <a:srgbClr val="FF0000"/>
              </a:buClr>
              <a:defRPr sz="1800"/>
            </a:lvl2pPr>
            <a:lvl3pPr>
              <a:buClr>
                <a:srgbClr val="FF0000"/>
              </a:buClr>
              <a:defRPr sz="1800"/>
            </a:lvl3pPr>
            <a:lvl4pPr>
              <a:buClr>
                <a:srgbClr val="FF0000"/>
              </a:buClr>
              <a:defRPr sz="1800"/>
            </a:lvl4pPr>
            <a:lvl5pPr>
              <a:buClr>
                <a:srgbClr val="FF0000"/>
              </a:buCl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5" name="Datumsplatzhalter 4"/>
          <p:cNvSpPr>
            <a:spLocks noGrp="1"/>
          </p:cNvSpPr>
          <p:nvPr>
            <p:ph type="dt" sz="half" idx="10"/>
          </p:nvPr>
        </p:nvSpPr>
        <p:spPr>
          <a:xfrm>
            <a:off x="352684" y="6551476"/>
            <a:ext cx="3499236" cy="153888"/>
          </a:xfrm>
          <a:prstGeom prst="rect">
            <a:avLst/>
          </a:prstGeom>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r>
              <a:rPr lang="de-DE" dirty="0" smtClean="0"/>
              <a:t>Seite </a:t>
            </a:r>
            <a:fld id="{7128B5AF-FE8C-48C3-AFE4-D5225BAFC915}" type="slidenum">
              <a:rPr lang="de-DE" smtClean="0"/>
              <a:pPr/>
              <a:t>‹Nr.›</a:t>
            </a:fld>
            <a:endParaRPr lang="de-DE" dirty="0"/>
          </a:p>
        </p:txBody>
      </p:sp>
    </p:spTree>
    <p:extLst>
      <p:ext uri="{BB962C8B-B14F-4D97-AF65-F5344CB8AC3E}">
        <p14:creationId xmlns:p14="http://schemas.microsoft.com/office/powerpoint/2010/main" val="13535328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CH" smtClean="0"/>
              <a:t>Mastertitelformat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CH" smtClean="0"/>
              <a:t>Master-Untertitelformat bearbeiten</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4F0B4E98-8913-4B86-B6DB-364EBA5B6C56}" type="datetime1">
              <a:rPr lang="de-DE" smtClean="0">
                <a:solidFill>
                  <a:prstClr val="black">
                    <a:tint val="75000"/>
                  </a:prstClr>
                </a:solidFill>
              </a:rPr>
              <a:t>08.12.2015</a:t>
            </a:fld>
            <a:endParaRPr lang="de-DE" dirty="0">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7F0AB9E1-EB67-8745-96D2-5901D20E1A8C}"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22185952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CH"/>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CH"/>
          </a:p>
        </p:txBody>
      </p:sp>
      <p:sp>
        <p:nvSpPr>
          <p:cNvPr id="4" name="Datumsplatzhalter 3"/>
          <p:cNvSpPr>
            <a:spLocks noGrp="1"/>
          </p:cNvSpPr>
          <p:nvPr>
            <p:ph type="dt" sz="half" idx="10"/>
          </p:nvPr>
        </p:nvSpPr>
        <p:spPr>
          <a:xfrm>
            <a:off x="457200" y="6356350"/>
            <a:ext cx="2133600" cy="365125"/>
          </a:xfrm>
          <a:prstGeom prst="rect">
            <a:avLst/>
          </a:prstGeom>
        </p:spPr>
        <p:txBody>
          <a:bodyPr/>
          <a:lstStyle/>
          <a:p>
            <a:endParaRPr lang="de-CH" dirty="0"/>
          </a:p>
        </p:txBody>
      </p:sp>
      <p:sp>
        <p:nvSpPr>
          <p:cNvPr id="5" name="Fußzeilenplatzhalter 4"/>
          <p:cNvSpPr>
            <a:spLocks noGrp="1"/>
          </p:cNvSpPr>
          <p:nvPr>
            <p:ph type="ftr" sz="quarter" idx="11"/>
          </p:nvPr>
        </p:nvSpPr>
        <p:spPr/>
        <p:txBody>
          <a:bodyPr/>
          <a:lstStyle/>
          <a:p>
            <a:endParaRPr lang="de-CH" dirty="0"/>
          </a:p>
        </p:txBody>
      </p:sp>
      <p:sp>
        <p:nvSpPr>
          <p:cNvPr id="6" name="Foliennummernplatzhalter 5"/>
          <p:cNvSpPr>
            <a:spLocks noGrp="1"/>
          </p:cNvSpPr>
          <p:nvPr>
            <p:ph type="sldNum" sz="quarter" idx="12"/>
          </p:nvPr>
        </p:nvSpPr>
        <p:spPr/>
        <p:txBody>
          <a:bodyPr/>
          <a:lstStyle/>
          <a:p>
            <a:fld id="{68AA5BF4-962A-49D8-B0F5-606EA47DA063}" type="slidenum">
              <a:rPr lang="de-CH" smtClean="0"/>
              <a:t>‹Nr.›</a:t>
            </a:fld>
            <a:endParaRPr lang="de-CH" dirty="0"/>
          </a:p>
        </p:txBody>
      </p:sp>
    </p:spTree>
    <p:extLst>
      <p:ext uri="{BB962C8B-B14F-4D97-AF65-F5344CB8AC3E}">
        <p14:creationId xmlns:p14="http://schemas.microsoft.com/office/powerpoint/2010/main" val="394453408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a:xfrm>
            <a:off x="457200" y="6356350"/>
            <a:ext cx="2133600" cy="365125"/>
          </a:xfrm>
          <a:prstGeom prst="rect">
            <a:avLst/>
          </a:prstGeom>
        </p:spPr>
        <p:txBody>
          <a:bodyPr/>
          <a:lstStyle/>
          <a:p>
            <a:endParaRPr lang="de-CH" dirty="0"/>
          </a:p>
        </p:txBody>
      </p:sp>
      <p:sp>
        <p:nvSpPr>
          <p:cNvPr id="5" name="Fußzeilenplatzhalter 4"/>
          <p:cNvSpPr>
            <a:spLocks noGrp="1"/>
          </p:cNvSpPr>
          <p:nvPr>
            <p:ph type="ftr" sz="quarter" idx="11"/>
          </p:nvPr>
        </p:nvSpPr>
        <p:spPr/>
        <p:txBody>
          <a:bodyPr/>
          <a:lstStyle/>
          <a:p>
            <a:endParaRPr lang="de-CH" dirty="0"/>
          </a:p>
        </p:txBody>
      </p:sp>
      <p:sp>
        <p:nvSpPr>
          <p:cNvPr id="6" name="Foliennummernplatzhalter 5"/>
          <p:cNvSpPr>
            <a:spLocks noGrp="1"/>
          </p:cNvSpPr>
          <p:nvPr>
            <p:ph type="sldNum" sz="quarter" idx="12"/>
          </p:nvPr>
        </p:nvSpPr>
        <p:spPr/>
        <p:txBody>
          <a:bodyPr/>
          <a:lstStyle/>
          <a:p>
            <a:fld id="{68AA5BF4-962A-49D8-B0F5-606EA47DA063}" type="slidenum">
              <a:rPr lang="de-CH" smtClean="0"/>
              <a:t>‹Nr.›</a:t>
            </a:fld>
            <a:endParaRPr lang="de-CH" dirty="0"/>
          </a:p>
        </p:txBody>
      </p:sp>
    </p:spTree>
    <p:extLst>
      <p:ext uri="{BB962C8B-B14F-4D97-AF65-F5344CB8AC3E}">
        <p14:creationId xmlns:p14="http://schemas.microsoft.com/office/powerpoint/2010/main" val="109581573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CH"/>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a:xfrm>
            <a:off x="457200" y="6356350"/>
            <a:ext cx="2133600" cy="365125"/>
          </a:xfrm>
          <a:prstGeom prst="rect">
            <a:avLst/>
          </a:prstGeom>
        </p:spPr>
        <p:txBody>
          <a:bodyPr/>
          <a:lstStyle/>
          <a:p>
            <a:endParaRPr lang="de-CH" dirty="0"/>
          </a:p>
        </p:txBody>
      </p:sp>
      <p:sp>
        <p:nvSpPr>
          <p:cNvPr id="5" name="Fußzeilenplatzhalter 4"/>
          <p:cNvSpPr>
            <a:spLocks noGrp="1"/>
          </p:cNvSpPr>
          <p:nvPr>
            <p:ph type="ftr" sz="quarter" idx="11"/>
          </p:nvPr>
        </p:nvSpPr>
        <p:spPr/>
        <p:txBody>
          <a:bodyPr/>
          <a:lstStyle/>
          <a:p>
            <a:endParaRPr lang="de-CH" dirty="0"/>
          </a:p>
        </p:txBody>
      </p:sp>
      <p:sp>
        <p:nvSpPr>
          <p:cNvPr id="6" name="Foliennummernplatzhalter 5"/>
          <p:cNvSpPr>
            <a:spLocks noGrp="1"/>
          </p:cNvSpPr>
          <p:nvPr>
            <p:ph type="sldNum" sz="quarter" idx="12"/>
          </p:nvPr>
        </p:nvSpPr>
        <p:spPr/>
        <p:txBody>
          <a:bodyPr/>
          <a:lstStyle/>
          <a:p>
            <a:fld id="{68AA5BF4-962A-49D8-B0F5-606EA47DA063}" type="slidenum">
              <a:rPr lang="de-CH" smtClean="0"/>
              <a:t>‹Nr.›</a:t>
            </a:fld>
            <a:endParaRPr lang="de-CH" dirty="0"/>
          </a:p>
        </p:txBody>
      </p:sp>
    </p:spTree>
    <p:extLst>
      <p:ext uri="{BB962C8B-B14F-4D97-AF65-F5344CB8AC3E}">
        <p14:creationId xmlns:p14="http://schemas.microsoft.com/office/powerpoint/2010/main" val="28348236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Datumsplatzhalter 4"/>
          <p:cNvSpPr>
            <a:spLocks noGrp="1"/>
          </p:cNvSpPr>
          <p:nvPr>
            <p:ph type="dt" sz="half" idx="10"/>
          </p:nvPr>
        </p:nvSpPr>
        <p:spPr>
          <a:xfrm>
            <a:off x="457200" y="6356350"/>
            <a:ext cx="2133600" cy="365125"/>
          </a:xfrm>
          <a:prstGeom prst="rect">
            <a:avLst/>
          </a:prstGeom>
        </p:spPr>
        <p:txBody>
          <a:bodyPr/>
          <a:lstStyle/>
          <a:p>
            <a:endParaRPr lang="de-CH" dirty="0"/>
          </a:p>
        </p:txBody>
      </p:sp>
      <p:sp>
        <p:nvSpPr>
          <p:cNvPr id="6" name="Fußzeilenplatzhalter 5"/>
          <p:cNvSpPr>
            <a:spLocks noGrp="1"/>
          </p:cNvSpPr>
          <p:nvPr>
            <p:ph type="ftr" sz="quarter" idx="11"/>
          </p:nvPr>
        </p:nvSpPr>
        <p:spPr/>
        <p:txBody>
          <a:bodyPr/>
          <a:lstStyle/>
          <a:p>
            <a:endParaRPr lang="de-CH" dirty="0"/>
          </a:p>
        </p:txBody>
      </p:sp>
      <p:sp>
        <p:nvSpPr>
          <p:cNvPr id="7" name="Foliennummernplatzhalter 6"/>
          <p:cNvSpPr>
            <a:spLocks noGrp="1"/>
          </p:cNvSpPr>
          <p:nvPr>
            <p:ph type="sldNum" sz="quarter" idx="12"/>
          </p:nvPr>
        </p:nvSpPr>
        <p:spPr/>
        <p:txBody>
          <a:bodyPr/>
          <a:lstStyle/>
          <a:p>
            <a:fld id="{68AA5BF4-962A-49D8-B0F5-606EA47DA063}" type="slidenum">
              <a:rPr lang="de-CH" smtClean="0"/>
              <a:t>‹Nr.›</a:t>
            </a:fld>
            <a:endParaRPr lang="de-CH" dirty="0"/>
          </a:p>
        </p:txBody>
      </p:sp>
    </p:spTree>
    <p:extLst>
      <p:ext uri="{BB962C8B-B14F-4D97-AF65-F5344CB8AC3E}">
        <p14:creationId xmlns:p14="http://schemas.microsoft.com/office/powerpoint/2010/main" val="8070043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CH"/>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7" name="Datumsplatzhalter 6"/>
          <p:cNvSpPr>
            <a:spLocks noGrp="1"/>
          </p:cNvSpPr>
          <p:nvPr>
            <p:ph type="dt" sz="half" idx="10"/>
          </p:nvPr>
        </p:nvSpPr>
        <p:spPr>
          <a:xfrm>
            <a:off x="457200" y="6356350"/>
            <a:ext cx="2133600" cy="365125"/>
          </a:xfrm>
          <a:prstGeom prst="rect">
            <a:avLst/>
          </a:prstGeom>
        </p:spPr>
        <p:txBody>
          <a:bodyPr/>
          <a:lstStyle/>
          <a:p>
            <a:endParaRPr lang="de-CH" dirty="0"/>
          </a:p>
        </p:txBody>
      </p:sp>
      <p:sp>
        <p:nvSpPr>
          <p:cNvPr id="8" name="Fußzeilenplatzhalter 7"/>
          <p:cNvSpPr>
            <a:spLocks noGrp="1"/>
          </p:cNvSpPr>
          <p:nvPr>
            <p:ph type="ftr" sz="quarter" idx="11"/>
          </p:nvPr>
        </p:nvSpPr>
        <p:spPr/>
        <p:txBody>
          <a:bodyPr/>
          <a:lstStyle/>
          <a:p>
            <a:endParaRPr lang="de-CH" dirty="0"/>
          </a:p>
        </p:txBody>
      </p:sp>
      <p:sp>
        <p:nvSpPr>
          <p:cNvPr id="9" name="Foliennummernplatzhalter 8"/>
          <p:cNvSpPr>
            <a:spLocks noGrp="1"/>
          </p:cNvSpPr>
          <p:nvPr>
            <p:ph type="sldNum" sz="quarter" idx="12"/>
          </p:nvPr>
        </p:nvSpPr>
        <p:spPr/>
        <p:txBody>
          <a:bodyPr/>
          <a:lstStyle/>
          <a:p>
            <a:fld id="{68AA5BF4-962A-49D8-B0F5-606EA47DA063}" type="slidenum">
              <a:rPr lang="de-CH" smtClean="0"/>
              <a:t>‹Nr.›</a:t>
            </a:fld>
            <a:endParaRPr lang="de-CH" dirty="0"/>
          </a:p>
        </p:txBody>
      </p:sp>
    </p:spTree>
    <p:extLst>
      <p:ext uri="{BB962C8B-B14F-4D97-AF65-F5344CB8AC3E}">
        <p14:creationId xmlns:p14="http://schemas.microsoft.com/office/powerpoint/2010/main" val="23863100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Datumsplatzhalter 2"/>
          <p:cNvSpPr>
            <a:spLocks noGrp="1"/>
          </p:cNvSpPr>
          <p:nvPr>
            <p:ph type="dt" sz="half" idx="10"/>
          </p:nvPr>
        </p:nvSpPr>
        <p:spPr>
          <a:xfrm>
            <a:off x="457200" y="6356350"/>
            <a:ext cx="2133600" cy="365125"/>
          </a:xfrm>
          <a:prstGeom prst="rect">
            <a:avLst/>
          </a:prstGeom>
        </p:spPr>
        <p:txBody>
          <a:bodyPr/>
          <a:lstStyle/>
          <a:p>
            <a:endParaRPr lang="de-CH" dirty="0"/>
          </a:p>
        </p:txBody>
      </p:sp>
      <p:sp>
        <p:nvSpPr>
          <p:cNvPr id="4" name="Fußzeilenplatzhalter 3"/>
          <p:cNvSpPr>
            <a:spLocks noGrp="1"/>
          </p:cNvSpPr>
          <p:nvPr>
            <p:ph type="ftr" sz="quarter" idx="11"/>
          </p:nvPr>
        </p:nvSpPr>
        <p:spPr/>
        <p:txBody>
          <a:bodyPr/>
          <a:lstStyle/>
          <a:p>
            <a:endParaRPr lang="de-CH" dirty="0"/>
          </a:p>
        </p:txBody>
      </p:sp>
      <p:sp>
        <p:nvSpPr>
          <p:cNvPr id="5" name="Foliennummernplatzhalter 4"/>
          <p:cNvSpPr>
            <a:spLocks noGrp="1"/>
          </p:cNvSpPr>
          <p:nvPr>
            <p:ph type="sldNum" sz="quarter" idx="12"/>
          </p:nvPr>
        </p:nvSpPr>
        <p:spPr/>
        <p:txBody>
          <a:bodyPr/>
          <a:lstStyle/>
          <a:p>
            <a:fld id="{68AA5BF4-962A-49D8-B0F5-606EA47DA063}" type="slidenum">
              <a:rPr lang="de-CH" smtClean="0"/>
              <a:t>‹Nr.›</a:t>
            </a:fld>
            <a:endParaRPr lang="de-CH" dirty="0"/>
          </a:p>
        </p:txBody>
      </p:sp>
    </p:spTree>
    <p:extLst>
      <p:ext uri="{BB962C8B-B14F-4D97-AF65-F5344CB8AC3E}">
        <p14:creationId xmlns:p14="http://schemas.microsoft.com/office/powerpoint/2010/main" val="20232503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6356350"/>
            <a:ext cx="2133600" cy="365125"/>
          </a:xfrm>
          <a:prstGeom prst="rect">
            <a:avLst/>
          </a:prstGeom>
        </p:spPr>
        <p:txBody>
          <a:bodyPr/>
          <a:lstStyle/>
          <a:p>
            <a:endParaRPr lang="de-CH" dirty="0"/>
          </a:p>
        </p:txBody>
      </p:sp>
      <p:sp>
        <p:nvSpPr>
          <p:cNvPr id="3" name="Fußzeilenplatzhalter 2"/>
          <p:cNvSpPr>
            <a:spLocks noGrp="1"/>
          </p:cNvSpPr>
          <p:nvPr>
            <p:ph type="ftr" sz="quarter" idx="11"/>
          </p:nvPr>
        </p:nvSpPr>
        <p:spPr/>
        <p:txBody>
          <a:bodyPr/>
          <a:lstStyle/>
          <a:p>
            <a:endParaRPr lang="de-CH" dirty="0"/>
          </a:p>
        </p:txBody>
      </p:sp>
      <p:sp>
        <p:nvSpPr>
          <p:cNvPr id="4" name="Foliennummernplatzhalter 3"/>
          <p:cNvSpPr>
            <a:spLocks noGrp="1"/>
          </p:cNvSpPr>
          <p:nvPr>
            <p:ph type="sldNum" sz="quarter" idx="12"/>
          </p:nvPr>
        </p:nvSpPr>
        <p:spPr/>
        <p:txBody>
          <a:bodyPr/>
          <a:lstStyle/>
          <a:p>
            <a:fld id="{68AA5BF4-962A-49D8-B0F5-606EA47DA063}" type="slidenum">
              <a:rPr lang="de-CH" smtClean="0"/>
              <a:t>‹Nr.›</a:t>
            </a:fld>
            <a:endParaRPr lang="de-CH" dirty="0"/>
          </a:p>
        </p:txBody>
      </p:sp>
    </p:spTree>
    <p:extLst>
      <p:ext uri="{BB962C8B-B14F-4D97-AF65-F5344CB8AC3E}">
        <p14:creationId xmlns:p14="http://schemas.microsoft.com/office/powerpoint/2010/main" val="8608812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CH"/>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a:xfrm>
            <a:off x="457200" y="6356350"/>
            <a:ext cx="2133600" cy="365125"/>
          </a:xfrm>
          <a:prstGeom prst="rect">
            <a:avLst/>
          </a:prstGeom>
        </p:spPr>
        <p:txBody>
          <a:bodyPr/>
          <a:lstStyle/>
          <a:p>
            <a:endParaRPr lang="de-CH" dirty="0"/>
          </a:p>
        </p:txBody>
      </p:sp>
      <p:sp>
        <p:nvSpPr>
          <p:cNvPr id="6" name="Fußzeilenplatzhalter 5"/>
          <p:cNvSpPr>
            <a:spLocks noGrp="1"/>
          </p:cNvSpPr>
          <p:nvPr>
            <p:ph type="ftr" sz="quarter" idx="11"/>
          </p:nvPr>
        </p:nvSpPr>
        <p:spPr/>
        <p:txBody>
          <a:bodyPr/>
          <a:lstStyle/>
          <a:p>
            <a:endParaRPr lang="de-CH" dirty="0"/>
          </a:p>
        </p:txBody>
      </p:sp>
      <p:sp>
        <p:nvSpPr>
          <p:cNvPr id="7" name="Foliennummernplatzhalter 6"/>
          <p:cNvSpPr>
            <a:spLocks noGrp="1"/>
          </p:cNvSpPr>
          <p:nvPr>
            <p:ph type="sldNum" sz="quarter" idx="12"/>
          </p:nvPr>
        </p:nvSpPr>
        <p:spPr/>
        <p:txBody>
          <a:bodyPr/>
          <a:lstStyle/>
          <a:p>
            <a:fld id="{68AA5BF4-962A-49D8-B0F5-606EA47DA063}" type="slidenum">
              <a:rPr lang="de-CH" smtClean="0"/>
              <a:t>‹Nr.›</a:t>
            </a:fld>
            <a:endParaRPr lang="de-CH" dirty="0"/>
          </a:p>
        </p:txBody>
      </p:sp>
    </p:spTree>
    <p:extLst>
      <p:ext uri="{BB962C8B-B14F-4D97-AF65-F5344CB8AC3E}">
        <p14:creationId xmlns:p14="http://schemas.microsoft.com/office/powerpoint/2010/main" val="260279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folie s/w">
    <p:spTree>
      <p:nvGrpSpPr>
        <p:cNvPr id="1" name=""/>
        <p:cNvGrpSpPr/>
        <p:nvPr/>
      </p:nvGrpSpPr>
      <p:grpSpPr>
        <a:xfrm>
          <a:off x="0" y="0"/>
          <a:ext cx="0" cy="0"/>
          <a:chOff x="0" y="0"/>
          <a:chExt cx="0" cy="0"/>
        </a:xfrm>
      </p:grpSpPr>
      <p:sp>
        <p:nvSpPr>
          <p:cNvPr id="12" name="Inhaltsplatzhalter 11"/>
          <p:cNvSpPr>
            <a:spLocks noGrp="1"/>
          </p:cNvSpPr>
          <p:nvPr>
            <p:ph sz="quarter" idx="13"/>
          </p:nvPr>
        </p:nvSpPr>
        <p:spPr>
          <a:xfrm>
            <a:off x="3779912" y="1915200"/>
            <a:ext cx="5364000" cy="3060000"/>
          </a:xfrm>
        </p:spPr>
        <p:txBody>
          <a:bodyPr lIns="360000" tIns="259200" rIns="360000" bIns="259200"/>
          <a:lstStyle>
            <a:lvl1pPr marL="0" indent="0">
              <a:spcBef>
                <a:spcPts val="0"/>
              </a:spcBef>
              <a:spcAft>
                <a:spcPts val="800"/>
              </a:spcAft>
              <a:buNone/>
              <a:defRPr sz="3000"/>
            </a:lvl1pPr>
            <a:lvl2pPr marL="0" indent="0">
              <a:spcBef>
                <a:spcPts val="0"/>
              </a:spcBef>
              <a:buNone/>
              <a:defRPr sz="3000"/>
            </a:lvl2pPr>
          </a:lstStyle>
          <a:p>
            <a:pPr lvl="0"/>
            <a:r>
              <a:rPr lang="de-DE" smtClean="0"/>
              <a:t>Textmasterformat bearbeiten</a:t>
            </a:r>
          </a:p>
          <a:p>
            <a:pPr lvl="1"/>
            <a:r>
              <a:rPr lang="de-DE" smtClean="0"/>
              <a:t>Zweite Ebene</a:t>
            </a:r>
          </a:p>
        </p:txBody>
      </p:sp>
      <p:sp>
        <p:nvSpPr>
          <p:cNvPr id="13" name="Inhaltsplatzhalter 11"/>
          <p:cNvSpPr>
            <a:spLocks noGrp="1"/>
          </p:cNvSpPr>
          <p:nvPr>
            <p:ph sz="quarter" idx="14"/>
          </p:nvPr>
        </p:nvSpPr>
        <p:spPr>
          <a:xfrm>
            <a:off x="3779911" y="4986000"/>
            <a:ext cx="5364000" cy="1411471"/>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4" name="Inhaltsplatzhalter 11"/>
          <p:cNvSpPr>
            <a:spLocks noGrp="1"/>
          </p:cNvSpPr>
          <p:nvPr>
            <p:ph sz="quarter" idx="15"/>
          </p:nvPr>
        </p:nvSpPr>
        <p:spPr>
          <a:xfrm>
            <a:off x="0" y="720725"/>
            <a:ext cx="3780000" cy="1188000"/>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5" name="Inhaltsplatzhalter 11"/>
          <p:cNvSpPr>
            <a:spLocks noGrp="1"/>
          </p:cNvSpPr>
          <p:nvPr>
            <p:ph sz="quarter" idx="16"/>
          </p:nvPr>
        </p:nvSpPr>
        <p:spPr>
          <a:xfrm>
            <a:off x="0" y="4986000"/>
            <a:ext cx="3780000" cy="1411471"/>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dirty="0" smtClean="0"/>
              <a:t>Textmasterformat bearbeiten</a:t>
            </a:r>
          </a:p>
          <a:p>
            <a:pPr lvl="1"/>
            <a:r>
              <a:rPr lang="de-DE" dirty="0" smtClean="0"/>
              <a:t>Zweite Ebene</a:t>
            </a:r>
          </a:p>
        </p:txBody>
      </p:sp>
      <p:sp>
        <p:nvSpPr>
          <p:cNvPr id="10" name="Inhaltsplatzhalter 11"/>
          <p:cNvSpPr>
            <a:spLocks noGrp="1"/>
          </p:cNvSpPr>
          <p:nvPr>
            <p:ph sz="quarter" idx="17"/>
          </p:nvPr>
        </p:nvSpPr>
        <p:spPr>
          <a:xfrm>
            <a:off x="0" y="1915200"/>
            <a:ext cx="3780000" cy="3060000"/>
          </a:xfrm>
        </p:spPr>
        <p:txBody>
          <a:bodyPr lIns="360000" tIns="298800" rIns="360000" bIns="36000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sp>
        <p:nvSpPr>
          <p:cNvPr id="11" name="Inhaltsplatzhalter 11"/>
          <p:cNvSpPr>
            <a:spLocks noGrp="1"/>
          </p:cNvSpPr>
          <p:nvPr>
            <p:ph sz="quarter" idx="18"/>
          </p:nvPr>
        </p:nvSpPr>
        <p:spPr>
          <a:xfrm>
            <a:off x="3779880" y="720725"/>
            <a:ext cx="5364120" cy="1188000"/>
          </a:xfrm>
        </p:spPr>
        <p:txBody>
          <a:bodyPr lIns="360000" tIns="295200" rIns="360000" bIns="0"/>
          <a:lstStyle>
            <a:lvl1pPr marL="0" indent="0">
              <a:spcBef>
                <a:spcPts val="0"/>
              </a:spcBef>
              <a:spcAft>
                <a:spcPts val="0"/>
              </a:spcAft>
              <a:buNone/>
              <a:defRPr sz="2000"/>
            </a:lvl1pPr>
            <a:lvl2pPr marL="0" indent="0">
              <a:spcBef>
                <a:spcPts val="0"/>
              </a:spcBef>
              <a:buNone/>
              <a:defRPr sz="2000"/>
            </a:lvl2pPr>
          </a:lstStyle>
          <a:p>
            <a:pPr lvl="0"/>
            <a:r>
              <a:rPr lang="de-DE" smtClean="0"/>
              <a:t>Textmasterformat bearbeiten</a:t>
            </a:r>
          </a:p>
          <a:p>
            <a:pPr lvl="1"/>
            <a:r>
              <a:rPr lang="de-DE" smtClean="0"/>
              <a:t>Zweite Ebene</a:t>
            </a:r>
          </a:p>
        </p:txBody>
      </p:sp>
      <p:cxnSp>
        <p:nvCxnSpPr>
          <p:cNvPr id="21" name="Gerade Verbindung 20"/>
          <p:cNvCxnSpPr/>
          <p:nvPr userDrawn="1"/>
        </p:nvCxnSpPr>
        <p:spPr>
          <a:xfrm>
            <a:off x="-508" y="4977743"/>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a:xfrm>
            <a:off x="3779912" y="728700"/>
            <a:ext cx="0" cy="42484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userDrawn="1"/>
        </p:nvCxnSpPr>
        <p:spPr>
          <a:xfrm>
            <a:off x="0" y="1909517"/>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Gerade Verbindung 18"/>
          <p:cNvCxnSpPr/>
          <p:nvPr userDrawn="1"/>
        </p:nvCxnSpPr>
        <p:spPr>
          <a:xfrm>
            <a:off x="-508" y="72497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Datumsplatzhalter 3"/>
          <p:cNvSpPr>
            <a:spLocks noGrp="1"/>
          </p:cNvSpPr>
          <p:nvPr>
            <p:ph type="dt" sz="half" idx="2"/>
          </p:nvPr>
        </p:nvSpPr>
        <p:spPr>
          <a:xfrm>
            <a:off x="352684" y="6582543"/>
            <a:ext cx="3204000" cy="162000"/>
          </a:xfrm>
          <a:prstGeom prst="rect">
            <a:avLst/>
          </a:prstGeom>
        </p:spPr>
        <p:txBody>
          <a:bodyPr vert="horz" wrap="square" lIns="0" tIns="0" rIns="0" bIns="0" rtlCol="0" anchor="ctr">
            <a:spAutoFit/>
          </a:bodyPr>
          <a:lstStyle>
            <a:lvl1pPr algn="l">
              <a:defRPr sz="1000">
                <a:solidFill>
                  <a:schemeClr val="tx1"/>
                </a:solidFill>
              </a:defRPr>
            </a:lvl1pPr>
          </a:lstStyle>
          <a:p>
            <a:endParaRPr lang="de-CH"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CH"/>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dirty="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a:xfrm>
            <a:off x="457200" y="6356350"/>
            <a:ext cx="2133600" cy="365125"/>
          </a:xfrm>
          <a:prstGeom prst="rect">
            <a:avLst/>
          </a:prstGeom>
        </p:spPr>
        <p:txBody>
          <a:bodyPr/>
          <a:lstStyle/>
          <a:p>
            <a:endParaRPr lang="de-CH" dirty="0"/>
          </a:p>
        </p:txBody>
      </p:sp>
      <p:sp>
        <p:nvSpPr>
          <p:cNvPr id="6" name="Fußzeilenplatzhalter 5"/>
          <p:cNvSpPr>
            <a:spLocks noGrp="1"/>
          </p:cNvSpPr>
          <p:nvPr>
            <p:ph type="ftr" sz="quarter" idx="11"/>
          </p:nvPr>
        </p:nvSpPr>
        <p:spPr/>
        <p:txBody>
          <a:bodyPr/>
          <a:lstStyle/>
          <a:p>
            <a:endParaRPr lang="de-CH" dirty="0"/>
          </a:p>
        </p:txBody>
      </p:sp>
      <p:sp>
        <p:nvSpPr>
          <p:cNvPr id="7" name="Foliennummernplatzhalter 6"/>
          <p:cNvSpPr>
            <a:spLocks noGrp="1"/>
          </p:cNvSpPr>
          <p:nvPr>
            <p:ph type="sldNum" sz="quarter" idx="12"/>
          </p:nvPr>
        </p:nvSpPr>
        <p:spPr/>
        <p:txBody>
          <a:bodyPr/>
          <a:lstStyle/>
          <a:p>
            <a:fld id="{68AA5BF4-962A-49D8-B0F5-606EA47DA063}" type="slidenum">
              <a:rPr lang="de-CH" smtClean="0"/>
              <a:t>‹Nr.›</a:t>
            </a:fld>
            <a:endParaRPr lang="de-CH" dirty="0"/>
          </a:p>
        </p:txBody>
      </p:sp>
    </p:spTree>
    <p:extLst>
      <p:ext uri="{BB962C8B-B14F-4D97-AF65-F5344CB8AC3E}">
        <p14:creationId xmlns:p14="http://schemas.microsoft.com/office/powerpoint/2010/main" val="32669983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a:xfrm>
            <a:off x="457200" y="6356350"/>
            <a:ext cx="2133600" cy="365125"/>
          </a:xfrm>
          <a:prstGeom prst="rect">
            <a:avLst/>
          </a:prstGeom>
        </p:spPr>
        <p:txBody>
          <a:bodyPr/>
          <a:lstStyle/>
          <a:p>
            <a:endParaRPr lang="de-CH" dirty="0"/>
          </a:p>
        </p:txBody>
      </p:sp>
      <p:sp>
        <p:nvSpPr>
          <p:cNvPr id="5" name="Fußzeilenplatzhalter 4"/>
          <p:cNvSpPr>
            <a:spLocks noGrp="1"/>
          </p:cNvSpPr>
          <p:nvPr>
            <p:ph type="ftr" sz="quarter" idx="11"/>
          </p:nvPr>
        </p:nvSpPr>
        <p:spPr/>
        <p:txBody>
          <a:bodyPr/>
          <a:lstStyle/>
          <a:p>
            <a:endParaRPr lang="de-CH" dirty="0"/>
          </a:p>
        </p:txBody>
      </p:sp>
      <p:sp>
        <p:nvSpPr>
          <p:cNvPr id="6" name="Foliennummernplatzhalter 5"/>
          <p:cNvSpPr>
            <a:spLocks noGrp="1"/>
          </p:cNvSpPr>
          <p:nvPr>
            <p:ph type="sldNum" sz="quarter" idx="12"/>
          </p:nvPr>
        </p:nvSpPr>
        <p:spPr/>
        <p:txBody>
          <a:bodyPr/>
          <a:lstStyle/>
          <a:p>
            <a:fld id="{68AA5BF4-962A-49D8-B0F5-606EA47DA063}" type="slidenum">
              <a:rPr lang="de-CH" smtClean="0"/>
              <a:t>‹Nr.›</a:t>
            </a:fld>
            <a:endParaRPr lang="de-CH" dirty="0"/>
          </a:p>
        </p:txBody>
      </p:sp>
    </p:spTree>
    <p:extLst>
      <p:ext uri="{BB962C8B-B14F-4D97-AF65-F5344CB8AC3E}">
        <p14:creationId xmlns:p14="http://schemas.microsoft.com/office/powerpoint/2010/main" val="30690090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CH"/>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a:xfrm>
            <a:off x="457200" y="6356350"/>
            <a:ext cx="2133600" cy="365125"/>
          </a:xfrm>
          <a:prstGeom prst="rect">
            <a:avLst/>
          </a:prstGeom>
        </p:spPr>
        <p:txBody>
          <a:bodyPr/>
          <a:lstStyle/>
          <a:p>
            <a:endParaRPr lang="de-CH" dirty="0"/>
          </a:p>
        </p:txBody>
      </p:sp>
      <p:sp>
        <p:nvSpPr>
          <p:cNvPr id="5" name="Fußzeilenplatzhalter 4"/>
          <p:cNvSpPr>
            <a:spLocks noGrp="1"/>
          </p:cNvSpPr>
          <p:nvPr>
            <p:ph type="ftr" sz="quarter" idx="11"/>
          </p:nvPr>
        </p:nvSpPr>
        <p:spPr/>
        <p:txBody>
          <a:bodyPr/>
          <a:lstStyle/>
          <a:p>
            <a:endParaRPr lang="de-CH" dirty="0"/>
          </a:p>
        </p:txBody>
      </p:sp>
      <p:sp>
        <p:nvSpPr>
          <p:cNvPr id="6" name="Foliennummernplatzhalter 5"/>
          <p:cNvSpPr>
            <a:spLocks noGrp="1"/>
          </p:cNvSpPr>
          <p:nvPr>
            <p:ph type="sldNum" sz="quarter" idx="12"/>
          </p:nvPr>
        </p:nvSpPr>
        <p:spPr/>
        <p:txBody>
          <a:bodyPr/>
          <a:lstStyle/>
          <a:p>
            <a:fld id="{68AA5BF4-962A-49D8-B0F5-606EA47DA063}" type="slidenum">
              <a:rPr lang="de-CH" smtClean="0"/>
              <a:t>‹Nr.›</a:t>
            </a:fld>
            <a:endParaRPr lang="de-CH" dirty="0"/>
          </a:p>
        </p:txBody>
      </p:sp>
    </p:spTree>
    <p:extLst>
      <p:ext uri="{BB962C8B-B14F-4D97-AF65-F5344CB8AC3E}">
        <p14:creationId xmlns:p14="http://schemas.microsoft.com/office/powerpoint/2010/main" val="137802894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Aufzählungspunkt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Datumsplatzhalter 3"/>
          <p:cNvSpPr>
            <a:spLocks noGrp="1"/>
          </p:cNvSpPr>
          <p:nvPr>
            <p:ph type="dt" sz="half" idx="2"/>
          </p:nvPr>
        </p:nvSpPr>
        <p:spPr>
          <a:xfrm>
            <a:off x="352684" y="6582543"/>
            <a:ext cx="3204000" cy="162000"/>
          </a:xfrm>
          <a:prstGeom prst="rect">
            <a:avLst/>
          </a:prstGeom>
        </p:spPr>
        <p:txBody>
          <a:bodyPr vert="horz" wrap="square" lIns="0" tIns="0" rIns="0" bIns="0" rtlCol="0" anchor="ctr">
            <a:spAutoFit/>
          </a:bodyPr>
          <a:lstStyle>
            <a:lvl1pPr algn="l">
              <a:defRPr sz="1000">
                <a:solidFill>
                  <a:schemeClr val="tx1"/>
                </a:solidFill>
              </a:defRPr>
            </a:lvl1pPr>
          </a:lstStyle>
          <a:p>
            <a:endParaRPr lang="de-CH" dirty="0"/>
          </a:p>
        </p:txBody>
      </p: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dirty="0"/>
          </a:p>
        </p:txBody>
      </p:sp>
      <p:sp>
        <p:nvSpPr>
          <p:cNvPr id="4" name="Inhaltsplatzhalter 3"/>
          <p:cNvSpPr>
            <a:spLocks noGrp="1"/>
          </p:cNvSpPr>
          <p:nvPr>
            <p:ph sz="quarter" idx="11"/>
          </p:nvPr>
        </p:nvSpPr>
        <p:spPr>
          <a:xfrm>
            <a:off x="366713" y="908720"/>
            <a:ext cx="8418512" cy="5436604"/>
          </a:xfrm>
        </p:spPr>
        <p:txBody>
          <a:bodyPr/>
          <a:lstStyle>
            <a:lvl1pPr marL="269875" indent="-269875">
              <a:defRPr/>
            </a:lvl1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el und Aufz.-Punkte 2-spaltig">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Datumsplatzhalter 3"/>
          <p:cNvSpPr>
            <a:spLocks noGrp="1"/>
          </p:cNvSpPr>
          <p:nvPr>
            <p:ph type="dt" sz="half" idx="2"/>
          </p:nvPr>
        </p:nvSpPr>
        <p:spPr>
          <a:xfrm>
            <a:off x="352684" y="6587480"/>
            <a:ext cx="3204000" cy="162000"/>
          </a:xfrm>
          <a:prstGeom prst="rect">
            <a:avLst/>
          </a:prstGeom>
        </p:spPr>
        <p:txBody>
          <a:bodyPr vert="horz" wrap="square" lIns="0" tIns="0" rIns="0" bIns="0" rtlCol="0" anchor="ctr">
            <a:spAutoFit/>
          </a:bodyPr>
          <a:lstStyle>
            <a:lvl1pPr algn="l">
              <a:defRPr sz="1000">
                <a:solidFill>
                  <a:schemeClr val="tx1"/>
                </a:solidFill>
              </a:defRPr>
            </a:lvl1pPr>
          </a:lstStyle>
          <a:p>
            <a:endParaRPr lang="de-CH" dirty="0"/>
          </a:p>
        </p:txBody>
      </p: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dirty="0"/>
          </a:p>
        </p:txBody>
      </p:sp>
      <p:sp>
        <p:nvSpPr>
          <p:cNvPr id="4" name="Inhaltsplatzhalter 3"/>
          <p:cNvSpPr>
            <a:spLocks noGrp="1"/>
          </p:cNvSpPr>
          <p:nvPr>
            <p:ph sz="quarter" idx="11"/>
          </p:nvPr>
        </p:nvSpPr>
        <p:spPr>
          <a:xfrm>
            <a:off x="366713" y="908720"/>
            <a:ext cx="4011649" cy="5436604"/>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2" name="Inhaltsplatzhalter 3"/>
          <p:cNvSpPr>
            <a:spLocks noGrp="1"/>
          </p:cNvSpPr>
          <p:nvPr>
            <p:ph sz="quarter" idx="12"/>
          </p:nvPr>
        </p:nvSpPr>
        <p:spPr>
          <a:xfrm>
            <a:off x="4752019" y="908720"/>
            <a:ext cx="4047735" cy="5436604"/>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Tree>
    <p:extLst>
      <p:ext uri="{BB962C8B-B14F-4D97-AF65-F5344CB8AC3E}">
        <p14:creationId xmlns:p14="http://schemas.microsoft.com/office/powerpoint/2010/main" val="370698307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el und Aufzählungspunkte, Quell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endParaRPr lang="de-CH" dirty="0"/>
          </a:p>
        </p:txBody>
      </p: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dirty="0"/>
          </a:p>
        </p:txBody>
      </p:sp>
      <p:sp>
        <p:nvSpPr>
          <p:cNvPr id="4" name="Inhaltsplatzhalter 3"/>
          <p:cNvSpPr>
            <a:spLocks noGrp="1"/>
          </p:cNvSpPr>
          <p:nvPr>
            <p:ph sz="quarter" idx="11"/>
          </p:nvPr>
        </p:nvSpPr>
        <p:spPr>
          <a:xfrm>
            <a:off x="366713" y="908720"/>
            <a:ext cx="8418512" cy="5220618"/>
          </a:xfrm>
        </p:spPr>
        <p:txBody>
          <a:bodyPr/>
          <a:lstStyle>
            <a:lvl1pPr marL="269875" indent="-269875">
              <a:defRPr/>
            </a:lvl1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
        <p:nvSpPr>
          <p:cNvPr id="3" name="Textplatzhalter 2"/>
          <p:cNvSpPr>
            <a:spLocks noGrp="1"/>
          </p:cNvSpPr>
          <p:nvPr>
            <p:ph type="body" sz="quarter" idx="12"/>
          </p:nvPr>
        </p:nvSpPr>
        <p:spPr>
          <a:xfrm>
            <a:off x="359532" y="6237288"/>
            <a:ext cx="8439150" cy="179387"/>
          </a:xfrm>
        </p:spPr>
        <p:txBody>
          <a:bodyPr>
            <a:noAutofit/>
          </a:bodyPr>
          <a:lstStyle>
            <a:lvl1pPr marL="0" indent="0" algn="r">
              <a:buNone/>
              <a:defRPr sz="1100" b="0"/>
            </a:lvl1pPr>
            <a:lvl2pPr>
              <a:defRPr sz="1100"/>
            </a:lvl2pPr>
            <a:lvl3pPr>
              <a:defRPr sz="1100"/>
            </a:lvl3pPr>
            <a:lvl4pPr>
              <a:defRPr sz="1100"/>
            </a:lvl4pPr>
            <a:lvl5pPr>
              <a:defRPr sz="1100"/>
            </a:lvl5pPr>
          </a:lstStyle>
          <a:p>
            <a:pPr lvl="0"/>
            <a:r>
              <a:rPr lang="de-DE" smtClean="0"/>
              <a:t>Textmasterformat bearbeiten</a:t>
            </a:r>
          </a:p>
        </p:txBody>
      </p:sp>
    </p:spTree>
    <p:extLst>
      <p:ext uri="{BB962C8B-B14F-4D97-AF65-F5344CB8AC3E}">
        <p14:creationId xmlns:p14="http://schemas.microsoft.com/office/powerpoint/2010/main" val="365900335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el und Aufz.-Punkte 2-spaltig Quell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Datumsplatzhalter 3"/>
          <p:cNvSpPr>
            <a:spLocks noGrp="1"/>
          </p:cNvSpPr>
          <p:nvPr>
            <p:ph type="dt" sz="half" idx="2"/>
          </p:nvPr>
        </p:nvSpPr>
        <p:spPr>
          <a:xfrm>
            <a:off x="352685" y="6551476"/>
            <a:ext cx="3204000" cy="162000"/>
          </a:xfrm>
          <a:prstGeom prst="rect">
            <a:avLst/>
          </a:prstGeom>
        </p:spPr>
        <p:txBody>
          <a:bodyPr vert="horz" wrap="square" lIns="0" tIns="0" rIns="0" bIns="0" rtlCol="0" anchor="ctr">
            <a:spAutoFit/>
          </a:bodyPr>
          <a:lstStyle>
            <a:lvl1pPr algn="l">
              <a:defRPr sz="1000">
                <a:solidFill>
                  <a:schemeClr val="tx1"/>
                </a:solidFill>
              </a:defRPr>
            </a:lvl1pPr>
          </a:lstStyle>
          <a:p>
            <a:endParaRPr lang="de-CH" dirty="0"/>
          </a:p>
        </p:txBody>
      </p: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dirty="0"/>
          </a:p>
        </p:txBody>
      </p:sp>
      <p:sp>
        <p:nvSpPr>
          <p:cNvPr id="4" name="Inhaltsplatzhalter 3"/>
          <p:cNvSpPr>
            <a:spLocks noGrp="1"/>
          </p:cNvSpPr>
          <p:nvPr>
            <p:ph sz="quarter" idx="11"/>
          </p:nvPr>
        </p:nvSpPr>
        <p:spPr>
          <a:xfrm>
            <a:off x="366713" y="908720"/>
            <a:ext cx="4011649" cy="5220618"/>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2" name="Inhaltsplatzhalter 3"/>
          <p:cNvSpPr>
            <a:spLocks noGrp="1"/>
          </p:cNvSpPr>
          <p:nvPr>
            <p:ph sz="quarter" idx="12"/>
          </p:nvPr>
        </p:nvSpPr>
        <p:spPr>
          <a:xfrm>
            <a:off x="4752019" y="908720"/>
            <a:ext cx="4047735" cy="5220618"/>
          </a:xfrm>
        </p:spPr>
        <p:txBody>
          <a:bodyPr/>
          <a:lstStyle>
            <a:lvl1pPr marL="269875" indent="-269875">
              <a:defRPr/>
            </a:lvl1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3" name="Textplatzhalter 2"/>
          <p:cNvSpPr>
            <a:spLocks noGrp="1"/>
          </p:cNvSpPr>
          <p:nvPr>
            <p:ph type="body" sz="quarter" idx="13"/>
          </p:nvPr>
        </p:nvSpPr>
        <p:spPr>
          <a:xfrm>
            <a:off x="359532" y="6237288"/>
            <a:ext cx="8439150" cy="179387"/>
          </a:xfrm>
        </p:spPr>
        <p:txBody>
          <a:bodyPr>
            <a:noAutofit/>
          </a:bodyPr>
          <a:lstStyle>
            <a:lvl1pPr marL="0" indent="0" algn="r">
              <a:buNone/>
              <a:defRPr sz="1100" b="0"/>
            </a:lvl1pPr>
            <a:lvl2pPr>
              <a:defRPr sz="1100"/>
            </a:lvl2pPr>
            <a:lvl3pPr>
              <a:defRPr sz="1100"/>
            </a:lvl3pPr>
            <a:lvl4pPr>
              <a:defRPr sz="1100"/>
            </a:lvl4pPr>
            <a:lvl5pPr>
              <a:defRPr sz="1100"/>
            </a:lvl5pPr>
          </a:lstStyle>
          <a:p>
            <a:pPr lvl="0"/>
            <a:r>
              <a:rPr lang="de-DE" smtClean="0"/>
              <a:t>Textmasterformat bearbeiten</a:t>
            </a:r>
          </a:p>
        </p:txBody>
      </p:sp>
    </p:spTree>
    <p:extLst>
      <p:ext uri="{BB962C8B-B14F-4D97-AF65-F5344CB8AC3E}">
        <p14:creationId xmlns:p14="http://schemas.microsoft.com/office/powerpoint/2010/main" val="207336313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und Text">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t>© patientensicherheit schweiz</a:t>
            </a:r>
            <a:endParaRPr lang="de-CH" dirty="0"/>
          </a:p>
        </p:txBody>
      </p: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dirty="0"/>
          </a:p>
        </p:txBody>
      </p:sp>
      <p:sp>
        <p:nvSpPr>
          <p:cNvPr id="4" name="Inhaltsplatzhalter 3"/>
          <p:cNvSpPr>
            <a:spLocks noGrp="1"/>
          </p:cNvSpPr>
          <p:nvPr>
            <p:ph sz="quarter" idx="11"/>
          </p:nvPr>
        </p:nvSpPr>
        <p:spPr>
          <a:xfrm>
            <a:off x="366713" y="908720"/>
            <a:ext cx="8418512" cy="5436604"/>
          </a:xfrm>
        </p:spPr>
        <p:txBody>
          <a:bodyPr/>
          <a:lstStyle>
            <a:lvl1pPr marL="0" indent="0">
              <a:spcBef>
                <a:spcPts val="1200"/>
              </a:spcBef>
              <a:buFont typeface="Arial" pitchFamily="34" charset="0"/>
              <a:buNone/>
              <a:defRPr/>
            </a:lvl1pPr>
            <a:lvl2pPr marL="357188" indent="-342900">
              <a:spcBef>
                <a:spcPts val="1200"/>
              </a:spcBef>
              <a:buFont typeface="Arial" pitchFamily="34" charset="0"/>
              <a:buChar char="…"/>
              <a:defRPr sz="2500"/>
            </a:lvl2pPr>
            <a:lvl3pPr marL="358775" indent="0">
              <a:spcBef>
                <a:spcPts val="0"/>
              </a:spcBef>
              <a:buNone/>
              <a:defRPr/>
            </a:lvl3pPr>
            <a:lvl4pPr marL="803275" indent="-182563" defTabSz="989013">
              <a:defRPr/>
            </a:lvl4pPr>
            <a:lvl5pPr marL="987425" indent="-174625">
              <a:defRPr/>
            </a:lvl5pPr>
          </a:lstStyle>
          <a:p>
            <a:pPr lvl="0"/>
            <a:r>
              <a:rPr lang="de-DE" dirty="0" smtClean="0"/>
              <a:t>Textmasterformat bearbeiten</a:t>
            </a:r>
          </a:p>
          <a:p>
            <a:pPr lvl="1"/>
            <a:r>
              <a:rPr lang="de-DE" dirty="0" smtClean="0"/>
              <a:t>Zweite Ebene</a:t>
            </a:r>
          </a:p>
          <a:p>
            <a:pPr lvl="2"/>
            <a:r>
              <a:rPr lang="de-DE" dirty="0" smtClean="0"/>
              <a:t>Dritte Ebene</a:t>
            </a:r>
          </a:p>
        </p:txBody>
      </p:sp>
    </p:spTree>
    <p:extLst>
      <p:ext uri="{BB962C8B-B14F-4D97-AF65-F5344CB8AC3E}">
        <p14:creationId xmlns:p14="http://schemas.microsoft.com/office/powerpoint/2010/main" val="2564249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und Text 2">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dirty="0"/>
          </a:p>
        </p:txBody>
      </p:sp>
      <p:sp>
        <p:nvSpPr>
          <p:cNvPr id="4" name="Inhaltsplatzhalter 3"/>
          <p:cNvSpPr>
            <a:spLocks noGrp="1"/>
          </p:cNvSpPr>
          <p:nvPr>
            <p:ph sz="quarter" idx="11"/>
          </p:nvPr>
        </p:nvSpPr>
        <p:spPr>
          <a:xfrm>
            <a:off x="366713" y="908720"/>
            <a:ext cx="8418512" cy="5436604"/>
          </a:xfrm>
        </p:spPr>
        <p:txBody>
          <a:bodyPr/>
          <a:lstStyle>
            <a:lvl1pPr marL="0" indent="0">
              <a:buFont typeface="Arial" pitchFamily="34" charset="0"/>
              <a:buNone/>
              <a:defRPr/>
            </a:lvl1pPr>
            <a:lvl2pPr marL="1588" indent="0">
              <a:spcBef>
                <a:spcPts val="1200"/>
              </a:spcBef>
              <a:buNone/>
              <a:defRPr sz="2000"/>
            </a:lvl2pPr>
            <a:lvl3pPr marL="179388" indent="-176213">
              <a:defRPr/>
            </a:lvl3pPr>
            <a:lvl4pPr marL="352425" indent="-182563" defTabSz="989013">
              <a:defRPr/>
            </a:lvl4pPr>
            <a:lvl5pPr marL="536575" indent="-174625">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0"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t>© patientensicherheit schweiz</a:t>
            </a:r>
            <a:endParaRPr lang="de-CH" dirty="0"/>
          </a:p>
        </p:txBody>
      </p:sp>
    </p:spTree>
    <p:extLst>
      <p:ext uri="{BB962C8B-B14F-4D97-AF65-F5344CB8AC3E}">
        <p14:creationId xmlns:p14="http://schemas.microsoft.com/office/powerpoint/2010/main" val="3620027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eere Folie">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a:xfrm>
            <a:off x="0" y="-1"/>
            <a:ext cx="6516216" cy="724205"/>
          </a:xfrm>
        </p:spPr>
        <p:txBody>
          <a:bodyPr lIns="360000" tIns="72000" rIns="360000" bIns="72000" anchor="b" anchorCtr="0">
            <a:noAutofit/>
          </a:bodyPr>
          <a:lstStyle>
            <a:lvl1pPr marL="0" indent="0">
              <a:buNone/>
              <a:defRPr sz="1600" b="0"/>
            </a:lvl1pPr>
            <a:lvl2pPr>
              <a:buNone/>
              <a:defRPr sz="1400"/>
            </a:lvl2pPr>
            <a:lvl3pPr>
              <a:buNone/>
              <a:defRPr sz="1400"/>
            </a:lvl3pPr>
            <a:lvl4pPr>
              <a:buNone/>
              <a:defRPr sz="1400"/>
            </a:lvl4pPr>
            <a:lvl5pPr>
              <a:buNone/>
              <a:defRPr sz="1400"/>
            </a:lvl5pPr>
          </a:lstStyle>
          <a:p>
            <a:pPr lvl="0"/>
            <a:r>
              <a:rPr lang="de-DE" smtClean="0"/>
              <a:t>Textmasterformat bearbeiten</a:t>
            </a:r>
          </a:p>
        </p:txBody>
      </p:sp>
      <p:cxnSp>
        <p:nvCxnSpPr>
          <p:cNvPr id="22" name="Gerade Verbindung 21"/>
          <p:cNvCxnSpPr/>
          <p:nvPr userDrawn="1"/>
        </p:nvCxnSpPr>
        <p:spPr>
          <a:xfrm>
            <a:off x="0" y="727315"/>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a:xfrm>
            <a:off x="6516000" y="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a:xfrm>
            <a:off x="0" y="64980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a:xfrm>
            <a:off x="6516000" y="6496124"/>
            <a:ext cx="216"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dirty="0"/>
          </a:p>
        </p:txBody>
      </p:sp>
      <p:sp>
        <p:nvSpPr>
          <p:cNvPr id="10"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t>© patientensicherheit schweiz</a:t>
            </a:r>
            <a:endParaRPr lang="de-CH" dirty="0"/>
          </a:p>
        </p:txBody>
      </p:sp>
    </p:spTree>
    <p:extLst>
      <p:ext uri="{BB962C8B-B14F-4D97-AF65-F5344CB8AC3E}">
        <p14:creationId xmlns:p14="http://schemas.microsoft.com/office/powerpoint/2010/main" val="99387267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cid:image001.png@01CE1988.9D39F170" TargetMode="Externa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323528" y="1484784"/>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CH" dirty="0"/>
          </a:p>
        </p:txBody>
      </p:sp>
      <p:sp>
        <p:nvSpPr>
          <p:cNvPr id="3" name="Textplatzhalter 2"/>
          <p:cNvSpPr>
            <a:spLocks noGrp="1"/>
          </p:cNvSpPr>
          <p:nvPr>
            <p:ph type="body" idx="1"/>
          </p:nvPr>
        </p:nvSpPr>
        <p:spPr>
          <a:xfrm>
            <a:off x="457200" y="2996952"/>
            <a:ext cx="8229600" cy="3129211"/>
          </a:xfrm>
          <a:prstGeom prst="rect">
            <a:avLst/>
          </a:prstGeom>
        </p:spPr>
        <p:txBody>
          <a:bodyPr vert="horz" lIns="0" tIns="0" rIns="0" bIns="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
        <p:nvSpPr>
          <p:cNvPr id="5" name="Fußzeilenplatzhalter 4"/>
          <p:cNvSpPr>
            <a:spLocks noGrp="1"/>
          </p:cNvSpPr>
          <p:nvPr>
            <p:ph type="ftr" sz="quarter" idx="3"/>
          </p:nvPr>
        </p:nvSpPr>
        <p:spPr>
          <a:xfrm>
            <a:off x="323528" y="6381328"/>
            <a:ext cx="3744416" cy="364165"/>
          </a:xfrm>
          <a:prstGeom prst="rect">
            <a:avLst/>
          </a:prstGeom>
          <a:noFill/>
        </p:spPr>
        <p:txBody>
          <a:bodyPr vert="horz" wrap="square" lIns="360000" tIns="108000" rIns="360000" bIns="108000" rtlCol="0" anchor="b" anchorCtr="0">
            <a:noAutofit/>
          </a:bodyPr>
          <a:lstStyle>
            <a:lvl1pPr algn="l">
              <a:defRPr sz="900">
                <a:solidFill>
                  <a:schemeClr val="tx1"/>
                </a:solidFill>
              </a:defRPr>
            </a:lvl1pPr>
          </a:lstStyle>
          <a:p>
            <a:endParaRPr lang="de-CH" dirty="0"/>
          </a:p>
        </p:txBody>
      </p:sp>
      <p:sp>
        <p:nvSpPr>
          <p:cNvPr id="6" name="Foliennummernplatzhalter 5"/>
          <p:cNvSpPr>
            <a:spLocks noGrp="1"/>
          </p:cNvSpPr>
          <p:nvPr>
            <p:ph type="sldNum" sz="quarter" idx="4"/>
          </p:nvPr>
        </p:nvSpPr>
        <p:spPr>
          <a:xfrm>
            <a:off x="8273097" y="6551476"/>
            <a:ext cx="504056" cy="153888"/>
          </a:xfrm>
          <a:prstGeom prst="rect">
            <a:avLst/>
          </a:prstGeom>
        </p:spPr>
        <p:txBody>
          <a:bodyPr vert="horz" wrap="square" lIns="0" tIns="0" rIns="0" bIns="0" rtlCol="0" anchor="ctr">
            <a:spAutoFit/>
          </a:bodyPr>
          <a:lstStyle>
            <a:lvl1pPr algn="r">
              <a:defRPr sz="1000">
                <a:solidFill>
                  <a:schemeClr val="tx1"/>
                </a:solidFill>
              </a:defRPr>
            </a:lvl1pPr>
          </a:lstStyle>
          <a:p>
            <a:fld id="{A6DC35B0-3101-436D-83E8-2A48940380AD}" type="slidenum">
              <a:rPr lang="de-CH" smtClean="0"/>
              <a:pPr/>
              <a:t>‹Nr.›</a:t>
            </a:fld>
            <a:endParaRPr lang="de-CH" dirty="0"/>
          </a:p>
        </p:txBody>
      </p:sp>
      <p:pic>
        <p:nvPicPr>
          <p:cNvPr id="9" name="Grafik 1" descr="KeyVisual_lang_deutsch_final"/>
          <p:cNvPicPr>
            <a:picLocks noChangeAspect="1" noChangeArrowheads="1"/>
          </p:cNvPicPr>
          <p:nvPr/>
        </p:nvPicPr>
        <p:blipFill>
          <a:blip r:embed="rId13" r:link="rId14">
            <a:extLst>
              <a:ext uri="{28A0092B-C50C-407E-A947-70E740481C1C}">
                <a14:useLocalDpi xmlns:a14="http://schemas.microsoft.com/office/drawing/2010/main" val="0"/>
              </a:ext>
            </a:extLst>
          </a:blip>
          <a:srcRect/>
          <a:stretch>
            <a:fillRect/>
          </a:stretch>
        </p:blipFill>
        <p:spPr bwMode="auto">
          <a:xfrm>
            <a:off x="4320243" y="72571"/>
            <a:ext cx="2195974" cy="620126"/>
          </a:xfrm>
          <a:prstGeom prst="rect">
            <a:avLst/>
          </a:prstGeom>
          <a:noFill/>
          <a:extLst>
            <a:ext uri="{909E8E84-426E-40DD-AFC4-6F175D3DCCD1}">
              <a14:hiddenFill xmlns:a14="http://schemas.microsoft.com/office/drawing/2010/main">
                <a:solidFill>
                  <a:srgbClr val="FFFFFF"/>
                </a:solidFill>
              </a14:hiddenFill>
            </a:ext>
          </a:extLst>
        </p:spPr>
      </p:pic>
      <p:pic>
        <p:nvPicPr>
          <p:cNvPr id="10" name="Grafik 9" descr="C:\Users\bezzola\AppData\Local\Microsoft\Windows\Temporary Internet Files\Content.Word\Progress_Logo_d_rgb.jpg"/>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085458" y="72570"/>
            <a:ext cx="1951038" cy="620588"/>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661" r:id="rId1"/>
    <p:sldLayoutId id="2147483660" r:id="rId2"/>
    <p:sldLayoutId id="2147483650" r:id="rId3"/>
    <p:sldLayoutId id="2147483665" r:id="rId4"/>
    <p:sldLayoutId id="2147483666" r:id="rId5"/>
    <p:sldLayoutId id="2147483667" r:id="rId6"/>
    <p:sldLayoutId id="2147483662" r:id="rId7"/>
    <p:sldLayoutId id="2147483663" r:id="rId8"/>
    <p:sldLayoutId id="2147483664" r:id="rId9"/>
    <p:sldLayoutId id="2147483683" r:id="rId10"/>
    <p:sldLayoutId id="2147483696" r:id="rId11"/>
  </p:sldLayoutIdLst>
  <p:timing>
    <p:tnLst>
      <p:par>
        <p:cTn id="1" dur="indefinite" restart="never" nodeType="tmRoot"/>
      </p:par>
    </p:tnLst>
  </p:timing>
  <p:hf hdr="0" ftr="0"/>
  <p:txStyles>
    <p:titleStyle>
      <a:lvl1pPr algn="ctr" defTabSz="914400" rtl="0" eaLnBrk="1" latinLnBrk="0" hangingPunct="1">
        <a:spcBef>
          <a:spcPct val="0"/>
        </a:spcBef>
        <a:buNone/>
        <a:defRPr sz="3000" kern="1200">
          <a:solidFill>
            <a:schemeClr val="tx1"/>
          </a:solidFill>
          <a:latin typeface="+mj-lt"/>
          <a:ea typeface="+mj-ea"/>
          <a:cs typeface="+mj-cs"/>
        </a:defRPr>
      </a:lvl1pPr>
    </p:titleStyle>
    <p:bodyStyle>
      <a:lvl1pPr marL="269875" indent="-269875" algn="l" defTabSz="914400" rtl="0" eaLnBrk="1" latinLnBrk="0" hangingPunct="1">
        <a:spcBef>
          <a:spcPct val="20000"/>
        </a:spcBef>
        <a:buClr>
          <a:srgbClr val="006061"/>
        </a:buClr>
        <a:buSzPct val="110000"/>
        <a:buFont typeface="Wingdings" pitchFamily="2" charset="2"/>
        <a:buChar char="§"/>
        <a:defRPr sz="2500" b="1" kern="1200">
          <a:solidFill>
            <a:schemeClr val="tx1"/>
          </a:solidFill>
          <a:latin typeface="+mn-lt"/>
          <a:ea typeface="+mn-ea"/>
          <a:cs typeface="+mn-cs"/>
        </a:defRPr>
      </a:lvl1pPr>
      <a:lvl2pPr marL="541338" indent="-271463" algn="l" defTabSz="914400" rtl="0" eaLnBrk="1" latinLnBrk="0" hangingPunct="1">
        <a:spcBef>
          <a:spcPct val="20000"/>
        </a:spcBef>
        <a:buClr>
          <a:srgbClr val="006061"/>
        </a:buClr>
        <a:buSzPct val="110000"/>
        <a:buFont typeface="Wingdings" pitchFamily="2" charset="2"/>
        <a:buChar char="§"/>
        <a:defRPr sz="2500" kern="1200">
          <a:solidFill>
            <a:schemeClr val="tx1"/>
          </a:solidFill>
          <a:latin typeface="+mn-lt"/>
          <a:ea typeface="+mn-ea"/>
          <a:cs typeface="+mn-cs"/>
        </a:defRPr>
      </a:lvl2pPr>
      <a:lvl3pPr marL="717550" indent="-176213" algn="l" defTabSz="914400" rtl="0" eaLnBrk="1" latinLnBrk="0" hangingPunct="1">
        <a:spcBef>
          <a:spcPct val="20000"/>
        </a:spcBef>
        <a:buClr>
          <a:srgbClr val="006061"/>
        </a:buClr>
        <a:buFont typeface="Wingdings" pitchFamily="2" charset="2"/>
        <a:buChar char="§"/>
        <a:defRPr sz="2000" kern="1200">
          <a:solidFill>
            <a:schemeClr val="tx1"/>
          </a:solidFill>
          <a:latin typeface="+mn-lt"/>
          <a:ea typeface="+mn-ea"/>
          <a:cs typeface="+mn-cs"/>
        </a:defRPr>
      </a:lvl3pPr>
      <a:lvl4pPr marL="900113" indent="-182563"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1074738" indent="-174625"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CH"/>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CH"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AA5BF4-962A-49D8-B0F5-606EA47DA063}" type="slidenum">
              <a:rPr lang="de-CH" smtClean="0"/>
              <a:t>‹Nr.›</a:t>
            </a:fld>
            <a:endParaRPr lang="de-CH" dirty="0"/>
          </a:p>
        </p:txBody>
      </p:sp>
      <p:sp>
        <p:nvSpPr>
          <p:cNvPr id="7"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t>© patientensicherheit schweiz</a:t>
            </a:r>
            <a:endParaRPr lang="de-CH" dirty="0"/>
          </a:p>
        </p:txBody>
      </p:sp>
    </p:spTree>
    <p:extLst>
      <p:ext uri="{BB962C8B-B14F-4D97-AF65-F5344CB8AC3E}">
        <p14:creationId xmlns:p14="http://schemas.microsoft.com/office/powerpoint/2010/main" val="137153435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hyperlink" Target="http://www.youtube.com/watch?v=GdGaRUklIig" TargetMode="External"/><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20.png"/></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6.xml"/><Relationship Id="rId5" Type="http://schemas.openxmlformats.org/officeDocument/2006/relationships/image" Target="../media/image23.png"/><Relationship Id="rId4" Type="http://schemas.openxmlformats.org/officeDocument/2006/relationships/image" Target="../media/image22.png"/></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1.wdp"/></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microsoft.com/office/2007/relationships/hdphoto" Target="../media/hdphoto2.wdp"/></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microsoft.com/office/2007/relationships/hdphoto" Target="../media/hdphoto1.wdp"/><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Hinweise</a:t>
            </a:r>
            <a:endParaRPr lang="de-CH" dirty="0"/>
          </a:p>
        </p:txBody>
      </p:sp>
      <p:sp>
        <p:nvSpPr>
          <p:cNvPr id="5" name="Inhaltsplatzhalter 4"/>
          <p:cNvSpPr>
            <a:spLocks noGrp="1"/>
          </p:cNvSpPr>
          <p:nvPr>
            <p:ph sz="quarter" idx="11"/>
          </p:nvPr>
        </p:nvSpPr>
        <p:spPr/>
        <p:txBody>
          <a:bodyPr>
            <a:normAutofit/>
          </a:bodyPr>
          <a:lstStyle/>
          <a:p>
            <a:pPr marL="0" indent="0">
              <a:buNone/>
            </a:pPr>
            <a:r>
              <a:rPr lang="de-CH" dirty="0">
                <a:solidFill>
                  <a:schemeClr val="accent1"/>
                </a:solidFill>
              </a:rPr>
              <a:t>Hinweise zur </a:t>
            </a:r>
            <a:r>
              <a:rPr lang="de-CH" dirty="0" smtClean="0">
                <a:solidFill>
                  <a:schemeClr val="accent1"/>
                </a:solidFill>
              </a:rPr>
              <a:t>PPT-Präsentation</a:t>
            </a:r>
          </a:p>
          <a:p>
            <a:pPr lvl="0"/>
            <a:r>
              <a:rPr lang="de-CH" sz="2000" b="0" dirty="0" smtClean="0"/>
              <a:t>Autorin: Paula Bezzola, MPH unter Mitarbeit von Dr. Anna Mascherek und Irene Kobler </a:t>
            </a:r>
          </a:p>
          <a:p>
            <a:r>
              <a:rPr lang="de-CH" sz="2000" b="0" dirty="0" smtClean="0"/>
              <a:t>In der Präsentation sind Folien aufgeführt, die vom Spital im Vorfeld der Präsentation ergänzt werden müssen. Diese Stellen sind </a:t>
            </a:r>
            <a:r>
              <a:rPr lang="de-CH" sz="2000" b="0" dirty="0" smtClean="0">
                <a:solidFill>
                  <a:schemeClr val="accent4"/>
                </a:solidFill>
              </a:rPr>
              <a:t>violett</a:t>
            </a:r>
            <a:r>
              <a:rPr lang="de-CH" sz="2000" b="0" dirty="0" smtClean="0"/>
              <a:t>  geschrieben. </a:t>
            </a:r>
          </a:p>
          <a:p>
            <a:r>
              <a:rPr lang="de-CH" sz="2000" b="0" dirty="0" smtClean="0"/>
              <a:t>Copyright </a:t>
            </a:r>
            <a:r>
              <a:rPr lang="de-CH" sz="2000" b="0" dirty="0"/>
              <a:t>© Stiftung für Patientensicherheit, 2013 – alle Rechte vorbehalten. Der Nachdruck und die Vervielfältigung des vorliegenden Textes sowie die ganze oder teilweise Verwertung von Grafiken, Fotos oder Textausschnitten sind erlaubt - jedoch besteht die Verpflichtung, auf die Urheberschaft durch patientensicherheit schweiz hinzuweisen. Die externe Veröffentlichung bedarf einer ausdrücklichen schriftlichen Genehmigung durch patientensicherheit schweiz. Bei der Weitergabe an Dritte muss auf das Copyright und die Verpflichtung zur Angabe der Urheberschaft hingewiesen werden.</a:t>
            </a:r>
            <a:endParaRPr lang="de-CH" b="0" dirty="0" smtClean="0"/>
          </a:p>
        </p:txBody>
      </p:sp>
      <p:sp>
        <p:nvSpPr>
          <p:cNvPr id="4" name="Foliennummernplatzhalter 3"/>
          <p:cNvSpPr>
            <a:spLocks noGrp="1"/>
          </p:cNvSpPr>
          <p:nvPr>
            <p:ph type="sldNum" sz="quarter" idx="4"/>
          </p:nvPr>
        </p:nvSpPr>
        <p:spPr/>
        <p:txBody>
          <a:bodyPr/>
          <a:lstStyle/>
          <a:p>
            <a:fld id="{A6DC35B0-3101-436D-83E8-2A48940380AD}" type="slidenum">
              <a:rPr lang="de-CH" smtClean="0"/>
              <a:pPr/>
              <a:t>1</a:t>
            </a:fld>
            <a:endParaRPr lang="de-CH" dirty="0"/>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t>© Patientensicherheit </a:t>
            </a:r>
            <a:r>
              <a:rPr lang="de-CH" dirty="0"/>
              <a:t>S</a:t>
            </a:r>
            <a:r>
              <a:rPr lang="de-CH" dirty="0" smtClean="0"/>
              <a:t>chweiz</a:t>
            </a:r>
            <a:endParaRPr lang="de-CH" dirty="0"/>
          </a:p>
        </p:txBody>
      </p:sp>
    </p:spTree>
    <p:extLst>
      <p:ext uri="{BB962C8B-B14F-4D97-AF65-F5344CB8AC3E}">
        <p14:creationId xmlns:p14="http://schemas.microsoft.com/office/powerpoint/2010/main" val="43085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platzhalter 10"/>
          <p:cNvSpPr>
            <a:spLocks noGrp="1"/>
          </p:cNvSpPr>
          <p:nvPr>
            <p:ph type="body" sz="quarter" idx="10"/>
          </p:nvPr>
        </p:nvSpPr>
        <p:spPr/>
        <p:txBody>
          <a:bodyPr/>
          <a:lstStyle/>
          <a:p>
            <a:r>
              <a:rPr lang="de-CH" dirty="0" smtClean="0"/>
              <a:t>WHO-Checkliste  </a:t>
            </a:r>
            <a:endParaRPr lang="de-CH" dirty="0"/>
          </a:p>
        </p:txBody>
      </p:sp>
      <p:sp>
        <p:nvSpPr>
          <p:cNvPr id="15363" name="Rectangle 6"/>
          <p:cNvSpPr>
            <a:spLocks noGrp="1" noChangeArrowheads="1"/>
          </p:cNvSpPr>
          <p:nvPr>
            <p:ph type="sldNum"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800">
                <a:solidFill>
                  <a:schemeClr val="tx1"/>
                </a:solidFill>
                <a:latin typeface="Arial" pitchFamily="34" charset="0"/>
              </a:defRPr>
            </a:lvl1pPr>
            <a:lvl2pPr marL="660334" indent="-253975" eaLnBrk="0" hangingPunct="0">
              <a:defRPr sz="1800">
                <a:solidFill>
                  <a:schemeClr val="tx1"/>
                </a:solidFill>
                <a:latin typeface="Arial" pitchFamily="34" charset="0"/>
              </a:defRPr>
            </a:lvl2pPr>
            <a:lvl3pPr marL="1015898" indent="-203180" eaLnBrk="0" hangingPunct="0">
              <a:defRPr sz="1800">
                <a:solidFill>
                  <a:schemeClr val="tx1"/>
                </a:solidFill>
                <a:latin typeface="Arial" pitchFamily="34" charset="0"/>
              </a:defRPr>
            </a:lvl3pPr>
            <a:lvl4pPr marL="1422258" indent="-203180" eaLnBrk="0" hangingPunct="0">
              <a:defRPr sz="1800">
                <a:solidFill>
                  <a:schemeClr val="tx1"/>
                </a:solidFill>
                <a:latin typeface="Arial" pitchFamily="34" charset="0"/>
              </a:defRPr>
            </a:lvl4pPr>
            <a:lvl5pPr marL="1828617" indent="-203180" eaLnBrk="0" hangingPunct="0">
              <a:defRPr sz="1800">
                <a:solidFill>
                  <a:schemeClr val="tx1"/>
                </a:solidFill>
                <a:latin typeface="Arial" pitchFamily="34" charset="0"/>
              </a:defRPr>
            </a:lvl5pPr>
            <a:lvl6pPr marL="2234976" indent="-203180" eaLnBrk="0" fontAlgn="base" hangingPunct="0">
              <a:spcBef>
                <a:spcPct val="0"/>
              </a:spcBef>
              <a:spcAft>
                <a:spcPct val="0"/>
              </a:spcAft>
              <a:defRPr sz="1800">
                <a:solidFill>
                  <a:schemeClr val="tx1"/>
                </a:solidFill>
                <a:latin typeface="Arial" pitchFamily="34" charset="0"/>
              </a:defRPr>
            </a:lvl6pPr>
            <a:lvl7pPr marL="2641336" indent="-203180" eaLnBrk="0" fontAlgn="base" hangingPunct="0">
              <a:spcBef>
                <a:spcPct val="0"/>
              </a:spcBef>
              <a:spcAft>
                <a:spcPct val="0"/>
              </a:spcAft>
              <a:defRPr sz="1800">
                <a:solidFill>
                  <a:schemeClr val="tx1"/>
                </a:solidFill>
                <a:latin typeface="Arial" pitchFamily="34" charset="0"/>
              </a:defRPr>
            </a:lvl7pPr>
            <a:lvl8pPr marL="3047695" indent="-203180" eaLnBrk="0" fontAlgn="base" hangingPunct="0">
              <a:spcBef>
                <a:spcPct val="0"/>
              </a:spcBef>
              <a:spcAft>
                <a:spcPct val="0"/>
              </a:spcAft>
              <a:defRPr sz="1800">
                <a:solidFill>
                  <a:schemeClr val="tx1"/>
                </a:solidFill>
                <a:latin typeface="Arial" pitchFamily="34" charset="0"/>
              </a:defRPr>
            </a:lvl8pPr>
            <a:lvl9pPr marL="3454055" indent="-203180" eaLnBrk="0" fontAlgn="base" hangingPunct="0">
              <a:spcBef>
                <a:spcPct val="0"/>
              </a:spcBef>
              <a:spcAft>
                <a:spcPct val="0"/>
              </a:spcAft>
              <a:defRPr sz="1800">
                <a:solidFill>
                  <a:schemeClr val="tx1"/>
                </a:solidFill>
                <a:latin typeface="Arial" pitchFamily="34" charset="0"/>
              </a:defRPr>
            </a:lvl9pPr>
          </a:lstStyle>
          <a:p>
            <a:pPr eaLnBrk="1" hangingPunct="1"/>
            <a:fld id="{28F35E0F-547A-46B5-AEC0-C67F76C32AEC}" type="slidenum">
              <a:rPr lang="de-DE" altLang="de-DE" sz="1400"/>
              <a:pPr eaLnBrk="1" hangingPunct="1"/>
              <a:t>10</a:t>
            </a:fld>
            <a:endParaRPr lang="de-DE" altLang="de-DE" sz="1400" dirty="0"/>
          </a:p>
        </p:txBody>
      </p:sp>
      <p:sp>
        <p:nvSpPr>
          <p:cNvPr id="18" name="Text Box 22"/>
          <p:cNvSpPr txBox="1">
            <a:spLocks noGrp="1" noChangeArrowheads="1"/>
          </p:cNvSpPr>
          <p:nvPr>
            <p:ph type="body" sz="quarter" idx="12"/>
          </p:nvPr>
        </p:nvSpPr>
        <p:spPr bwMode="auto">
          <a:xfrm>
            <a:off x="360263" y="6012006"/>
            <a:ext cx="8439150" cy="230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lvl1pPr defTabSz="1028700" eaLnBrk="0" hangingPunct="0">
              <a:defRPr sz="2000">
                <a:solidFill>
                  <a:schemeClr val="tx1"/>
                </a:solidFill>
                <a:latin typeface="Arial" pitchFamily="34" charset="0"/>
              </a:defRPr>
            </a:lvl1pPr>
            <a:lvl2pPr marL="742950" indent="-285750" defTabSz="1028700" eaLnBrk="0" hangingPunct="0">
              <a:defRPr sz="2000">
                <a:solidFill>
                  <a:schemeClr val="tx1"/>
                </a:solidFill>
                <a:latin typeface="Arial" pitchFamily="34" charset="0"/>
              </a:defRPr>
            </a:lvl2pPr>
            <a:lvl3pPr marL="1143000" indent="-228600" defTabSz="1028700" eaLnBrk="0" hangingPunct="0">
              <a:defRPr sz="2000">
                <a:solidFill>
                  <a:schemeClr val="tx1"/>
                </a:solidFill>
                <a:latin typeface="Arial" pitchFamily="34" charset="0"/>
              </a:defRPr>
            </a:lvl3pPr>
            <a:lvl4pPr marL="1600200" indent="-228600" defTabSz="1028700" eaLnBrk="0" hangingPunct="0">
              <a:defRPr sz="2000">
                <a:solidFill>
                  <a:schemeClr val="tx1"/>
                </a:solidFill>
                <a:latin typeface="Arial" pitchFamily="34" charset="0"/>
              </a:defRPr>
            </a:lvl4pPr>
            <a:lvl5pPr marL="2057400" indent="-228600" defTabSz="1028700" eaLnBrk="0" hangingPunct="0">
              <a:defRPr sz="2000">
                <a:solidFill>
                  <a:schemeClr val="tx1"/>
                </a:solidFill>
                <a:latin typeface="Arial" pitchFamily="34" charset="0"/>
              </a:defRPr>
            </a:lvl5pPr>
            <a:lvl6pPr marL="2514600" indent="-228600" defTabSz="1028700" eaLnBrk="0" fontAlgn="base" hangingPunct="0">
              <a:spcBef>
                <a:spcPct val="0"/>
              </a:spcBef>
              <a:spcAft>
                <a:spcPct val="0"/>
              </a:spcAft>
              <a:defRPr sz="2000">
                <a:solidFill>
                  <a:schemeClr val="tx1"/>
                </a:solidFill>
                <a:latin typeface="Arial" pitchFamily="34" charset="0"/>
              </a:defRPr>
            </a:lvl6pPr>
            <a:lvl7pPr marL="2971800" indent="-228600" defTabSz="1028700" eaLnBrk="0" fontAlgn="base" hangingPunct="0">
              <a:spcBef>
                <a:spcPct val="0"/>
              </a:spcBef>
              <a:spcAft>
                <a:spcPct val="0"/>
              </a:spcAft>
              <a:defRPr sz="2000">
                <a:solidFill>
                  <a:schemeClr val="tx1"/>
                </a:solidFill>
                <a:latin typeface="Arial" pitchFamily="34" charset="0"/>
              </a:defRPr>
            </a:lvl7pPr>
            <a:lvl8pPr marL="3429000" indent="-228600" defTabSz="1028700" eaLnBrk="0" fontAlgn="base" hangingPunct="0">
              <a:spcBef>
                <a:spcPct val="0"/>
              </a:spcBef>
              <a:spcAft>
                <a:spcPct val="0"/>
              </a:spcAft>
              <a:defRPr sz="2000">
                <a:solidFill>
                  <a:schemeClr val="tx1"/>
                </a:solidFill>
                <a:latin typeface="Arial" pitchFamily="34" charset="0"/>
              </a:defRPr>
            </a:lvl8pPr>
            <a:lvl9pPr marL="3886200" indent="-228600" defTabSz="1028700" eaLnBrk="0" fontAlgn="base" hangingPunct="0">
              <a:spcBef>
                <a:spcPct val="0"/>
              </a:spcBef>
              <a:spcAft>
                <a:spcPct val="0"/>
              </a:spcAft>
              <a:defRPr sz="2000">
                <a:solidFill>
                  <a:schemeClr val="tx1"/>
                </a:solidFill>
                <a:latin typeface="Arial" pitchFamily="34" charset="0"/>
              </a:defRPr>
            </a:lvl9pPr>
          </a:lstStyle>
          <a:p>
            <a:pPr eaLnBrk="1" hangingPunct="1">
              <a:spcBef>
                <a:spcPct val="50000"/>
              </a:spcBef>
            </a:pPr>
            <a:r>
              <a:rPr lang="en-US" altLang="de-DE" sz="900" dirty="0" smtClean="0">
                <a:cs typeface="Arial" pitchFamily="34" charset="0"/>
              </a:rPr>
              <a:t>van </a:t>
            </a:r>
            <a:r>
              <a:rPr lang="en-US" altLang="de-DE" sz="900" dirty="0">
                <a:cs typeface="Arial" pitchFamily="34" charset="0"/>
              </a:rPr>
              <a:t>Klei </a:t>
            </a:r>
            <a:r>
              <a:rPr lang="en-US" altLang="de-DE" sz="900" dirty="0" smtClean="0">
                <a:cs typeface="Arial" pitchFamily="34" charset="0"/>
              </a:rPr>
              <a:t>WA et al, 2012. </a:t>
            </a:r>
            <a:endParaRPr lang="en-US" altLang="de-DE" sz="900" dirty="0">
              <a:cs typeface="Arial" pitchFamily="34" charset="0"/>
            </a:endParaRPr>
          </a:p>
        </p:txBody>
      </p:sp>
      <p:pic>
        <p:nvPicPr>
          <p:cNvPr id="8" name="Picture 5"/>
          <p:cNvPicPr>
            <a:picLocks noChangeAspect="1" noChangeArrowheads="1"/>
          </p:cNvPicPr>
          <p:nvPr/>
        </p:nvPicPr>
        <p:blipFill>
          <a:blip r:embed="rId3"/>
          <a:srcRect t="4228" r="15413" b="50310"/>
          <a:stretch>
            <a:fillRect/>
          </a:stretch>
        </p:blipFill>
        <p:spPr bwMode="auto">
          <a:xfrm>
            <a:off x="3211627" y="878657"/>
            <a:ext cx="5553953" cy="1912654"/>
          </a:xfrm>
          <a:prstGeom prst="rect">
            <a:avLst/>
          </a:prstGeom>
          <a:noFill/>
          <a:ln w="3175">
            <a:solidFill>
              <a:schemeClr val="tx1"/>
            </a:solidFill>
            <a:miter lim="800000"/>
            <a:headEnd/>
            <a:tailEnd/>
          </a:ln>
        </p:spPr>
      </p:pic>
      <p:sp>
        <p:nvSpPr>
          <p:cNvPr id="9"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Patientensicherheit Schweiz</a:t>
            </a:r>
          </a:p>
        </p:txBody>
      </p:sp>
      <p:sp>
        <p:nvSpPr>
          <p:cNvPr id="3" name="Rechteck 2"/>
          <p:cNvSpPr/>
          <p:nvPr/>
        </p:nvSpPr>
        <p:spPr>
          <a:xfrm>
            <a:off x="366713" y="2996952"/>
            <a:ext cx="8410574" cy="1477328"/>
          </a:xfrm>
          <a:prstGeom prst="rect">
            <a:avLst/>
          </a:prstGeom>
        </p:spPr>
        <p:txBody>
          <a:bodyPr wrap="square">
            <a:spAutoFit/>
          </a:bodyPr>
          <a:lstStyle/>
          <a:p>
            <a:pPr marL="0" lvl="1">
              <a:spcBef>
                <a:spcPct val="0"/>
              </a:spcBef>
              <a:buClr>
                <a:schemeClr val="tx2"/>
              </a:buClr>
              <a:tabLst>
                <a:tab pos="0" algn="l"/>
              </a:tabLst>
            </a:pPr>
            <a:r>
              <a:rPr lang="de-CH" dirty="0" smtClean="0"/>
              <a:t>Veränderungen nach 3 bis 6 Monaten nach Einführung der WHO-Checkliste </a:t>
            </a:r>
          </a:p>
          <a:p>
            <a:pPr marL="0" lvl="1">
              <a:spcBef>
                <a:spcPct val="0"/>
              </a:spcBef>
              <a:buClr>
                <a:schemeClr val="tx2"/>
              </a:buClr>
              <a:tabLst>
                <a:tab pos="0" algn="l"/>
              </a:tabLst>
            </a:pPr>
            <a:endParaRPr lang="de-CH" dirty="0"/>
          </a:p>
          <a:p>
            <a:pPr marL="0" lvl="1">
              <a:spcBef>
                <a:spcPct val="0"/>
              </a:spcBef>
              <a:buClr>
                <a:schemeClr val="tx2"/>
              </a:buClr>
              <a:tabLst>
                <a:tab pos="0" algn="l"/>
              </a:tabLst>
            </a:pPr>
            <a:r>
              <a:rPr lang="de-CH" dirty="0" smtClean="0"/>
              <a:t>Perioperative </a:t>
            </a:r>
            <a:r>
              <a:rPr lang="de-CH" dirty="0"/>
              <a:t>Mortalität			1,5% auf 0,8%</a:t>
            </a:r>
          </a:p>
          <a:p>
            <a:pPr marL="0" lvl="1">
              <a:spcBef>
                <a:spcPct val="0"/>
              </a:spcBef>
              <a:buClr>
                <a:schemeClr val="tx2"/>
              </a:buClr>
              <a:tabLst>
                <a:tab pos="0" algn="l"/>
              </a:tabLst>
            </a:pPr>
            <a:r>
              <a:rPr lang="de-CH" dirty="0" smtClean="0"/>
              <a:t>Chirurgische </a:t>
            </a:r>
            <a:r>
              <a:rPr lang="de-CH" dirty="0"/>
              <a:t>Komplikationsrate 		</a:t>
            </a:r>
            <a:r>
              <a:rPr lang="de-CH" dirty="0" smtClean="0"/>
              <a:t>11</a:t>
            </a:r>
            <a:r>
              <a:rPr lang="de-CH" dirty="0"/>
              <a:t>%  auf  7%</a:t>
            </a:r>
            <a:br>
              <a:rPr lang="de-CH" dirty="0"/>
            </a:br>
            <a:endParaRPr lang="de-CH" dirty="0"/>
          </a:p>
        </p:txBody>
      </p:sp>
      <p:sp>
        <p:nvSpPr>
          <p:cNvPr id="4" name="Textfeld 3"/>
          <p:cNvSpPr txBox="1"/>
          <p:nvPr/>
        </p:nvSpPr>
        <p:spPr>
          <a:xfrm>
            <a:off x="409898" y="5230941"/>
            <a:ext cx="8410574" cy="646331"/>
          </a:xfrm>
          <a:prstGeom prst="rect">
            <a:avLst/>
          </a:prstGeom>
          <a:solidFill>
            <a:srgbClr val="FFC000"/>
          </a:solidFill>
        </p:spPr>
        <p:txBody>
          <a:bodyPr wrap="square" rtlCol="0">
            <a:spAutoFit/>
          </a:bodyPr>
          <a:lstStyle/>
          <a:p>
            <a:r>
              <a:rPr lang="de-CH" dirty="0" smtClean="0"/>
              <a:t>Starker Zusammenhang der Höhe der Compliance bei der </a:t>
            </a:r>
            <a:r>
              <a:rPr lang="de-CH" dirty="0"/>
              <a:t>Anwendung der </a:t>
            </a:r>
            <a:r>
              <a:rPr lang="de-CH" dirty="0" smtClean="0"/>
              <a:t>Checkliste mit der Reduktion der Mortalität</a:t>
            </a:r>
            <a:endParaRPr lang="de-CH" dirty="0"/>
          </a:p>
        </p:txBody>
      </p:sp>
      <p:sp>
        <p:nvSpPr>
          <p:cNvPr id="6" name="Rechteck 5"/>
          <p:cNvSpPr/>
          <p:nvPr/>
        </p:nvSpPr>
        <p:spPr>
          <a:xfrm>
            <a:off x="792088" y="4358864"/>
            <a:ext cx="8028384" cy="230832"/>
          </a:xfrm>
          <a:prstGeom prst="rect">
            <a:avLst/>
          </a:prstGeom>
        </p:spPr>
        <p:txBody>
          <a:bodyPr wrap="square">
            <a:spAutoFit/>
          </a:bodyPr>
          <a:lstStyle/>
          <a:p>
            <a:pPr algn="r"/>
            <a:r>
              <a:rPr lang="en-US" altLang="de-DE" sz="900" dirty="0">
                <a:solidFill>
                  <a:prstClr val="black"/>
                </a:solidFill>
                <a:cs typeface="Arial" pitchFamily="34" charset="0"/>
              </a:rPr>
              <a:t>Haynes AB et </a:t>
            </a:r>
            <a:r>
              <a:rPr lang="en-US" altLang="de-DE" sz="900" dirty="0" smtClean="0">
                <a:solidFill>
                  <a:prstClr val="black"/>
                </a:solidFill>
                <a:cs typeface="Arial" pitchFamily="34" charset="0"/>
              </a:rPr>
              <a:t>al, 2009.</a:t>
            </a:r>
            <a:endParaRPr lang="de-CH" dirty="0"/>
          </a:p>
        </p:txBody>
      </p:sp>
      <p:sp>
        <p:nvSpPr>
          <p:cNvPr id="2" name="Textfeld 1"/>
          <p:cNvSpPr txBox="1"/>
          <p:nvPr/>
        </p:nvSpPr>
        <p:spPr>
          <a:xfrm>
            <a:off x="409898" y="836712"/>
            <a:ext cx="2801729" cy="400110"/>
          </a:xfrm>
          <a:prstGeom prst="rect">
            <a:avLst/>
          </a:prstGeom>
          <a:noFill/>
        </p:spPr>
        <p:txBody>
          <a:bodyPr wrap="none" rtlCol="0">
            <a:spAutoFit/>
          </a:bodyPr>
          <a:lstStyle/>
          <a:p>
            <a:r>
              <a:rPr lang="de-CH" sz="2000" b="1" dirty="0" smtClean="0">
                <a:solidFill>
                  <a:srgbClr val="C00000"/>
                </a:solidFill>
              </a:rPr>
              <a:t>Wirksamkeit, Evidenz</a:t>
            </a:r>
            <a:endParaRPr lang="de-CH" sz="2000" b="1" dirty="0">
              <a:solidFill>
                <a:srgbClr val="C00000"/>
              </a:solidFill>
            </a:endParaRPr>
          </a:p>
        </p:txBody>
      </p:sp>
    </p:spTree>
    <p:extLst>
      <p:ext uri="{BB962C8B-B14F-4D97-AF65-F5344CB8AC3E}">
        <p14:creationId xmlns:p14="http://schemas.microsoft.com/office/powerpoint/2010/main" val="10436957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4"/>
          </p:nvPr>
        </p:nvSpPr>
        <p:spPr/>
        <p:txBody>
          <a:bodyPr/>
          <a:lstStyle/>
          <a:p>
            <a:fld id="{1D348062-B11F-466C-ACCE-113D7434BEBB}" type="slidenum">
              <a:rPr lang="de-DE" smtClean="0"/>
              <a:pPr/>
              <a:t>11</a:t>
            </a:fld>
            <a:endParaRPr lang="de-DE" dirty="0"/>
          </a:p>
        </p:txBody>
      </p:sp>
      <p:sp>
        <p:nvSpPr>
          <p:cNvPr id="144389" name="Rectangle 5"/>
          <p:cNvSpPr>
            <a:spLocks noChangeArrowheads="1"/>
          </p:cNvSpPr>
          <p:nvPr/>
        </p:nvSpPr>
        <p:spPr bwMode="auto">
          <a:xfrm>
            <a:off x="5231828" y="1503625"/>
            <a:ext cx="3951287" cy="1637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791" tIns="63994" rIns="92791" bIns="63994">
            <a:spAutoFit/>
          </a:bodyPr>
          <a:lstStyle/>
          <a:p>
            <a:pPr defTabSz="920750" eaLnBrk="1" hangingPunct="1"/>
            <a:r>
              <a:rPr lang="de-DE" b="1" dirty="0" smtClean="0">
                <a:solidFill>
                  <a:srgbClr val="336699"/>
                </a:solidFill>
                <a:latin typeface="Arial" pitchFamily="34" charset="0"/>
              </a:rPr>
              <a:t>Effektivität  </a:t>
            </a:r>
            <a:r>
              <a:rPr lang="de-DE" sz="2100" b="1" dirty="0">
                <a:solidFill>
                  <a:srgbClr val="336699"/>
                </a:solidFill>
                <a:latin typeface="Arial" pitchFamily="34" charset="0"/>
              </a:rPr>
              <a:t/>
            </a:r>
            <a:br>
              <a:rPr lang="de-DE" sz="2100" b="1" dirty="0">
                <a:solidFill>
                  <a:srgbClr val="336699"/>
                </a:solidFill>
                <a:latin typeface="Arial" pitchFamily="34" charset="0"/>
              </a:rPr>
            </a:br>
            <a:r>
              <a:rPr lang="de-DE" sz="1600" dirty="0">
                <a:solidFill>
                  <a:srgbClr val="336699"/>
                </a:solidFill>
                <a:latin typeface="Arial" pitchFamily="34" charset="0"/>
              </a:rPr>
              <a:t>13 </a:t>
            </a:r>
            <a:r>
              <a:rPr lang="de-DE" sz="1600" dirty="0" smtClean="0">
                <a:solidFill>
                  <a:srgbClr val="336699"/>
                </a:solidFill>
                <a:latin typeface="Arial" pitchFamily="34" charset="0"/>
              </a:rPr>
              <a:t>Studien zu Effektivität, </a:t>
            </a:r>
            <a:r>
              <a:rPr lang="de-DE" sz="1600" smtClean="0">
                <a:solidFill>
                  <a:srgbClr val="336699"/>
                </a:solidFill>
                <a:latin typeface="Arial" pitchFamily="34" charset="0"/>
              </a:rPr>
              <a:t>davon 4 zur  </a:t>
            </a:r>
            <a:r>
              <a:rPr lang="de-DE" sz="1600" dirty="0" smtClean="0">
                <a:solidFill>
                  <a:srgbClr val="336699"/>
                </a:solidFill>
                <a:latin typeface="Arial" pitchFamily="34" charset="0"/>
              </a:rPr>
              <a:t>Berechnung des relativen Risikos:</a:t>
            </a:r>
            <a:endParaRPr lang="de-DE" sz="1600" dirty="0">
              <a:solidFill>
                <a:srgbClr val="336699"/>
              </a:solidFill>
              <a:latin typeface="Arial" pitchFamily="34" charset="0"/>
            </a:endParaRPr>
          </a:p>
          <a:p>
            <a:pPr marL="285750" indent="-285750" defTabSz="920750" eaLnBrk="1" hangingPunct="1">
              <a:buFont typeface="Arial" pitchFamily="34" charset="0"/>
              <a:buChar char="•"/>
            </a:pPr>
            <a:r>
              <a:rPr lang="de-DE" sz="1600" dirty="0">
                <a:solidFill>
                  <a:srgbClr val="336699"/>
                </a:solidFill>
                <a:latin typeface="Arial" pitchFamily="34" charset="0"/>
              </a:rPr>
              <a:t>Mortalität: </a:t>
            </a:r>
            <a:r>
              <a:rPr lang="de-DE" sz="1600" dirty="0" smtClean="0">
                <a:solidFill>
                  <a:srgbClr val="336699"/>
                </a:solidFill>
                <a:latin typeface="Arial" pitchFamily="34" charset="0"/>
              </a:rPr>
              <a:t>0.57</a:t>
            </a:r>
            <a:endParaRPr lang="de-DE" sz="1600" dirty="0">
              <a:solidFill>
                <a:srgbClr val="336699"/>
              </a:solidFill>
              <a:latin typeface="Arial" pitchFamily="34" charset="0"/>
            </a:endParaRPr>
          </a:p>
          <a:p>
            <a:pPr marL="285750" indent="-285750" defTabSz="920750" eaLnBrk="1" hangingPunct="1">
              <a:buFont typeface="Arial" pitchFamily="34" charset="0"/>
              <a:buChar char="•"/>
            </a:pPr>
            <a:r>
              <a:rPr lang="de-CH" sz="1600" dirty="0">
                <a:solidFill>
                  <a:srgbClr val="336699"/>
                </a:solidFill>
                <a:latin typeface="Arial" pitchFamily="34" charset="0"/>
              </a:rPr>
              <a:t>Komplikationen 0.63</a:t>
            </a:r>
            <a:endParaRPr lang="de-DE" sz="1600" dirty="0">
              <a:solidFill>
                <a:srgbClr val="336699"/>
              </a:solidFill>
              <a:latin typeface="Arial" pitchFamily="34" charset="0"/>
            </a:endParaRPr>
          </a:p>
          <a:p>
            <a:pPr defTabSz="920750" eaLnBrk="1" hangingPunct="1"/>
            <a:endParaRPr lang="de-DE" sz="1600" b="1" dirty="0">
              <a:solidFill>
                <a:schemeClr val="tx2"/>
              </a:solidFill>
              <a:latin typeface="Arial" pitchFamily="34" charset="0"/>
            </a:endParaRPr>
          </a:p>
        </p:txBody>
      </p:sp>
      <p:sp>
        <p:nvSpPr>
          <p:cNvPr id="144392" name="Rectangle 8"/>
          <p:cNvSpPr>
            <a:spLocks noChangeArrowheads="1"/>
          </p:cNvSpPr>
          <p:nvPr/>
        </p:nvSpPr>
        <p:spPr bwMode="auto">
          <a:xfrm>
            <a:off x="5267995" y="3037279"/>
            <a:ext cx="3533775" cy="1975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791" tIns="63994" rIns="92791" bIns="63994">
            <a:spAutoFit/>
          </a:bodyPr>
          <a:lstStyle/>
          <a:p>
            <a:pPr defTabSz="920750"/>
            <a:r>
              <a:rPr lang="de-DE" b="1" dirty="0" smtClean="0">
                <a:solidFill>
                  <a:srgbClr val="CC0000"/>
                </a:solidFill>
                <a:latin typeface="Arial" pitchFamily="34" charset="0"/>
              </a:rPr>
              <a:t>Compliance</a:t>
            </a:r>
          </a:p>
          <a:p>
            <a:pPr defTabSz="920750"/>
            <a:r>
              <a:rPr lang="de-DE" sz="1600" dirty="0" smtClean="0">
                <a:solidFill>
                  <a:srgbClr val="CC0000"/>
                </a:solidFill>
                <a:latin typeface="Arial" pitchFamily="34" charset="0"/>
              </a:rPr>
              <a:t>15 Studien zur Berechnung der Häufigkeit der Anwendung:</a:t>
            </a:r>
          </a:p>
          <a:p>
            <a:pPr defTabSz="920750"/>
            <a:r>
              <a:rPr lang="de-DE" sz="1600" dirty="0" smtClean="0">
                <a:solidFill>
                  <a:srgbClr val="CC0000"/>
                </a:solidFill>
                <a:latin typeface="Arial" pitchFamily="34" charset="0"/>
              </a:rPr>
              <a:t>12 bis 100%</a:t>
            </a:r>
            <a:endParaRPr lang="de-DE" sz="1600" dirty="0">
              <a:solidFill>
                <a:srgbClr val="CC0000"/>
              </a:solidFill>
              <a:latin typeface="Arial" pitchFamily="34" charset="0"/>
            </a:endParaRPr>
          </a:p>
          <a:p>
            <a:pPr defTabSz="920750" eaLnBrk="1" hangingPunct="1"/>
            <a:endParaRPr lang="de-CH" sz="1800" b="1" dirty="0">
              <a:solidFill>
                <a:srgbClr val="CC0000"/>
              </a:solidFill>
              <a:latin typeface="Arial" pitchFamily="34" charset="0"/>
            </a:endParaRPr>
          </a:p>
          <a:p>
            <a:pPr defTabSz="920750" eaLnBrk="1" hangingPunct="1"/>
            <a:endParaRPr lang="de-DE" sz="1800" b="1" dirty="0">
              <a:solidFill>
                <a:schemeClr val="tx2"/>
              </a:solidFill>
              <a:latin typeface="Arial" pitchFamily="34" charset="0"/>
            </a:endParaRPr>
          </a:p>
          <a:p>
            <a:pPr defTabSz="920750" eaLnBrk="1" hangingPunct="1"/>
            <a:endParaRPr lang="de-DE" sz="1800" b="1" dirty="0">
              <a:solidFill>
                <a:schemeClr val="tx2"/>
              </a:solidFill>
              <a:latin typeface="Arial" pitchFamily="34" charset="0"/>
            </a:endParaRPr>
          </a:p>
        </p:txBody>
      </p:sp>
      <p:sp>
        <p:nvSpPr>
          <p:cNvPr id="144393" name="Rectangle 9"/>
          <p:cNvSpPr>
            <a:spLocks noChangeArrowheads="1"/>
          </p:cNvSpPr>
          <p:nvPr/>
        </p:nvSpPr>
        <p:spPr bwMode="auto">
          <a:xfrm>
            <a:off x="5267995" y="4437112"/>
            <a:ext cx="2914103" cy="1391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791" tIns="63994" rIns="92791" bIns="63994">
            <a:spAutoFit/>
          </a:bodyPr>
          <a:lstStyle/>
          <a:p>
            <a:pPr defTabSz="920750" eaLnBrk="1" hangingPunct="1"/>
            <a:r>
              <a:rPr lang="de-DE" b="1" dirty="0">
                <a:solidFill>
                  <a:srgbClr val="007774"/>
                </a:solidFill>
                <a:latin typeface="Arial" pitchFamily="34" charset="0"/>
              </a:rPr>
              <a:t>Erfolgsfaktoren </a:t>
            </a:r>
            <a:endParaRPr lang="de-DE" b="1" dirty="0" smtClean="0">
              <a:solidFill>
                <a:srgbClr val="007774"/>
              </a:solidFill>
              <a:latin typeface="Arial" pitchFamily="34" charset="0"/>
            </a:endParaRPr>
          </a:p>
          <a:p>
            <a:pPr marL="285750" indent="-285750" defTabSz="920750" eaLnBrk="1" hangingPunct="1">
              <a:buFont typeface="Arial" pitchFamily="34" charset="0"/>
              <a:buChar char="•"/>
            </a:pPr>
            <a:r>
              <a:rPr lang="de-DE" sz="1600" dirty="0" smtClean="0">
                <a:solidFill>
                  <a:srgbClr val="007774"/>
                </a:solidFill>
                <a:latin typeface="Arial" pitchFamily="34" charset="0"/>
              </a:rPr>
              <a:t>Hohe Compliance</a:t>
            </a:r>
          </a:p>
          <a:p>
            <a:pPr marL="285750" indent="-285750" defTabSz="920750" eaLnBrk="1" hangingPunct="1">
              <a:buFont typeface="Arial" pitchFamily="34" charset="0"/>
              <a:buChar char="•"/>
            </a:pPr>
            <a:r>
              <a:rPr lang="de-DE" sz="1600" dirty="0" smtClean="0">
                <a:solidFill>
                  <a:srgbClr val="007774"/>
                </a:solidFill>
                <a:latin typeface="Arial" pitchFamily="34" charset="0"/>
              </a:rPr>
              <a:t>Anpassung der Checkliste </a:t>
            </a:r>
          </a:p>
          <a:p>
            <a:pPr marL="285750" indent="-285750" defTabSz="920750" eaLnBrk="1" hangingPunct="1">
              <a:buFont typeface="Arial" pitchFamily="34" charset="0"/>
              <a:buChar char="•"/>
            </a:pPr>
            <a:r>
              <a:rPr lang="de-DE" sz="1600" dirty="0" smtClean="0">
                <a:solidFill>
                  <a:srgbClr val="007774"/>
                </a:solidFill>
                <a:latin typeface="Arial" pitchFamily="34" charset="0"/>
              </a:rPr>
              <a:t>Wissensvermittlung</a:t>
            </a:r>
          </a:p>
          <a:p>
            <a:pPr marL="285750" indent="-285750" defTabSz="920750" eaLnBrk="1" hangingPunct="1">
              <a:buFont typeface="Arial" pitchFamily="34" charset="0"/>
              <a:buChar char="•"/>
            </a:pPr>
            <a:r>
              <a:rPr lang="de-DE" sz="1600" dirty="0" smtClean="0">
                <a:solidFill>
                  <a:srgbClr val="007774"/>
                </a:solidFill>
                <a:latin typeface="Arial" pitchFamily="34" charset="0"/>
              </a:rPr>
              <a:t>Integration der Patienten</a:t>
            </a:r>
            <a:r>
              <a:rPr lang="de-DE" sz="1600" dirty="0" smtClean="0">
                <a:latin typeface="Arial" pitchFamily="34" charset="0"/>
              </a:rPr>
              <a:t> </a:t>
            </a:r>
            <a:endParaRPr lang="de-DE" sz="1600" dirty="0">
              <a:latin typeface="Arial" pitchFamily="34" charset="0"/>
            </a:endParaRPr>
          </a:p>
        </p:txBody>
      </p:sp>
      <p:sp>
        <p:nvSpPr>
          <p:cNvPr id="4" name="Textfeld 3"/>
          <p:cNvSpPr txBox="1"/>
          <p:nvPr/>
        </p:nvSpPr>
        <p:spPr>
          <a:xfrm>
            <a:off x="287525" y="5961654"/>
            <a:ext cx="8654864" cy="246221"/>
          </a:xfrm>
          <a:prstGeom prst="rect">
            <a:avLst/>
          </a:prstGeom>
          <a:noFill/>
        </p:spPr>
        <p:txBody>
          <a:bodyPr wrap="square" rtlCol="0">
            <a:spAutoFit/>
          </a:bodyPr>
          <a:lstStyle/>
          <a:p>
            <a:pPr algn="r"/>
            <a:r>
              <a:rPr lang="en-US" sz="1000" dirty="0" err="1" smtClean="0"/>
              <a:t>Borchard</a:t>
            </a:r>
            <a:r>
              <a:rPr lang="en-US" sz="1000" dirty="0"/>
              <a:t> </a:t>
            </a:r>
            <a:r>
              <a:rPr lang="en-US" sz="1000" dirty="0" smtClean="0"/>
              <a:t>et al., 2012.</a:t>
            </a:r>
            <a:endParaRPr lang="de-CH" sz="1000" dirty="0"/>
          </a:p>
        </p:txBody>
      </p:sp>
      <p:sp>
        <p:nvSpPr>
          <p:cNvPr id="7" name="Textfeld 6"/>
          <p:cNvSpPr txBox="1"/>
          <p:nvPr/>
        </p:nvSpPr>
        <p:spPr>
          <a:xfrm>
            <a:off x="56506" y="116632"/>
            <a:ext cx="7639554" cy="1323269"/>
          </a:xfrm>
          <a:prstGeom prst="rect">
            <a:avLst/>
          </a:prstGeom>
        </p:spPr>
        <p:txBody>
          <a:bodyPr vert="horz" lIns="360000" tIns="72000" rIns="360000" bIns="72000" rtlCol="0" anchor="b" anchorCtr="0">
            <a:noAutofit/>
          </a:bodyPr>
          <a:lstStyle>
            <a:lvl1pPr indent="0">
              <a:spcBef>
                <a:spcPct val="20000"/>
              </a:spcBef>
              <a:buClr>
                <a:srgbClr val="006061"/>
              </a:buClr>
              <a:buSzPct val="110000"/>
              <a:buFont typeface="Wingdings" pitchFamily="2" charset="2"/>
              <a:buNone/>
              <a:defRPr sz="1600" b="1">
                <a:solidFill>
                  <a:srgbClr val="C00000"/>
                </a:solidFill>
              </a:defRPr>
            </a:lvl1pPr>
            <a:lvl2pPr marL="541338" indent="-271463">
              <a:spcBef>
                <a:spcPct val="20000"/>
              </a:spcBef>
              <a:buClr>
                <a:srgbClr val="006061"/>
              </a:buClr>
              <a:buSzPct val="110000"/>
              <a:buFont typeface="Wingdings" pitchFamily="2" charset="2"/>
              <a:buNone/>
              <a:defRPr sz="1400"/>
            </a:lvl2pPr>
            <a:lvl3pPr marL="717550" indent="-176213">
              <a:spcBef>
                <a:spcPct val="20000"/>
              </a:spcBef>
              <a:buClr>
                <a:srgbClr val="006061"/>
              </a:buClr>
              <a:buFont typeface="Wingdings" pitchFamily="2" charset="2"/>
              <a:buNone/>
              <a:defRPr sz="1400"/>
            </a:lvl3pPr>
            <a:lvl4pPr marL="900113" indent="-182563">
              <a:spcBef>
                <a:spcPct val="20000"/>
              </a:spcBef>
              <a:buFont typeface="Arial" pitchFamily="34" charset="0"/>
              <a:buNone/>
              <a:defRPr sz="1400"/>
            </a:lvl4pPr>
            <a:lvl5pPr marL="1074738" indent="-174625">
              <a:spcBef>
                <a:spcPct val="20000"/>
              </a:spcBef>
              <a:buFont typeface="Arial" pitchFamily="34" charset="0"/>
              <a:buNone/>
              <a:defRPr sz="14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endParaRPr lang="de-CH" sz="1800" dirty="0" smtClean="0"/>
          </a:p>
          <a:p>
            <a:endParaRPr lang="de-CH" sz="1800" dirty="0"/>
          </a:p>
          <a:p>
            <a:endParaRPr lang="de-CH" sz="1800" dirty="0" smtClean="0"/>
          </a:p>
          <a:p>
            <a:endParaRPr lang="de-CH" sz="1800" dirty="0"/>
          </a:p>
          <a:p>
            <a:endParaRPr lang="de-CH" sz="1800" dirty="0" smtClean="0"/>
          </a:p>
          <a:p>
            <a:endParaRPr lang="de-CH" sz="1800" dirty="0"/>
          </a:p>
          <a:p>
            <a:endParaRPr lang="de-CH" sz="1800" dirty="0" smtClean="0"/>
          </a:p>
          <a:p>
            <a:endParaRPr lang="de-CH" sz="1800" dirty="0"/>
          </a:p>
          <a:p>
            <a:r>
              <a:rPr lang="de-CH" sz="2000" dirty="0" smtClean="0"/>
              <a:t>Wirksamkeit, Evidenz, Erfolgsfaktoren </a:t>
            </a:r>
            <a:endParaRPr lang="de-CH" sz="2000" dirty="0"/>
          </a:p>
          <a:p>
            <a:r>
              <a:rPr lang="de-CH" sz="1800" b="0" dirty="0" smtClean="0">
                <a:solidFill>
                  <a:schemeClr val="tx1"/>
                </a:solidFill>
              </a:rPr>
              <a:t>Systematischer Literaturreview zur </a:t>
            </a:r>
            <a:r>
              <a:rPr lang="de-CH" sz="1800" b="0" smtClean="0">
                <a:solidFill>
                  <a:schemeClr val="tx1"/>
                </a:solidFill>
              </a:rPr>
              <a:t>chirurgischen Checkliste</a:t>
            </a:r>
            <a:r>
              <a:rPr lang="de-CH" sz="1800" b="0" dirty="0" smtClean="0">
                <a:solidFill>
                  <a:schemeClr val="tx1"/>
                </a:solidFill>
              </a:rPr>
              <a:t>:</a:t>
            </a:r>
          </a:p>
        </p:txBody>
      </p:sp>
      <p:sp>
        <p:nvSpPr>
          <p:cNvPr id="5" name="Rechteck 4"/>
          <p:cNvSpPr/>
          <p:nvPr/>
        </p:nvSpPr>
        <p:spPr>
          <a:xfrm>
            <a:off x="287525" y="231342"/>
            <a:ext cx="2393604" cy="338554"/>
          </a:xfrm>
          <a:prstGeom prst="rect">
            <a:avLst/>
          </a:prstGeom>
        </p:spPr>
        <p:txBody>
          <a:bodyPr wrap="none">
            <a:spAutoFit/>
          </a:bodyPr>
          <a:lstStyle/>
          <a:p>
            <a:r>
              <a:rPr lang="de-CH" sz="1600" dirty="0"/>
              <a:t>C</a:t>
            </a:r>
            <a:r>
              <a:rPr lang="de-CH" sz="1600" dirty="0" smtClean="0"/>
              <a:t>hirurgische Checkliste </a:t>
            </a:r>
            <a:endParaRPr lang="de-CH" sz="1600" dirty="0"/>
          </a:p>
        </p:txBody>
      </p:sp>
      <p:pic>
        <p:nvPicPr>
          <p:cNvPr id="8" name="Grafik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7525" y="1483254"/>
            <a:ext cx="4868180" cy="3066571"/>
          </a:xfrm>
          <a:prstGeom prst="rect">
            <a:avLst/>
          </a:prstGeom>
        </p:spPr>
      </p:pic>
      <p:sp>
        <p:nvSpPr>
          <p:cNvPr id="10"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Patientensicherheit Schweiz</a:t>
            </a:r>
          </a:p>
        </p:txBody>
      </p:sp>
    </p:spTree>
    <p:extLst>
      <p:ext uri="{BB962C8B-B14F-4D97-AF65-F5344CB8AC3E}">
        <p14:creationId xmlns:p14="http://schemas.microsoft.com/office/powerpoint/2010/main" val="14259401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WHO-Checkliste in der Schweiz</a:t>
            </a:r>
            <a:endParaRPr lang="de-CH"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12</a:t>
            </a:fld>
            <a:endParaRPr lang="de-CH" dirty="0"/>
          </a:p>
        </p:txBody>
      </p:sp>
      <p:sp>
        <p:nvSpPr>
          <p:cNvPr id="5" name="Inhaltsplatzhalter 4"/>
          <p:cNvSpPr>
            <a:spLocks noGrp="1"/>
          </p:cNvSpPr>
          <p:nvPr>
            <p:ph sz="quarter" idx="11"/>
          </p:nvPr>
        </p:nvSpPr>
        <p:spPr>
          <a:xfrm>
            <a:off x="400051" y="908720"/>
            <a:ext cx="8418512" cy="5220618"/>
          </a:xfrm>
        </p:spPr>
        <p:txBody>
          <a:bodyPr>
            <a:normAutofit/>
          </a:bodyPr>
          <a:lstStyle/>
          <a:p>
            <a:pPr marL="0" indent="0">
              <a:buNone/>
            </a:pPr>
            <a:r>
              <a:rPr lang="en-US" sz="2000" dirty="0" smtClean="0">
                <a:solidFill>
                  <a:srgbClr val="C00000"/>
                </a:solidFill>
              </a:rPr>
              <a:t>Wirksamkeit, Evidenz</a:t>
            </a:r>
          </a:p>
          <a:p>
            <a:pPr marL="0" indent="0">
              <a:spcBef>
                <a:spcPts val="1200"/>
              </a:spcBef>
              <a:buNone/>
            </a:pPr>
            <a:r>
              <a:rPr lang="en-US" sz="1800" b="0" dirty="0" smtClean="0"/>
              <a:t>Studie in den Universitätsspitälern Genf </a:t>
            </a:r>
          </a:p>
          <a:p>
            <a:pPr>
              <a:spcBef>
                <a:spcPts val="1200"/>
              </a:spcBef>
            </a:pPr>
            <a:r>
              <a:rPr lang="en-US" sz="1800" b="0" dirty="0"/>
              <a:t>Trend zu Reduktion der ungeplanten Reoperationen aufgrund von Wundinfekten </a:t>
            </a:r>
          </a:p>
          <a:p>
            <a:pPr>
              <a:spcBef>
                <a:spcPts val="1200"/>
              </a:spcBef>
            </a:pPr>
            <a:r>
              <a:rPr lang="en-US" sz="1800" b="0" dirty="0" smtClean="0"/>
              <a:t>Reduktion der Wundinfekte </a:t>
            </a:r>
            <a:r>
              <a:rPr lang="en-US" sz="1800" b="0" dirty="0" err="1" smtClean="0"/>
              <a:t>nach</a:t>
            </a:r>
            <a:r>
              <a:rPr lang="en-US" sz="1800" b="0" dirty="0" smtClean="0"/>
              <a:t> </a:t>
            </a:r>
            <a:r>
              <a:rPr lang="de-CH" sz="1800" b="0" dirty="0" smtClean="0"/>
              <a:t>colorectalen</a:t>
            </a:r>
            <a:r>
              <a:rPr lang="en-US" sz="1800" b="0" dirty="0" smtClean="0"/>
              <a:t> chirurgischen Eingriffen</a:t>
            </a:r>
          </a:p>
          <a:p>
            <a:pPr>
              <a:spcBef>
                <a:spcPts val="1200"/>
              </a:spcBef>
            </a:pPr>
            <a:r>
              <a:rPr lang="en-US" sz="1800" b="0" dirty="0" err="1" smtClean="0"/>
              <a:t>Keine</a:t>
            </a:r>
            <a:r>
              <a:rPr lang="en-US" sz="1800" b="0" dirty="0" smtClean="0"/>
              <a:t> Veränderung: </a:t>
            </a:r>
          </a:p>
          <a:p>
            <a:pPr lvl="1"/>
            <a:r>
              <a:rPr lang="en-US" sz="1800" b="0" dirty="0" smtClean="0"/>
              <a:t>Ungeplante Reoperationen aus anderen Gründen als Wundinfekte </a:t>
            </a:r>
          </a:p>
          <a:p>
            <a:pPr lvl="1"/>
            <a:r>
              <a:rPr lang="en-US" sz="1800" b="0" dirty="0" err="1" smtClean="0"/>
              <a:t>Ungeplante</a:t>
            </a:r>
            <a:r>
              <a:rPr lang="en-US" sz="1800" b="0" dirty="0" smtClean="0"/>
              <a:t> </a:t>
            </a:r>
            <a:r>
              <a:rPr lang="en-US" sz="1800" b="0" dirty="0" err="1" smtClean="0"/>
              <a:t>Rückverlegung</a:t>
            </a:r>
            <a:r>
              <a:rPr lang="en-US" sz="1800" b="0" dirty="0" smtClean="0"/>
              <a:t> auf Intensivstation</a:t>
            </a:r>
          </a:p>
          <a:p>
            <a:pPr lvl="1"/>
            <a:r>
              <a:rPr lang="en-US" sz="1800" b="0" dirty="0" smtClean="0"/>
              <a:t>Sterberate während Spitalaufenthalt innerhalb 30 </a:t>
            </a:r>
            <a:r>
              <a:rPr lang="en-US" sz="1800" b="0" dirty="0" err="1" smtClean="0"/>
              <a:t>Tagen</a:t>
            </a:r>
            <a:r>
              <a:rPr lang="en-US" sz="1800" b="0" dirty="0" smtClean="0"/>
              <a:t> </a:t>
            </a:r>
          </a:p>
          <a:p>
            <a:pPr lvl="1"/>
            <a:endParaRPr lang="en-US" sz="1800" b="0" dirty="0" smtClean="0"/>
          </a:p>
          <a:p>
            <a:r>
              <a:rPr lang="de-CH" sz="1800" b="0" dirty="0" smtClean="0"/>
              <a:t>Compliance: 63% vollständig ausgefüllte Checklisten </a:t>
            </a:r>
          </a:p>
        </p:txBody>
      </p:sp>
      <p:sp>
        <p:nvSpPr>
          <p:cNvPr id="6" name="Textplatzhalter 5"/>
          <p:cNvSpPr>
            <a:spLocks noGrp="1"/>
          </p:cNvSpPr>
          <p:nvPr>
            <p:ph type="body" sz="quarter" idx="12"/>
          </p:nvPr>
        </p:nvSpPr>
        <p:spPr/>
        <p:txBody>
          <a:bodyPr/>
          <a:lstStyle/>
          <a:p>
            <a:r>
              <a:rPr lang="en-US" dirty="0" err="1" smtClean="0"/>
              <a:t>Lübbeke</a:t>
            </a:r>
            <a:r>
              <a:rPr lang="en-US" dirty="0" smtClean="0"/>
              <a:t> </a:t>
            </a:r>
            <a:r>
              <a:rPr lang="en-US" dirty="0"/>
              <a:t>et </a:t>
            </a:r>
            <a:r>
              <a:rPr lang="en-US" dirty="0" smtClean="0"/>
              <a:t>al., 2013.</a:t>
            </a:r>
            <a:endParaRPr lang="en-US" dirty="0"/>
          </a:p>
          <a:p>
            <a:endParaRPr lang="en-US" dirty="0"/>
          </a:p>
          <a:p>
            <a:endParaRPr lang="de-CH" dirty="0"/>
          </a:p>
        </p:txBody>
      </p:sp>
      <p:sp>
        <p:nvSpPr>
          <p:cNvPr id="7"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Patientensicherheit Schweiz</a:t>
            </a:r>
          </a:p>
        </p:txBody>
      </p:sp>
    </p:spTree>
    <p:extLst>
      <p:ext uri="{BB962C8B-B14F-4D97-AF65-F5344CB8AC3E}">
        <p14:creationId xmlns:p14="http://schemas.microsoft.com/office/powerpoint/2010/main" val="18323172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hteck 16"/>
          <p:cNvSpPr/>
          <p:nvPr/>
        </p:nvSpPr>
        <p:spPr>
          <a:xfrm>
            <a:off x="1294045" y="4366845"/>
            <a:ext cx="4630902" cy="646331"/>
          </a:xfrm>
          <a:prstGeom prst="rect">
            <a:avLst/>
          </a:prstGeom>
          <a:solidFill>
            <a:srgbClr val="FFC000"/>
          </a:solidFill>
        </p:spPr>
        <p:txBody>
          <a:bodyPr wrap="square">
            <a:spAutoFit/>
          </a:bodyPr>
          <a:lstStyle/>
          <a:p>
            <a:r>
              <a:rPr lang="de-CH" b="1" dirty="0">
                <a:solidFill>
                  <a:prstClr val="black"/>
                </a:solidFill>
              </a:rPr>
              <a:t>Schlecht durchgeführte </a:t>
            </a:r>
            <a:r>
              <a:rPr lang="de-CH" b="1" dirty="0" smtClean="0">
                <a:solidFill>
                  <a:prstClr val="black"/>
                </a:solidFill>
              </a:rPr>
              <a:t>Kontrollen:  </a:t>
            </a:r>
            <a:r>
              <a:rPr lang="de-CH" b="1" dirty="0"/>
              <a:t>unerwünschte Ereignisse </a:t>
            </a:r>
          </a:p>
        </p:txBody>
      </p:sp>
      <p:sp>
        <p:nvSpPr>
          <p:cNvPr id="2" name="Textplatzhalter 1"/>
          <p:cNvSpPr>
            <a:spLocks noGrp="1"/>
          </p:cNvSpPr>
          <p:nvPr>
            <p:ph type="body" sz="quarter" idx="10"/>
          </p:nvPr>
        </p:nvSpPr>
        <p:spPr/>
        <p:txBody>
          <a:bodyPr/>
          <a:lstStyle/>
          <a:p>
            <a:r>
              <a:rPr lang="de-CH" dirty="0" smtClean="0"/>
              <a:t>WHO-Checkliste in der Schweiz</a:t>
            </a:r>
            <a:endParaRPr lang="de-CH" dirty="0"/>
          </a:p>
        </p:txBody>
      </p:sp>
      <p:sp>
        <p:nvSpPr>
          <p:cNvPr id="3" name="Datumsplatzhalter 2"/>
          <p:cNvSpPr>
            <a:spLocks noGrp="1"/>
          </p:cNvSpPr>
          <p:nvPr>
            <p:ph type="dt" sz="half" idx="2"/>
          </p:nvPr>
        </p:nvSpPr>
        <p:spPr/>
        <p:txBody>
          <a:bodyPr/>
          <a:lstStyle/>
          <a:p>
            <a:r>
              <a:rPr lang="de-CH" dirty="0" smtClean="0"/>
              <a:t>© patientensicherheit schweiz</a:t>
            </a:r>
            <a:endParaRPr lang="de-CH"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13</a:t>
            </a:fld>
            <a:endParaRPr lang="de-CH" dirty="0"/>
          </a:p>
        </p:txBody>
      </p:sp>
      <p:sp>
        <p:nvSpPr>
          <p:cNvPr id="5" name="Inhaltsplatzhalter 4"/>
          <p:cNvSpPr>
            <a:spLocks noGrp="1"/>
          </p:cNvSpPr>
          <p:nvPr>
            <p:ph sz="quarter" idx="11"/>
          </p:nvPr>
        </p:nvSpPr>
        <p:spPr>
          <a:xfrm>
            <a:off x="362744" y="908720"/>
            <a:ext cx="8418512" cy="5220618"/>
          </a:xfrm>
        </p:spPr>
        <p:txBody>
          <a:bodyPr>
            <a:normAutofit fontScale="77500" lnSpcReduction="20000"/>
          </a:bodyPr>
          <a:lstStyle/>
          <a:p>
            <a:pPr marL="0" indent="0">
              <a:buNone/>
            </a:pPr>
            <a:r>
              <a:rPr lang="de-CH" sz="2600" dirty="0" smtClean="0">
                <a:solidFill>
                  <a:srgbClr val="C00000"/>
                </a:solidFill>
              </a:rPr>
              <a:t>Anwendung im Alltag</a:t>
            </a:r>
          </a:p>
          <a:p>
            <a:pPr marL="0" indent="0">
              <a:spcBef>
                <a:spcPts val="1200"/>
              </a:spcBef>
              <a:buNone/>
            </a:pPr>
            <a:r>
              <a:rPr lang="de-CH" sz="2300" b="0" dirty="0" smtClean="0"/>
              <a:t>Beobachtungsstudie an den </a:t>
            </a:r>
            <a:r>
              <a:rPr lang="de-CH" sz="2300" b="0" dirty="0" err="1" smtClean="0"/>
              <a:t>Universtitätsspitälern</a:t>
            </a:r>
            <a:r>
              <a:rPr lang="de-CH" sz="2300" b="0" smtClean="0"/>
              <a:t> Genf </a:t>
            </a:r>
          </a:p>
          <a:p>
            <a:pPr marL="0" indent="0">
              <a:buNone/>
            </a:pPr>
            <a:endParaRPr lang="de-CH" sz="2300" b="0" dirty="0" smtClean="0"/>
          </a:p>
          <a:p>
            <a:pPr marL="0" indent="0">
              <a:buNone/>
            </a:pPr>
            <a:r>
              <a:rPr lang="de-CH" sz="2300" smtClean="0"/>
              <a:t>Compliance bei der Anwendung </a:t>
            </a:r>
            <a:r>
              <a:rPr lang="de-CH" sz="2300" dirty="0" smtClean="0"/>
              <a:t>des Team-Time Out und Sign Out</a:t>
            </a:r>
          </a:p>
          <a:p>
            <a:pPr lvl="1"/>
            <a:r>
              <a:rPr lang="de-CH" sz="2100" b="0" dirty="0" smtClean="0"/>
              <a:t>Häufigkeit der Durchführung  </a:t>
            </a:r>
            <a:r>
              <a:rPr lang="de-CH" sz="2100" b="1" smtClean="0"/>
              <a:t>99%, </a:t>
            </a:r>
            <a:r>
              <a:rPr lang="de-CH" sz="2100" b="1" dirty="0" smtClean="0"/>
              <a:t/>
            </a:r>
            <a:br>
              <a:rPr lang="de-CH" sz="2100" b="1" dirty="0" smtClean="0"/>
            </a:br>
            <a:r>
              <a:rPr lang="de-CH" sz="2100" dirty="0" smtClean="0"/>
              <a:t>jedoch alle Items </a:t>
            </a:r>
            <a:r>
              <a:rPr lang="de-CH" sz="2100" i="1" dirty="0" smtClean="0"/>
              <a:t>richtig</a:t>
            </a:r>
            <a:r>
              <a:rPr lang="de-CH" sz="2100" dirty="0" smtClean="0"/>
              <a:t> durchgeführt </a:t>
            </a:r>
            <a:r>
              <a:rPr lang="de-CH" sz="2100" b="1" dirty="0" smtClean="0"/>
              <a:t>13% bzw. 3%</a:t>
            </a:r>
            <a:r>
              <a:rPr lang="de-CH" sz="2100" b="0" dirty="0" smtClean="0"/>
              <a:t> </a:t>
            </a:r>
          </a:p>
          <a:p>
            <a:pPr lvl="1"/>
            <a:r>
              <a:rPr lang="de-CH" sz="2100" b="0" dirty="0" smtClean="0"/>
              <a:t>Häufigkeit Bestätigung der einzelnen Items</a:t>
            </a:r>
          </a:p>
          <a:p>
            <a:pPr lvl="2"/>
            <a:r>
              <a:rPr lang="de-CH" sz="2100" dirty="0" smtClean="0">
                <a:solidFill>
                  <a:srgbClr val="006061"/>
                </a:solidFill>
              </a:rPr>
              <a:t>Team Time Out: 72 -100% </a:t>
            </a:r>
          </a:p>
          <a:p>
            <a:pPr lvl="2"/>
            <a:r>
              <a:rPr lang="de-CH" sz="2100" dirty="0" smtClean="0">
                <a:solidFill>
                  <a:srgbClr val="006061"/>
                </a:solidFill>
              </a:rPr>
              <a:t>Sign Out: 19 - 86%</a:t>
            </a:r>
          </a:p>
          <a:p>
            <a:pPr lvl="1"/>
            <a:r>
              <a:rPr lang="de-CH" sz="2300" b="0" dirty="0" smtClean="0"/>
              <a:t>Qualität: </a:t>
            </a:r>
          </a:p>
          <a:p>
            <a:pPr lvl="2"/>
            <a:r>
              <a:rPr lang="de-CH" sz="2100" dirty="0" smtClean="0">
                <a:solidFill>
                  <a:srgbClr val="006061"/>
                </a:solidFill>
              </a:rPr>
              <a:t>Bestätigung </a:t>
            </a:r>
            <a:r>
              <a:rPr lang="de-CH" sz="2100" i="1" dirty="0" smtClean="0">
                <a:solidFill>
                  <a:srgbClr val="006061"/>
                </a:solidFill>
              </a:rPr>
              <a:t>und</a:t>
            </a:r>
            <a:r>
              <a:rPr lang="de-CH" sz="2100" dirty="0" smtClean="0">
                <a:solidFill>
                  <a:srgbClr val="006061"/>
                </a:solidFill>
              </a:rPr>
              <a:t> Validierung durch anderes Teammitglied </a:t>
            </a:r>
          </a:p>
          <a:p>
            <a:pPr lvl="2"/>
            <a:r>
              <a:rPr lang="de-CH" sz="2100" smtClean="0">
                <a:solidFill>
                  <a:srgbClr val="006061"/>
                </a:solidFill>
              </a:rPr>
              <a:t>Innehalten der </a:t>
            </a:r>
            <a:r>
              <a:rPr lang="de-CH" sz="2100" dirty="0" smtClean="0">
                <a:solidFill>
                  <a:srgbClr val="006061"/>
                </a:solidFill>
              </a:rPr>
              <a:t>Tätigkeit </a:t>
            </a:r>
            <a:r>
              <a:rPr lang="de-CH" sz="2100" smtClean="0">
                <a:solidFill>
                  <a:srgbClr val="006061"/>
                </a:solidFill>
              </a:rPr>
              <a:t>der Teammitglieder</a:t>
            </a:r>
          </a:p>
          <a:p>
            <a:pPr lvl="2"/>
            <a:endParaRPr lang="de-CH" sz="1800">
              <a:solidFill>
                <a:srgbClr val="006061"/>
              </a:solidFill>
            </a:endParaRPr>
          </a:p>
          <a:p>
            <a:pPr lvl="2"/>
            <a:endParaRPr lang="de-CH" sz="1800" dirty="0" smtClean="0">
              <a:solidFill>
                <a:srgbClr val="006061"/>
              </a:solidFill>
            </a:endParaRPr>
          </a:p>
          <a:p>
            <a:pPr marL="0" indent="0">
              <a:buNone/>
            </a:pPr>
            <a:endParaRPr lang="de-CH" sz="1600" b="0" dirty="0"/>
          </a:p>
          <a:p>
            <a:pPr marL="0" indent="0">
              <a:buNone/>
            </a:pPr>
            <a:r>
              <a:rPr lang="de-CH" sz="1600" b="0" dirty="0" smtClean="0"/>
              <a:t>	</a:t>
            </a:r>
            <a:endParaRPr lang="de-CH" sz="1800" dirty="0"/>
          </a:p>
          <a:p>
            <a:pPr marL="0" indent="0">
              <a:buNone/>
            </a:pPr>
            <a:r>
              <a:rPr lang="de-CH" sz="1800" dirty="0" smtClean="0"/>
              <a:t>	</a:t>
            </a:r>
            <a:endParaRPr lang="de-CH" sz="1800" dirty="0"/>
          </a:p>
          <a:p>
            <a:endParaRPr lang="de-CH" sz="1800" dirty="0" smtClean="0"/>
          </a:p>
          <a:p>
            <a:pPr marL="0" indent="0">
              <a:buNone/>
            </a:pPr>
            <a:r>
              <a:rPr lang="de-CH" sz="2300" dirty="0" smtClean="0"/>
              <a:t>Handlungsbedarf</a:t>
            </a:r>
          </a:p>
          <a:p>
            <a:pPr lvl="1"/>
            <a:r>
              <a:rPr lang="de-CH" sz="2100" dirty="0"/>
              <a:t>Wissensvermittlung und praktische </a:t>
            </a:r>
            <a:r>
              <a:rPr lang="de-CH" sz="2100" dirty="0" smtClean="0"/>
              <a:t>Trainings </a:t>
            </a:r>
          </a:p>
          <a:p>
            <a:pPr lvl="1"/>
            <a:r>
              <a:rPr lang="de-CH" sz="2100" b="0" dirty="0" smtClean="0"/>
              <a:t>Lokale Anpassung einzelner Checklistenpunkte</a:t>
            </a:r>
          </a:p>
          <a:p>
            <a:endParaRPr lang="de-CH" sz="1800" b="0" dirty="0"/>
          </a:p>
        </p:txBody>
      </p:sp>
      <p:sp>
        <p:nvSpPr>
          <p:cNvPr id="6" name="Textplatzhalter 5"/>
          <p:cNvSpPr>
            <a:spLocks noGrp="1"/>
          </p:cNvSpPr>
          <p:nvPr>
            <p:ph type="body" sz="quarter" idx="12"/>
          </p:nvPr>
        </p:nvSpPr>
        <p:spPr>
          <a:xfrm>
            <a:off x="366713" y="6165304"/>
            <a:ext cx="8439150" cy="396082"/>
          </a:xfrm>
        </p:spPr>
        <p:txBody>
          <a:bodyPr/>
          <a:lstStyle/>
          <a:p>
            <a:r>
              <a:rPr lang="de-CH" dirty="0" smtClean="0"/>
              <a:t>Cullati S et al</a:t>
            </a:r>
            <a:r>
              <a:rPr lang="de-CH" smtClean="0"/>
              <a:t>. 2012.</a:t>
            </a:r>
            <a:endParaRPr lang="de-CH" dirty="0" smtClean="0"/>
          </a:p>
        </p:txBody>
      </p:sp>
      <p:sp>
        <p:nvSpPr>
          <p:cNvPr id="7" name="Geschweifte Klammer rechts 6"/>
          <p:cNvSpPr/>
          <p:nvPr/>
        </p:nvSpPr>
        <p:spPr>
          <a:xfrm>
            <a:off x="5305224" y="5157192"/>
            <a:ext cx="149296" cy="82813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dirty="0"/>
          </a:p>
        </p:txBody>
      </p:sp>
      <p:sp>
        <p:nvSpPr>
          <p:cNvPr id="8" name="Textfeld 7"/>
          <p:cNvSpPr txBox="1"/>
          <p:nvPr/>
        </p:nvSpPr>
        <p:spPr>
          <a:xfrm>
            <a:off x="5454520" y="5386591"/>
            <a:ext cx="2843471" cy="369332"/>
          </a:xfrm>
          <a:prstGeom prst="rect">
            <a:avLst/>
          </a:prstGeom>
          <a:noFill/>
        </p:spPr>
        <p:txBody>
          <a:bodyPr wrap="none" rtlCol="0">
            <a:spAutoFit/>
          </a:bodyPr>
          <a:lstStyle/>
          <a:p>
            <a:r>
              <a:rPr lang="de-CH" b="1" dirty="0">
                <a:solidFill>
                  <a:schemeClr val="accent6">
                    <a:lumMod val="75000"/>
                  </a:schemeClr>
                </a:solidFill>
              </a:rPr>
              <a:t>Qualität der Anwendung</a:t>
            </a:r>
          </a:p>
        </p:txBody>
      </p:sp>
      <p:sp>
        <p:nvSpPr>
          <p:cNvPr id="10" name="Geschweifte Klammer rechts 9"/>
          <p:cNvSpPr/>
          <p:nvPr/>
        </p:nvSpPr>
        <p:spPr>
          <a:xfrm>
            <a:off x="6876256" y="3210942"/>
            <a:ext cx="144016" cy="86613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dirty="0"/>
          </a:p>
        </p:txBody>
      </p:sp>
      <p:sp>
        <p:nvSpPr>
          <p:cNvPr id="11" name="Textfeld 10"/>
          <p:cNvSpPr txBox="1"/>
          <p:nvPr/>
        </p:nvSpPr>
        <p:spPr>
          <a:xfrm>
            <a:off x="7033567" y="3153742"/>
            <a:ext cx="1915974" cy="923330"/>
          </a:xfrm>
          <a:prstGeom prst="rect">
            <a:avLst/>
          </a:prstGeom>
          <a:noFill/>
        </p:spPr>
        <p:txBody>
          <a:bodyPr wrap="none" rtlCol="0">
            <a:spAutoFit/>
          </a:bodyPr>
          <a:lstStyle/>
          <a:p>
            <a:r>
              <a:rPr lang="de-CH" b="1" dirty="0">
                <a:solidFill>
                  <a:schemeClr val="accent6">
                    <a:lumMod val="75000"/>
                  </a:schemeClr>
                </a:solidFill>
              </a:rPr>
              <a:t>h</a:t>
            </a:r>
            <a:r>
              <a:rPr lang="de-CH" b="1" dirty="0" smtClean="0">
                <a:solidFill>
                  <a:schemeClr val="accent6">
                    <a:lumMod val="75000"/>
                  </a:schemeClr>
                </a:solidFill>
              </a:rPr>
              <a:t>oher </a:t>
            </a:r>
          </a:p>
          <a:p>
            <a:r>
              <a:rPr lang="de-CH" b="1" dirty="0" smtClean="0">
                <a:solidFill>
                  <a:schemeClr val="accent6">
                    <a:lumMod val="75000"/>
                  </a:schemeClr>
                </a:solidFill>
              </a:rPr>
              <a:t>Verbesserungs-</a:t>
            </a:r>
          </a:p>
          <a:p>
            <a:r>
              <a:rPr lang="de-CH" b="1" dirty="0" smtClean="0">
                <a:solidFill>
                  <a:schemeClr val="accent6">
                    <a:lumMod val="75000"/>
                  </a:schemeClr>
                </a:solidFill>
              </a:rPr>
              <a:t>bedarf</a:t>
            </a:r>
            <a:endParaRPr lang="de-CH" b="1" dirty="0">
              <a:solidFill>
                <a:schemeClr val="accent6">
                  <a:lumMod val="75000"/>
                </a:schemeClr>
              </a:solidFill>
            </a:endParaRPr>
          </a:p>
        </p:txBody>
      </p:sp>
      <p:sp>
        <p:nvSpPr>
          <p:cNvPr id="13" name="Pfeil nach rechts 12"/>
          <p:cNvSpPr/>
          <p:nvPr/>
        </p:nvSpPr>
        <p:spPr>
          <a:xfrm>
            <a:off x="469504" y="4496346"/>
            <a:ext cx="648072" cy="2287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5" name="Pfeil nach unten 14"/>
          <p:cNvSpPr/>
          <p:nvPr/>
        </p:nvSpPr>
        <p:spPr>
          <a:xfrm flipV="1">
            <a:off x="4275759" y="4739670"/>
            <a:ext cx="116854" cy="201498"/>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solidFill>
                <a:srgbClr val="C00000"/>
              </a:solidFill>
            </a:endParaRPr>
          </a:p>
        </p:txBody>
      </p:sp>
    </p:spTree>
    <p:extLst>
      <p:ext uri="{BB962C8B-B14F-4D97-AF65-F5344CB8AC3E}">
        <p14:creationId xmlns:p14="http://schemas.microsoft.com/office/powerpoint/2010/main" val="18536293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a:t>WHO-Checkliste in der </a:t>
            </a:r>
            <a:r>
              <a:rPr lang="de-CH" smtClean="0"/>
              <a:t>Schweiz</a:t>
            </a:r>
            <a:endParaRPr lang="de-CH"/>
          </a:p>
        </p:txBody>
      </p:sp>
      <p:sp>
        <p:nvSpPr>
          <p:cNvPr id="5" name="Datumsplatzhalter 3"/>
          <p:cNvSpPr>
            <a:spLocks noGrp="1"/>
          </p:cNvSpPr>
          <p:nvPr>
            <p:ph type="dt" sz="half" idx="2"/>
          </p:nvPr>
        </p:nvSpPr>
        <p:spPr>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t>© patientensicherheit schweiz</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14</a:t>
            </a:fld>
            <a:endParaRPr lang="de-CH" dirty="0"/>
          </a:p>
        </p:txBody>
      </p:sp>
      <p:sp>
        <p:nvSpPr>
          <p:cNvPr id="4" name="Inhaltsplatzhalter 3"/>
          <p:cNvSpPr>
            <a:spLocks noGrp="1"/>
          </p:cNvSpPr>
          <p:nvPr>
            <p:ph sz="quarter" idx="11"/>
          </p:nvPr>
        </p:nvSpPr>
        <p:spPr/>
        <p:txBody>
          <a:bodyPr>
            <a:normAutofit fontScale="92500" lnSpcReduction="10000"/>
          </a:bodyPr>
          <a:lstStyle/>
          <a:p>
            <a:pPr marL="0" indent="0">
              <a:buNone/>
            </a:pPr>
            <a:r>
              <a:rPr lang="de-CH" sz="2200">
                <a:solidFill>
                  <a:srgbClr val="0066CC"/>
                </a:solidFill>
              </a:rPr>
              <a:t>Verbreitung, </a:t>
            </a:r>
            <a:r>
              <a:rPr lang="de-CH" sz="2200" smtClean="0">
                <a:solidFill>
                  <a:srgbClr val="0066CC"/>
                </a:solidFill>
              </a:rPr>
              <a:t>Einstellung, Wissen </a:t>
            </a:r>
          </a:p>
          <a:p>
            <a:pPr marL="0" indent="0">
              <a:spcBef>
                <a:spcPts val="1200"/>
              </a:spcBef>
              <a:buNone/>
            </a:pPr>
            <a:r>
              <a:rPr lang="de-CH" sz="1900" b="0" smtClean="0"/>
              <a:t>Online-Befragung von patientensicherheit schweiz, Dezember </a:t>
            </a:r>
            <a:r>
              <a:rPr lang="de-CH" sz="1900" b="0" dirty="0" smtClean="0"/>
              <a:t>2012</a:t>
            </a:r>
          </a:p>
          <a:p>
            <a:pPr marL="0" indent="0">
              <a:buNone/>
            </a:pPr>
            <a:endParaRPr lang="de-CH" sz="2000" dirty="0" smtClean="0">
              <a:solidFill>
                <a:srgbClr val="C00000"/>
              </a:solidFill>
            </a:endParaRPr>
          </a:p>
          <a:p>
            <a:r>
              <a:rPr lang="de-CH" sz="1800" b="0" dirty="0"/>
              <a:t>90% der Fachpersonen erachten die </a:t>
            </a:r>
            <a:r>
              <a:rPr lang="de-CH" sz="1800" b="0" dirty="0" smtClean="0"/>
              <a:t>chirurgische Checkliste (WHO-Checkliste) als </a:t>
            </a:r>
            <a:r>
              <a:rPr lang="de-CH" sz="1800" b="0" dirty="0"/>
              <a:t>wichtiges Instrument zur Förderung der </a:t>
            </a:r>
            <a:r>
              <a:rPr lang="de-CH" sz="1800" b="0" dirty="0" smtClean="0"/>
              <a:t>Patientensicherheit.</a:t>
            </a:r>
          </a:p>
          <a:p>
            <a:endParaRPr lang="de-CH" sz="1800" b="0" dirty="0"/>
          </a:p>
          <a:p>
            <a:endParaRPr lang="de-CH" sz="1800" b="0" dirty="0" smtClean="0"/>
          </a:p>
          <a:p>
            <a:r>
              <a:rPr lang="de-CH" sz="1800" b="0" dirty="0" smtClean="0"/>
              <a:t>Bei </a:t>
            </a:r>
            <a:r>
              <a:rPr lang="de-CH" sz="1800" b="0" dirty="0"/>
              <a:t>17% </a:t>
            </a:r>
            <a:r>
              <a:rPr lang="de-CH" sz="1800" b="0" dirty="0" smtClean="0"/>
              <a:t>ist die Checkliste </a:t>
            </a:r>
            <a:br>
              <a:rPr lang="de-CH" sz="1800" b="0" dirty="0" smtClean="0"/>
            </a:br>
            <a:r>
              <a:rPr lang="de-CH" sz="1800" b="0" dirty="0" smtClean="0"/>
              <a:t>noch </a:t>
            </a:r>
            <a:r>
              <a:rPr lang="de-CH" sz="1800" b="0" dirty="0"/>
              <a:t>nicht im Berufsalltag </a:t>
            </a:r>
            <a:r>
              <a:rPr lang="de-CH" sz="1800" b="0" dirty="0" smtClean="0"/>
              <a:t>integriert.</a:t>
            </a:r>
          </a:p>
          <a:p>
            <a:endParaRPr lang="de-CH" sz="1800" b="0" dirty="0"/>
          </a:p>
          <a:p>
            <a:pPr marL="0" indent="0">
              <a:buNone/>
            </a:pPr>
            <a:endParaRPr lang="de-CH" sz="1800" b="0" dirty="0" smtClean="0"/>
          </a:p>
          <a:p>
            <a:endParaRPr lang="de-CH" sz="1800" b="0" dirty="0"/>
          </a:p>
          <a:p>
            <a:endParaRPr lang="de-CH" sz="1800" b="0" dirty="0" smtClean="0"/>
          </a:p>
          <a:p>
            <a:endParaRPr lang="de-CH" sz="1800" b="0" dirty="0"/>
          </a:p>
          <a:p>
            <a:r>
              <a:rPr lang="de-CH" sz="1800" b="0" dirty="0" smtClean="0"/>
              <a:t>Nur jede 3. Person nutzt alle drei Teile der Checkliste.</a:t>
            </a:r>
          </a:p>
          <a:p>
            <a:endParaRPr lang="de-CH" sz="1800" b="0" dirty="0"/>
          </a:p>
          <a:p>
            <a:r>
              <a:rPr lang="de-CH" sz="1800" b="0" smtClean="0"/>
              <a:t>Nur jede 4. </a:t>
            </a:r>
            <a:r>
              <a:rPr lang="de-CH" sz="1800" b="0" dirty="0" smtClean="0"/>
              <a:t>Fachpersonen </a:t>
            </a:r>
            <a:r>
              <a:rPr lang="de-CH" sz="1800" b="0" dirty="0"/>
              <a:t>hat bei der Umfrage über 80 Prozent der Wissensfragen zur WHO-Checkliste richtig </a:t>
            </a:r>
            <a:r>
              <a:rPr lang="de-CH" sz="1800" b="0" dirty="0" smtClean="0"/>
              <a:t>beantwortet. </a:t>
            </a:r>
            <a:endParaRPr lang="de-CH" sz="1800" b="0" dirty="0"/>
          </a:p>
          <a:p>
            <a:endParaRPr lang="de-CH" sz="2000" b="0" dirty="0"/>
          </a:p>
          <a:p>
            <a:endParaRPr lang="de-CH" sz="2000" dirty="0" smtClean="0">
              <a:solidFill>
                <a:srgbClr val="C00000"/>
              </a:solidFill>
            </a:endParaRPr>
          </a:p>
          <a:p>
            <a:endParaRPr lang="de-CH" sz="2000" dirty="0">
              <a:solidFill>
                <a:srgbClr val="C00000"/>
              </a:solidFill>
            </a:endParaRPr>
          </a:p>
          <a:p>
            <a:endParaRPr lang="de-CH" sz="2000" dirty="0" smtClean="0">
              <a:solidFill>
                <a:srgbClr val="C00000"/>
              </a:solidFill>
            </a:endParaRPr>
          </a:p>
          <a:p>
            <a:endParaRPr lang="de-CH" sz="2000" dirty="0">
              <a:solidFill>
                <a:srgbClr val="C00000"/>
              </a:solidFill>
            </a:endParaRPr>
          </a:p>
          <a:p>
            <a:endParaRPr lang="de-CH" sz="2000" dirty="0" smtClean="0">
              <a:solidFill>
                <a:srgbClr val="C00000"/>
              </a:solidFill>
            </a:endParaRPr>
          </a:p>
          <a:p>
            <a:endParaRPr lang="de-CH" sz="2800" dirty="0">
              <a:solidFill>
                <a:srgbClr val="C00000"/>
              </a:solidFill>
            </a:endParaRPr>
          </a:p>
          <a:p>
            <a:endParaRPr lang="de-CH" dirty="0"/>
          </a:p>
        </p:txBody>
      </p:sp>
      <p:sp>
        <p:nvSpPr>
          <p:cNvPr id="6" name="Textplatzhalter 5"/>
          <p:cNvSpPr>
            <a:spLocks noGrp="1"/>
          </p:cNvSpPr>
          <p:nvPr>
            <p:ph type="body" sz="quarter" idx="12"/>
          </p:nvPr>
        </p:nvSpPr>
        <p:spPr>
          <a:xfrm>
            <a:off x="360586" y="6146825"/>
            <a:ext cx="8439150" cy="179387"/>
          </a:xfrm>
        </p:spPr>
        <p:txBody>
          <a:bodyPr/>
          <a:lstStyle/>
          <a:p>
            <a:r>
              <a:rPr lang="de-CH" dirty="0" smtClean="0"/>
              <a:t>Mascherek et al., 2013; patientensicherheit schweiz, 2012</a:t>
            </a:r>
            <a:endParaRPr lang="de-CH" dirty="0"/>
          </a:p>
          <a:p>
            <a:endParaRPr lang="de-CH" dirty="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4593" y="2420888"/>
            <a:ext cx="3545507" cy="255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03056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smtClean="0"/>
              <a:t>Anwendung </a:t>
            </a:r>
          </a:p>
          <a:p>
            <a:r>
              <a:rPr lang="de-CH" smtClean="0"/>
              <a:t>WHO-Checkliste in der Schweiz </a:t>
            </a:r>
            <a:endParaRPr lang="de-CH" dirty="0"/>
          </a:p>
        </p:txBody>
      </p:sp>
      <p:sp>
        <p:nvSpPr>
          <p:cNvPr id="5" name="Inhaltsplatzhalter 4"/>
          <p:cNvSpPr>
            <a:spLocks noGrp="1"/>
          </p:cNvSpPr>
          <p:nvPr>
            <p:ph sz="quarter" idx="11"/>
          </p:nvPr>
        </p:nvSpPr>
        <p:spPr/>
        <p:txBody>
          <a:bodyPr/>
          <a:lstStyle/>
          <a:p>
            <a:endParaRPr lang="de-CH"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207" y="872716"/>
            <a:ext cx="8312607" cy="58778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Foliennummernplatzhalter 3"/>
          <p:cNvSpPr>
            <a:spLocks noGrp="1"/>
          </p:cNvSpPr>
          <p:nvPr>
            <p:ph type="sldNum" sz="quarter" idx="4"/>
          </p:nvPr>
        </p:nvSpPr>
        <p:spPr/>
        <p:txBody>
          <a:bodyPr/>
          <a:lstStyle/>
          <a:p>
            <a:fld id="{A6DC35B0-3101-436D-83E8-2A48940380AD}" type="slidenum">
              <a:rPr lang="de-CH" smtClean="0"/>
              <a:pPr/>
              <a:t>15</a:t>
            </a:fld>
            <a:endParaRPr lang="de-CH" dirty="0"/>
          </a:p>
        </p:txBody>
      </p:sp>
      <p:grpSp>
        <p:nvGrpSpPr>
          <p:cNvPr id="7" name="Gruppieren 6"/>
          <p:cNvGrpSpPr/>
          <p:nvPr/>
        </p:nvGrpSpPr>
        <p:grpSpPr>
          <a:xfrm>
            <a:off x="5219038" y="2122388"/>
            <a:ext cx="3313402" cy="4258940"/>
            <a:chOff x="5219038" y="1689932"/>
            <a:chExt cx="3205060" cy="4542260"/>
          </a:xfrm>
        </p:grpSpPr>
        <p:pic>
          <p:nvPicPr>
            <p:cNvPr id="6" name="Inhaltsplatzhalter 7" descr="Z:\Stiftung Patientensicherheit\progress-Pilotprogramme\2_Sichere Chirurgie\1_progress_Sichere Chirurgie\Schrift\definitive Versionen\D_SR_5_Sichere_Chirurgie_Titelblatt.jpg"/>
            <p:cNvPicPr>
              <a:picLocks/>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18049" y="1689932"/>
              <a:ext cx="3007038" cy="4542260"/>
            </a:xfrm>
            <a:prstGeom prst="rect">
              <a:avLst/>
            </a:prstGeom>
            <a:ln>
              <a:noFill/>
            </a:ln>
            <a:effectLst>
              <a:outerShdw blurRad="190500" algn="tl" rotWithShape="0">
                <a:srgbClr val="000000">
                  <a:alpha val="70000"/>
                </a:srgbClr>
              </a:outerShdw>
            </a:effectLst>
          </p:spPr>
        </p:pic>
        <p:sp>
          <p:nvSpPr>
            <p:cNvPr id="3" name="Textfeld 2"/>
            <p:cNvSpPr txBox="1"/>
            <p:nvPr/>
          </p:nvSpPr>
          <p:spPr>
            <a:xfrm>
              <a:off x="5219038" y="5795972"/>
              <a:ext cx="3205060" cy="369332"/>
            </a:xfrm>
            <a:prstGeom prst="rect">
              <a:avLst/>
            </a:prstGeom>
            <a:noFill/>
          </p:spPr>
          <p:txBody>
            <a:bodyPr wrap="square" rtlCol="0">
              <a:spAutoFit/>
            </a:bodyPr>
            <a:lstStyle/>
            <a:p>
              <a:r>
                <a:rPr lang="de-CH" dirty="0" smtClean="0"/>
                <a:t>www.patientensicherheit.ch</a:t>
              </a:r>
              <a:endParaRPr lang="de-CH" dirty="0"/>
            </a:p>
          </p:txBody>
        </p:sp>
      </p:grpSp>
    </p:spTree>
    <p:extLst>
      <p:ext uri="{BB962C8B-B14F-4D97-AF65-F5344CB8AC3E}">
        <p14:creationId xmlns:p14="http://schemas.microsoft.com/office/powerpoint/2010/main" val="2413513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smtClean="0"/>
              <a:t>Checkliste Sichere Chirurgie </a:t>
            </a:r>
            <a:endParaRPr lang="de-CH" dirty="0"/>
          </a:p>
        </p:txBody>
      </p:sp>
      <p:sp>
        <p:nvSpPr>
          <p:cNvPr id="3" name="Datumsplatzhalter 2"/>
          <p:cNvSpPr>
            <a:spLocks noGrp="1"/>
          </p:cNvSpPr>
          <p:nvPr>
            <p:ph type="dt" sz="half" idx="2"/>
          </p:nvPr>
        </p:nvSpPr>
        <p:spPr/>
        <p:txBody>
          <a:bodyPr/>
          <a:lstStyle/>
          <a:p>
            <a:r>
              <a:rPr lang="de-CH" dirty="0"/>
              <a:t>© Patientensicherheit Schweiz</a:t>
            </a:r>
          </a:p>
        </p:txBody>
      </p:sp>
      <p:sp>
        <p:nvSpPr>
          <p:cNvPr id="4" name="Foliennummernplatzhalter 3"/>
          <p:cNvSpPr>
            <a:spLocks noGrp="1"/>
          </p:cNvSpPr>
          <p:nvPr>
            <p:ph type="sldNum" sz="quarter" idx="4"/>
          </p:nvPr>
        </p:nvSpPr>
        <p:spPr/>
        <p:txBody>
          <a:bodyPr/>
          <a:lstStyle/>
          <a:p>
            <a:fld id="{A6DC35B0-3101-436D-83E8-2A48940380AD}" type="slidenum">
              <a:rPr lang="de-CH" smtClean="0"/>
              <a:pPr/>
              <a:t>16</a:t>
            </a:fld>
            <a:endParaRPr lang="de-CH"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2" y="1217723"/>
            <a:ext cx="9160321" cy="45058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feld 4"/>
          <p:cNvSpPr txBox="1"/>
          <p:nvPr/>
        </p:nvSpPr>
        <p:spPr>
          <a:xfrm>
            <a:off x="293405" y="814765"/>
            <a:ext cx="5830570" cy="400110"/>
          </a:xfrm>
          <a:prstGeom prst="rect">
            <a:avLst/>
          </a:prstGeom>
          <a:noFill/>
        </p:spPr>
        <p:txBody>
          <a:bodyPr wrap="none" rtlCol="0">
            <a:spAutoFit/>
          </a:bodyPr>
          <a:lstStyle/>
          <a:p>
            <a:r>
              <a:rPr lang="de-CH" sz="2000" b="1" smtClean="0">
                <a:solidFill>
                  <a:srgbClr val="C00000"/>
                </a:solidFill>
              </a:rPr>
              <a:t>Korrekte Anwendung startet vor der Schleuse </a:t>
            </a:r>
            <a:endParaRPr lang="de-CH" sz="2000" b="1">
              <a:solidFill>
                <a:srgbClr val="C00000"/>
              </a:solidFill>
            </a:endParaRPr>
          </a:p>
        </p:txBody>
      </p:sp>
      <p:grpSp>
        <p:nvGrpSpPr>
          <p:cNvPr id="12" name="Gruppieren 11"/>
          <p:cNvGrpSpPr/>
          <p:nvPr/>
        </p:nvGrpSpPr>
        <p:grpSpPr>
          <a:xfrm>
            <a:off x="107504" y="3937333"/>
            <a:ext cx="5493812" cy="2443995"/>
            <a:chOff x="107504" y="3717032"/>
            <a:chExt cx="5493812" cy="2443995"/>
          </a:xfrm>
        </p:grpSpPr>
        <p:cxnSp>
          <p:nvCxnSpPr>
            <p:cNvPr id="10" name="Gerade Verbindung mit Pfeil 9"/>
            <p:cNvCxnSpPr/>
            <p:nvPr/>
          </p:nvCxnSpPr>
          <p:spPr>
            <a:xfrm flipV="1">
              <a:off x="827584" y="3717032"/>
              <a:ext cx="0" cy="935890"/>
            </a:xfrm>
            <a:prstGeom prst="straightConnector1">
              <a:avLst/>
            </a:prstGeom>
            <a:ln w="12700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7" name="Textfeld 6"/>
            <p:cNvSpPr txBox="1"/>
            <p:nvPr/>
          </p:nvSpPr>
          <p:spPr>
            <a:xfrm>
              <a:off x="107504" y="4652922"/>
              <a:ext cx="5493812" cy="1508105"/>
            </a:xfrm>
            <a:prstGeom prst="rect">
              <a:avLst/>
            </a:prstGeom>
            <a:solidFill>
              <a:srgbClr val="FFC000"/>
            </a:solidFill>
          </p:spPr>
          <p:txBody>
            <a:bodyPr wrap="none" rtlCol="0">
              <a:spAutoFit/>
            </a:bodyPr>
            <a:lstStyle/>
            <a:p>
              <a:pPr marL="342900" indent="-342900">
                <a:spcBef>
                  <a:spcPts val="1200"/>
                </a:spcBef>
                <a:buFont typeface="+mj-lt"/>
                <a:buAutoNum type="arabicPeriod"/>
              </a:pPr>
              <a:r>
                <a:rPr lang="de-CH" b="1"/>
                <a:t>Prävention von </a:t>
              </a:r>
              <a:r>
                <a:rPr lang="de-CH" b="1" smtClean="0"/>
                <a:t>Eingriffsverwechslungen</a:t>
              </a:r>
            </a:p>
            <a:p>
              <a:pPr marL="342900" indent="-342900">
                <a:spcBef>
                  <a:spcPts val="1200"/>
                </a:spcBef>
                <a:buFont typeface="+mj-lt"/>
                <a:buAutoNum type="arabicPeriod"/>
              </a:pPr>
              <a:r>
                <a:rPr lang="de-CH" b="1" smtClean="0"/>
                <a:t>Adäquate </a:t>
              </a:r>
              <a:r>
                <a:rPr lang="de-CH" b="1"/>
                <a:t>Aufklärung und </a:t>
              </a:r>
              <a:r>
                <a:rPr lang="de-CH" b="1" smtClean="0"/>
                <a:t/>
              </a:r>
              <a:br>
                <a:rPr lang="de-CH" b="1" smtClean="0"/>
              </a:br>
              <a:r>
                <a:rPr lang="de-CH" b="1" smtClean="0"/>
                <a:t>eventuell </a:t>
              </a:r>
              <a:r>
                <a:rPr lang="de-CH" b="1"/>
                <a:t>explizite </a:t>
              </a:r>
              <a:r>
                <a:rPr lang="de-CH" b="1" smtClean="0"/>
                <a:t>Einwilligung </a:t>
              </a:r>
              <a:r>
                <a:rPr lang="de-CH" b="1"/>
                <a:t>des </a:t>
              </a:r>
              <a:r>
                <a:rPr lang="de-CH" b="1" smtClean="0"/>
                <a:t>Patienten</a:t>
              </a:r>
            </a:p>
            <a:p>
              <a:pPr marL="342900" indent="-342900">
                <a:spcBef>
                  <a:spcPts val="1200"/>
                </a:spcBef>
                <a:buFont typeface="+mj-lt"/>
                <a:buAutoNum type="arabicPeriod"/>
              </a:pPr>
              <a:r>
                <a:rPr lang="de-CH" b="1" smtClean="0"/>
                <a:t>Planung </a:t>
              </a:r>
              <a:r>
                <a:rPr lang="de-CH" b="1"/>
                <a:t>und Organisation des Eingriffs </a:t>
              </a:r>
            </a:p>
          </p:txBody>
        </p:sp>
      </p:grpSp>
    </p:spTree>
    <p:extLst>
      <p:ext uri="{BB962C8B-B14F-4D97-AF65-F5344CB8AC3E}">
        <p14:creationId xmlns:p14="http://schemas.microsoft.com/office/powerpoint/2010/main" val="25237532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a:t>Präoperativer </a:t>
            </a:r>
            <a:r>
              <a:rPr lang="de-CH" smtClean="0"/>
              <a:t>Vorbereitungsprozess</a:t>
            </a:r>
            <a:endParaRPr lang="de-CH"/>
          </a:p>
        </p:txBody>
      </p:sp>
      <p:sp>
        <p:nvSpPr>
          <p:cNvPr id="4" name="Foliennummernplatzhalter 3"/>
          <p:cNvSpPr>
            <a:spLocks noGrp="1"/>
          </p:cNvSpPr>
          <p:nvPr>
            <p:ph type="sldNum" sz="quarter" idx="4"/>
          </p:nvPr>
        </p:nvSpPr>
        <p:spPr/>
        <p:txBody>
          <a:bodyPr/>
          <a:lstStyle/>
          <a:p>
            <a:fld id="{A6DC35B0-3101-436D-83E8-2A48940380AD}" type="slidenum">
              <a:rPr lang="de-CH" smtClean="0"/>
              <a:pPr/>
              <a:t>17</a:t>
            </a:fld>
            <a:endParaRPr lang="de-CH" dirty="0"/>
          </a:p>
        </p:txBody>
      </p:sp>
      <p:sp>
        <p:nvSpPr>
          <p:cNvPr id="5" name="Inhaltsplatzhalter 4"/>
          <p:cNvSpPr>
            <a:spLocks noGrp="1"/>
          </p:cNvSpPr>
          <p:nvPr>
            <p:ph sz="quarter" idx="11"/>
          </p:nvPr>
        </p:nvSpPr>
        <p:spPr>
          <a:xfrm>
            <a:off x="366713" y="908720"/>
            <a:ext cx="8418512" cy="4477270"/>
          </a:xfrm>
        </p:spPr>
        <p:txBody>
          <a:bodyPr>
            <a:normAutofit/>
          </a:bodyPr>
          <a:lstStyle/>
          <a:p>
            <a:pPr marL="0" indent="0">
              <a:buNone/>
            </a:pPr>
            <a:r>
              <a:rPr lang="de-CH" sz="2000" smtClean="0">
                <a:solidFill>
                  <a:srgbClr val="C00000"/>
                </a:solidFill>
              </a:rPr>
              <a:t>1. Prävention von Eingriffsverwechslungen</a:t>
            </a:r>
          </a:p>
          <a:p>
            <a:pPr marL="0" indent="0">
              <a:buNone/>
            </a:pPr>
            <a:endParaRPr lang="de-CH" sz="1600" b="0">
              <a:solidFill>
                <a:srgbClr val="000000"/>
              </a:solidFill>
              <a:latin typeface="Frutiger-Light"/>
            </a:endParaRPr>
          </a:p>
          <a:p>
            <a:r>
              <a:rPr lang="de-CH" sz="1800" smtClean="0">
                <a:solidFill>
                  <a:srgbClr val="000913"/>
                </a:solidFill>
              </a:rPr>
              <a:t>Prüfung </a:t>
            </a:r>
            <a:r>
              <a:rPr lang="de-CH" sz="1800">
                <a:solidFill>
                  <a:srgbClr val="000913"/>
                </a:solidFill>
              </a:rPr>
              <a:t>von Patientenidentität, Eingriffsart und </a:t>
            </a:r>
            <a:r>
              <a:rPr lang="de-CH" sz="1800" smtClean="0">
                <a:solidFill>
                  <a:srgbClr val="000913"/>
                </a:solidFill>
              </a:rPr>
              <a:t>Eingriffsort</a:t>
            </a:r>
          </a:p>
          <a:p>
            <a:pPr marL="447675" lvl="2" indent="0">
              <a:spcBef>
                <a:spcPts val="1200"/>
              </a:spcBef>
              <a:buNone/>
            </a:pPr>
            <a:r>
              <a:rPr lang="de-CH" sz="1600" b="1" smtClean="0">
                <a:solidFill>
                  <a:srgbClr val="000000"/>
                </a:solidFill>
                <a:latin typeface="Arial" panose="020B0604020202020204" pitchFamily="34" charset="0"/>
                <a:cs typeface="Arial" panose="020B0604020202020204" pitchFamily="34" charset="0"/>
              </a:rPr>
              <a:t>Wie</a:t>
            </a:r>
            <a:r>
              <a:rPr lang="de-CH" sz="1600" b="1">
                <a:solidFill>
                  <a:srgbClr val="000000"/>
                </a:solidFill>
                <a:latin typeface="Arial" panose="020B0604020202020204" pitchFamily="34" charset="0"/>
                <a:cs typeface="Arial" panose="020B0604020202020204" pitchFamily="34" charset="0"/>
              </a:rPr>
              <a:t>: </a:t>
            </a:r>
            <a:r>
              <a:rPr lang="de-CH" sz="1600" smtClean="0">
                <a:solidFill>
                  <a:srgbClr val="000000"/>
                </a:solidFill>
                <a:latin typeface="Arial" panose="020B0604020202020204" pitchFamily="34" charset="0"/>
                <a:cs typeface="Arial" panose="020B0604020202020204" pitchFamily="34" charset="0"/>
              </a:rPr>
              <a:t>Unter Einbezug des Patienten </a:t>
            </a:r>
            <a:r>
              <a:rPr lang="de-CH" sz="1600" b="0" smtClean="0">
                <a:solidFill>
                  <a:srgbClr val="000000"/>
                </a:solidFill>
                <a:latin typeface="Arial" panose="020B0604020202020204" pitchFamily="34" charset="0"/>
                <a:cs typeface="Arial" panose="020B0604020202020204" pitchFamily="34" charset="0"/>
              </a:rPr>
              <a:t>und Abgleich </a:t>
            </a:r>
            <a:r>
              <a:rPr lang="de-CH" sz="1600" b="0">
                <a:solidFill>
                  <a:srgbClr val="000000"/>
                </a:solidFill>
                <a:latin typeface="Arial" panose="020B0604020202020204" pitchFamily="34" charset="0"/>
                <a:cs typeface="Arial" panose="020B0604020202020204" pitchFamily="34" charset="0"/>
              </a:rPr>
              <a:t>mit der Patientenakte</a:t>
            </a:r>
          </a:p>
          <a:p>
            <a:pPr marL="447675" lvl="2" indent="0">
              <a:spcBef>
                <a:spcPts val="1200"/>
              </a:spcBef>
              <a:buNone/>
            </a:pPr>
            <a:r>
              <a:rPr lang="de-CH" sz="1600" b="1" smtClean="0">
                <a:solidFill>
                  <a:srgbClr val="000000"/>
                </a:solidFill>
                <a:latin typeface="Arial" panose="020B0604020202020204" pitchFamily="34" charset="0"/>
                <a:cs typeface="Arial" panose="020B0604020202020204" pitchFamily="34" charset="0"/>
              </a:rPr>
              <a:t>Wann / Wo</a:t>
            </a:r>
            <a:r>
              <a:rPr lang="de-CH" sz="1600">
                <a:solidFill>
                  <a:srgbClr val="000000"/>
                </a:solidFill>
                <a:latin typeface="Arial" panose="020B0604020202020204" pitchFamily="34" charset="0"/>
                <a:cs typeface="Arial" panose="020B0604020202020204" pitchFamily="34" charset="0"/>
              </a:rPr>
              <a:t>: </a:t>
            </a:r>
            <a:r>
              <a:rPr lang="de-CH" sz="1600" b="0">
                <a:solidFill>
                  <a:srgbClr val="000000"/>
                </a:solidFill>
                <a:latin typeface="Arial" panose="020B0604020202020204" pitchFamily="34" charset="0"/>
                <a:cs typeface="Arial" panose="020B0604020202020204" pitchFamily="34" charset="0"/>
              </a:rPr>
              <a:t>Bei jeder für den Eingriff relevanten Konsultation oder Untersuchung im Vorfeld des </a:t>
            </a:r>
            <a:r>
              <a:rPr lang="de-CH" sz="1600" b="0" smtClean="0">
                <a:solidFill>
                  <a:srgbClr val="000000"/>
                </a:solidFill>
                <a:latin typeface="Arial" panose="020B0604020202020204" pitchFamily="34" charset="0"/>
                <a:cs typeface="Arial" panose="020B0604020202020204" pitchFamily="34" charset="0"/>
              </a:rPr>
              <a:t>Eingriffs</a:t>
            </a:r>
          </a:p>
          <a:p>
            <a:pPr marL="447675" lvl="2" indent="0">
              <a:spcBef>
                <a:spcPts val="1200"/>
              </a:spcBef>
              <a:buNone/>
            </a:pPr>
            <a:r>
              <a:rPr lang="de-CH" sz="1600" b="1" smtClean="0">
                <a:solidFill>
                  <a:srgbClr val="000000"/>
                </a:solidFill>
                <a:latin typeface="Arial" panose="020B0604020202020204" pitchFamily="34" charset="0"/>
                <a:cs typeface="Arial" panose="020B0604020202020204" pitchFamily="34" charset="0"/>
              </a:rPr>
              <a:t>Wer</a:t>
            </a:r>
            <a:r>
              <a:rPr lang="de-CH" sz="1600" b="1">
                <a:solidFill>
                  <a:srgbClr val="000000"/>
                </a:solidFill>
                <a:latin typeface="Arial" panose="020B0604020202020204" pitchFamily="34" charset="0"/>
                <a:cs typeface="Arial" panose="020B0604020202020204" pitchFamily="34" charset="0"/>
              </a:rPr>
              <a:t>: </a:t>
            </a:r>
            <a:r>
              <a:rPr lang="de-CH" sz="1600" b="0">
                <a:solidFill>
                  <a:srgbClr val="000000"/>
                </a:solidFill>
                <a:latin typeface="Arial" panose="020B0604020202020204" pitchFamily="34" charset="0"/>
                <a:cs typeface="Arial" panose="020B0604020202020204" pitchFamily="34" charset="0"/>
              </a:rPr>
              <a:t>Operateur oder </a:t>
            </a:r>
            <a:r>
              <a:rPr lang="de-CH" sz="1600" b="0" smtClean="0">
                <a:solidFill>
                  <a:srgbClr val="000000"/>
                </a:solidFill>
                <a:latin typeface="Arial" panose="020B0604020202020204" pitchFamily="34" charset="0"/>
                <a:cs typeface="Arial" panose="020B0604020202020204" pitchFamily="34" charset="0"/>
              </a:rPr>
              <a:t>informierter </a:t>
            </a:r>
            <a:r>
              <a:rPr lang="de-CH" sz="1600">
                <a:solidFill>
                  <a:srgbClr val="000000"/>
                </a:solidFill>
                <a:latin typeface="Arial" panose="020B0604020202020204" pitchFamily="34" charset="0"/>
                <a:cs typeface="Arial" panose="020B0604020202020204" pitchFamily="34" charset="0"/>
              </a:rPr>
              <a:t>aufklärender Arzt</a:t>
            </a:r>
            <a:r>
              <a:rPr lang="de-CH" sz="1600" b="0">
                <a:solidFill>
                  <a:srgbClr val="000000"/>
                </a:solidFill>
                <a:latin typeface="Arial" panose="020B0604020202020204" pitchFamily="34" charset="0"/>
                <a:cs typeface="Arial" panose="020B0604020202020204" pitchFamily="34" charset="0"/>
              </a:rPr>
              <a:t>, Anästhesist </a:t>
            </a:r>
            <a:r>
              <a:rPr lang="de-CH" sz="1600" b="0" smtClean="0">
                <a:solidFill>
                  <a:srgbClr val="000000"/>
                </a:solidFill>
                <a:latin typeface="Arial" panose="020B0604020202020204" pitchFamily="34" charset="0"/>
                <a:cs typeface="Arial" panose="020B0604020202020204" pitchFamily="34" charset="0"/>
              </a:rPr>
              <a:t>und Pflegefachperson</a:t>
            </a:r>
          </a:p>
          <a:p>
            <a:pPr marL="447675" lvl="2" indent="0">
              <a:buNone/>
            </a:pPr>
            <a:endParaRPr lang="de-CH" sz="1600" b="0" smtClean="0">
              <a:solidFill>
                <a:srgbClr val="000913"/>
              </a:solidFill>
              <a:latin typeface="Arial" panose="020B0604020202020204" pitchFamily="34" charset="0"/>
              <a:cs typeface="Arial" panose="020B0604020202020204" pitchFamily="34" charset="0"/>
            </a:endParaRPr>
          </a:p>
          <a:p>
            <a:pPr>
              <a:spcBef>
                <a:spcPts val="1200"/>
              </a:spcBef>
            </a:pPr>
            <a:r>
              <a:rPr lang="de-CH" sz="1800">
                <a:solidFill>
                  <a:srgbClr val="000913"/>
                </a:solidFill>
                <a:latin typeface="Arial" panose="020B0604020202020204" pitchFamily="34" charset="0"/>
                <a:cs typeface="Arial" panose="020B0604020202020204" pitchFamily="34" charset="0"/>
              </a:rPr>
              <a:t>Markierung des </a:t>
            </a:r>
            <a:r>
              <a:rPr lang="de-CH" sz="1800" smtClean="0">
                <a:solidFill>
                  <a:srgbClr val="000913"/>
                </a:solidFill>
                <a:latin typeface="Arial" panose="020B0604020202020204" pitchFamily="34" charset="0"/>
                <a:cs typeface="Arial" panose="020B0604020202020204" pitchFamily="34" charset="0"/>
              </a:rPr>
              <a:t>Eingriffsorts </a:t>
            </a:r>
          </a:p>
          <a:p>
            <a:pPr marL="447675" lvl="3" indent="0">
              <a:spcBef>
                <a:spcPts val="1200"/>
              </a:spcBef>
              <a:buNone/>
            </a:pPr>
            <a:r>
              <a:rPr lang="de-CH" sz="1600" b="1" smtClean="0">
                <a:solidFill>
                  <a:srgbClr val="000913"/>
                </a:solidFill>
                <a:latin typeface="Arial" panose="020B0604020202020204" pitchFamily="34" charset="0"/>
                <a:cs typeface="Arial" panose="020B0604020202020204" pitchFamily="34" charset="0"/>
              </a:rPr>
              <a:t>Was / Wie</a:t>
            </a:r>
            <a:r>
              <a:rPr lang="de-CH" sz="1600" b="0" smtClean="0">
                <a:solidFill>
                  <a:srgbClr val="000913"/>
                </a:solidFill>
                <a:latin typeface="Arial" panose="020B0604020202020204" pitchFamily="34" charset="0"/>
                <a:cs typeface="Arial" panose="020B0604020202020204" pitchFamily="34" charset="0"/>
              </a:rPr>
              <a:t>: Unter Einbezug des Patienten, </a:t>
            </a:r>
            <a:r>
              <a:rPr lang="de-CH" sz="1600" smtClean="0">
                <a:solidFill>
                  <a:srgbClr val="000913"/>
                </a:solidFill>
                <a:latin typeface="Arial" panose="020B0604020202020204" pitchFamily="34" charset="0"/>
                <a:cs typeface="Arial" panose="020B0604020202020204" pitchFamily="34" charset="0"/>
              </a:rPr>
              <a:t>mit eindeutigem Zeichen</a:t>
            </a:r>
            <a:r>
              <a:rPr lang="de-CH" sz="1600" b="0" smtClean="0">
                <a:solidFill>
                  <a:srgbClr val="000913"/>
                </a:solidFill>
                <a:latin typeface="Arial" panose="020B0604020202020204" pitchFamily="34" charset="0"/>
                <a:cs typeface="Arial" panose="020B0604020202020204" pitchFamily="34" charset="0"/>
              </a:rPr>
              <a:t> (z.B. Pfeil)</a:t>
            </a:r>
          </a:p>
          <a:p>
            <a:pPr marL="447675" lvl="3" indent="0">
              <a:spcBef>
                <a:spcPts val="1200"/>
              </a:spcBef>
              <a:buNone/>
            </a:pPr>
            <a:r>
              <a:rPr lang="de-CH" sz="1600" b="1" smtClean="0">
                <a:solidFill>
                  <a:srgbClr val="000913"/>
                </a:solidFill>
                <a:latin typeface="Arial" panose="020B0604020202020204" pitchFamily="34" charset="0"/>
                <a:cs typeface="Arial" panose="020B0604020202020204" pitchFamily="34" charset="0"/>
              </a:rPr>
              <a:t>Wann / Wo</a:t>
            </a:r>
            <a:r>
              <a:rPr lang="de-CH" sz="1600" b="1">
                <a:solidFill>
                  <a:srgbClr val="000913"/>
                </a:solidFill>
                <a:latin typeface="Arial" panose="020B0604020202020204" pitchFamily="34" charset="0"/>
                <a:cs typeface="Arial" panose="020B0604020202020204" pitchFamily="34" charset="0"/>
              </a:rPr>
              <a:t>: </a:t>
            </a:r>
            <a:r>
              <a:rPr lang="de-CH" sz="1600">
                <a:solidFill>
                  <a:srgbClr val="000913"/>
                </a:solidFill>
                <a:latin typeface="Arial" panose="020B0604020202020204" pitchFamily="34" charset="0"/>
                <a:cs typeface="Arial" panose="020B0604020202020204" pitchFamily="34" charset="0"/>
              </a:rPr>
              <a:t>Ausserhalb des OPs, bei wachem Patienten</a:t>
            </a:r>
          </a:p>
          <a:p>
            <a:pPr marL="447675" lvl="3" indent="0">
              <a:spcBef>
                <a:spcPts val="1200"/>
              </a:spcBef>
              <a:buNone/>
            </a:pPr>
            <a:r>
              <a:rPr lang="de-CH" sz="1600" b="1">
                <a:solidFill>
                  <a:srgbClr val="000913"/>
                </a:solidFill>
                <a:latin typeface="Arial" panose="020B0604020202020204" pitchFamily="34" charset="0"/>
                <a:cs typeface="Arial" panose="020B0604020202020204" pitchFamily="34" charset="0"/>
              </a:rPr>
              <a:t>Wer: </a:t>
            </a:r>
            <a:r>
              <a:rPr lang="de-CH" sz="1600">
                <a:solidFill>
                  <a:srgbClr val="000913"/>
                </a:solidFill>
                <a:latin typeface="Arial" panose="020B0604020202020204" pitchFamily="34" charset="0"/>
                <a:cs typeface="Arial" panose="020B0604020202020204" pitchFamily="34" charset="0"/>
              </a:rPr>
              <a:t>Verantwortung für die Markierung liegt </a:t>
            </a:r>
            <a:r>
              <a:rPr lang="de-CH" sz="1600" smtClean="0">
                <a:solidFill>
                  <a:srgbClr val="000913"/>
                </a:solidFill>
                <a:latin typeface="Arial" panose="020B0604020202020204" pitchFamily="34" charset="0"/>
                <a:cs typeface="Arial" panose="020B0604020202020204" pitchFamily="34" charset="0"/>
              </a:rPr>
              <a:t>letztlich beim </a:t>
            </a:r>
            <a:r>
              <a:rPr lang="de-CH" sz="1600">
                <a:solidFill>
                  <a:srgbClr val="000913"/>
                </a:solidFill>
                <a:latin typeface="Arial" panose="020B0604020202020204" pitchFamily="34" charset="0"/>
                <a:cs typeface="Arial" panose="020B0604020202020204" pitchFamily="34" charset="0"/>
              </a:rPr>
              <a:t>Operateur</a:t>
            </a:r>
          </a:p>
          <a:p>
            <a:pPr marL="628650" lvl="3" indent="0">
              <a:buNone/>
            </a:pPr>
            <a:endParaRPr lang="de-CH" sz="1300">
              <a:solidFill>
                <a:srgbClr val="000913"/>
              </a:solidFill>
              <a:latin typeface="Arial" panose="020B0604020202020204" pitchFamily="34" charset="0"/>
              <a:cs typeface="Arial" panose="020B0604020202020204" pitchFamily="34" charset="0"/>
            </a:endParaRPr>
          </a:p>
          <a:p>
            <a:pPr lvl="1"/>
            <a:endParaRPr lang="de-CH" sz="1800" b="0">
              <a:solidFill>
                <a:srgbClr val="000913"/>
              </a:solidFill>
            </a:endParaRPr>
          </a:p>
          <a:p>
            <a:endParaRPr lang="de-CH" sz="1800" b="0" smtClean="0">
              <a:solidFill>
                <a:srgbClr val="000913"/>
              </a:solidFill>
            </a:endParaRPr>
          </a:p>
          <a:p>
            <a:endParaRPr lang="de-CH" sz="1800" b="0">
              <a:solidFill>
                <a:srgbClr val="000913"/>
              </a:solidFill>
            </a:endParaRPr>
          </a:p>
          <a:p>
            <a:pPr marL="0" indent="0">
              <a:buNone/>
            </a:pPr>
            <a:endParaRPr lang="de-CH" sz="2000" dirty="0">
              <a:solidFill>
                <a:srgbClr val="C00000"/>
              </a:solidFill>
            </a:endParaRPr>
          </a:p>
        </p:txBody>
      </p:sp>
      <p:sp>
        <p:nvSpPr>
          <p:cNvPr id="6" name="Textplatzhalter 5"/>
          <p:cNvSpPr>
            <a:spLocks noGrp="1"/>
          </p:cNvSpPr>
          <p:nvPr>
            <p:ph type="body" sz="quarter" idx="12"/>
          </p:nvPr>
        </p:nvSpPr>
        <p:spPr/>
        <p:txBody>
          <a:bodyPr/>
          <a:lstStyle/>
          <a:p>
            <a:endParaRPr lang="de-CH" dirty="0"/>
          </a:p>
        </p:txBody>
      </p:sp>
      <p:grpSp>
        <p:nvGrpSpPr>
          <p:cNvPr id="8" name="Gruppieren 7"/>
          <p:cNvGrpSpPr/>
          <p:nvPr/>
        </p:nvGrpSpPr>
        <p:grpSpPr>
          <a:xfrm>
            <a:off x="1691680" y="5385990"/>
            <a:ext cx="5760640" cy="923330"/>
            <a:chOff x="1691680" y="5085184"/>
            <a:chExt cx="5760640" cy="923330"/>
          </a:xfrm>
        </p:grpSpPr>
        <p:sp>
          <p:nvSpPr>
            <p:cNvPr id="7" name="Textfeld 6"/>
            <p:cNvSpPr txBox="1"/>
            <p:nvPr/>
          </p:nvSpPr>
          <p:spPr>
            <a:xfrm>
              <a:off x="1691680" y="5085184"/>
              <a:ext cx="5760640" cy="923330"/>
            </a:xfrm>
            <a:prstGeom prst="rect">
              <a:avLst/>
            </a:prstGeom>
            <a:solidFill>
              <a:srgbClr val="FFC000"/>
            </a:solidFill>
          </p:spPr>
          <p:txBody>
            <a:bodyPr wrap="square" rtlCol="0">
              <a:spAutoFit/>
            </a:bodyPr>
            <a:lstStyle/>
            <a:p>
              <a:endParaRPr lang="de-CH" b="1" smtClean="0"/>
            </a:p>
            <a:p>
              <a:r>
                <a:rPr lang="de-CH" b="1" smtClean="0"/>
                <a:t>                      Jede Unstimmigkeit sofort klären</a:t>
              </a:r>
            </a:p>
            <a:p>
              <a:r>
                <a:rPr lang="de-CH" smtClean="0"/>
                <a:t> </a:t>
              </a:r>
              <a:endParaRPr lang="de-CH"/>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7744" y="5261868"/>
              <a:ext cx="576064"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0"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Patientensicherheit Schweiz</a:t>
            </a:r>
          </a:p>
        </p:txBody>
      </p:sp>
    </p:spTree>
    <p:extLst>
      <p:ext uri="{BB962C8B-B14F-4D97-AF65-F5344CB8AC3E}">
        <p14:creationId xmlns:p14="http://schemas.microsoft.com/office/powerpoint/2010/main" val="1844220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smtClean="0"/>
              <a:t>Reflexion </a:t>
            </a:r>
            <a:endParaRPr lang="de-CH"/>
          </a:p>
        </p:txBody>
      </p:sp>
      <p:sp>
        <p:nvSpPr>
          <p:cNvPr id="7" name="Datumsplatzhalter 3"/>
          <p:cNvSpPr>
            <a:spLocks noGrp="1"/>
          </p:cNvSpPr>
          <p:nvPr>
            <p:ph type="dt" sz="half" idx="2"/>
          </p:nvPr>
        </p:nvSpPr>
        <p:spPr>
          <a:prstGeom prst="rect">
            <a:avLst/>
          </a:prstGeom>
        </p:spPr>
        <p:txBody>
          <a:bodyPr vert="horz" wrap="square" lIns="0" tIns="0" rIns="0" bIns="0" rtlCol="0" anchor="ctr">
            <a:spAutoFit/>
          </a:bodyPr>
          <a:lstStyle>
            <a:lvl1pPr algn="l">
              <a:defRPr sz="1000">
                <a:solidFill>
                  <a:schemeClr val="tx1"/>
                </a:solidFill>
              </a:defRPr>
            </a:lvl1pPr>
          </a:lstStyle>
          <a:p>
            <a:r>
              <a:rPr lang="de-CH" dirty="0"/>
              <a:t>© Patientensicherheit Schweiz</a:t>
            </a:r>
          </a:p>
        </p:txBody>
      </p:sp>
      <p:sp>
        <p:nvSpPr>
          <p:cNvPr id="4" name="Foliennummernplatzhalter 3"/>
          <p:cNvSpPr>
            <a:spLocks noGrp="1"/>
          </p:cNvSpPr>
          <p:nvPr>
            <p:ph type="sldNum" sz="quarter" idx="4"/>
          </p:nvPr>
        </p:nvSpPr>
        <p:spPr/>
        <p:txBody>
          <a:bodyPr/>
          <a:lstStyle/>
          <a:p>
            <a:fld id="{A6DC35B0-3101-436D-83E8-2A48940380AD}" type="slidenum">
              <a:rPr lang="de-CH" smtClean="0"/>
              <a:pPr/>
              <a:t>18</a:t>
            </a:fld>
            <a:endParaRPr lang="de-CH" dirty="0"/>
          </a:p>
        </p:txBody>
      </p:sp>
      <p:sp>
        <p:nvSpPr>
          <p:cNvPr id="5" name="Inhaltsplatzhalter 4"/>
          <p:cNvSpPr>
            <a:spLocks noGrp="1"/>
          </p:cNvSpPr>
          <p:nvPr>
            <p:ph sz="quarter" idx="11"/>
          </p:nvPr>
        </p:nvSpPr>
        <p:spPr/>
        <p:txBody>
          <a:bodyPr/>
          <a:lstStyle/>
          <a:p>
            <a:r>
              <a:rPr lang="de-CH" sz="2000" smtClean="0">
                <a:solidFill>
                  <a:srgbClr val="C00000"/>
                </a:solidFill>
              </a:rPr>
              <a:t>Patientenidentifikation</a:t>
            </a:r>
          </a:p>
          <a:p>
            <a:pPr marL="342900" indent="-342900">
              <a:buFont typeface="Wingdings" panose="05000000000000000000" pitchFamily="2" charset="2"/>
              <a:buChar char="§"/>
            </a:pPr>
            <a:r>
              <a:rPr lang="de-CH" sz="1800" b="0" smtClean="0"/>
              <a:t>Wie gehen Sie bei der Patientenidentifikation genau vor?</a:t>
            </a:r>
          </a:p>
          <a:p>
            <a:pPr marL="342900" indent="-342900">
              <a:buFont typeface="Wingdings" panose="05000000000000000000" pitchFamily="2" charset="2"/>
              <a:buChar char="§"/>
            </a:pPr>
            <a:r>
              <a:rPr lang="de-CH" sz="1800" b="0" smtClean="0"/>
              <a:t>Wie sprechen Sie den Patienten an?</a:t>
            </a:r>
          </a:p>
          <a:p>
            <a:pPr marL="342900" indent="-342900">
              <a:buFont typeface="Wingdings" panose="05000000000000000000" pitchFamily="2" charset="2"/>
              <a:buChar char="§"/>
            </a:pPr>
            <a:r>
              <a:rPr lang="de-CH" sz="1800" b="0" smtClean="0"/>
              <a:t>Was fragen Sie den Patienten? </a:t>
            </a:r>
          </a:p>
          <a:p>
            <a:pPr marL="342900" indent="-342900">
              <a:buFont typeface="Wingdings" panose="05000000000000000000" pitchFamily="2" charset="2"/>
              <a:buChar char="§"/>
            </a:pPr>
            <a:r>
              <a:rPr lang="de-CH" sz="1800" b="0" smtClean="0"/>
              <a:t>Was </a:t>
            </a:r>
            <a:r>
              <a:rPr lang="de-CH" sz="1800" b="0"/>
              <a:t>dient Ihnen als Referenz</a:t>
            </a:r>
            <a:r>
              <a:rPr lang="de-CH" sz="1800" b="0" smtClean="0"/>
              <a:t>? Was wird womit verglichen?</a:t>
            </a:r>
          </a:p>
          <a:p>
            <a:pPr marL="342900" indent="-342900">
              <a:buFont typeface="Wingdings" panose="05000000000000000000" pitchFamily="2" charset="2"/>
              <a:buChar char="§"/>
            </a:pPr>
            <a:r>
              <a:rPr lang="de-CH" sz="1800" b="0" smtClean="0"/>
              <a:t>Führen Sie die Patientenidentifikation immer auf die gleiche Weise durch? </a:t>
            </a:r>
          </a:p>
          <a:p>
            <a:pPr marL="342900" indent="-342900">
              <a:buFont typeface="Wingdings" panose="05000000000000000000" pitchFamily="2" charset="2"/>
              <a:buChar char="§"/>
            </a:pPr>
            <a:r>
              <a:rPr lang="de-CH" sz="1800" b="0" smtClean="0"/>
              <a:t>Gehen Ihre Kollegen gleich vor?  Kennen Sie eine Weisung, wie vorgegangen werden muss?</a:t>
            </a:r>
            <a:endParaRPr lang="de-CH" sz="1800" b="0"/>
          </a:p>
          <a:p>
            <a:pPr marL="342900" indent="-342900">
              <a:buFont typeface="Wingdings" panose="05000000000000000000" pitchFamily="2" charset="2"/>
              <a:buChar char="§"/>
            </a:pPr>
            <a:endParaRPr lang="de-CH"/>
          </a:p>
        </p:txBody>
      </p:sp>
    </p:spTree>
    <p:extLst>
      <p:ext uri="{BB962C8B-B14F-4D97-AF65-F5344CB8AC3E}">
        <p14:creationId xmlns:p14="http://schemas.microsoft.com/office/powerpoint/2010/main" val="34400230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Markierung </a:t>
            </a:r>
            <a:endParaRPr lang="de-CH" dirty="0"/>
          </a:p>
        </p:txBody>
      </p:sp>
      <p:sp>
        <p:nvSpPr>
          <p:cNvPr id="7" name="Datumsplatzhalter 3"/>
          <p:cNvSpPr>
            <a:spLocks noGrp="1"/>
          </p:cNvSpPr>
          <p:nvPr>
            <p:ph type="dt" sz="half" idx="2"/>
          </p:nvPr>
        </p:nvSpPr>
        <p:spPr>
          <a:prstGeom prst="rect">
            <a:avLst/>
          </a:prstGeom>
        </p:spPr>
        <p:txBody>
          <a:bodyPr vert="horz" wrap="square" lIns="0" tIns="0" rIns="0" bIns="0" rtlCol="0" anchor="ctr">
            <a:spAutoFit/>
          </a:bodyPr>
          <a:lstStyle>
            <a:lvl1pPr algn="l">
              <a:defRPr sz="1000">
                <a:solidFill>
                  <a:schemeClr val="tx1"/>
                </a:solidFill>
              </a:defRPr>
            </a:lvl1pPr>
          </a:lstStyle>
          <a:p>
            <a:r>
              <a:rPr lang="de-CH" dirty="0"/>
              <a:t>© Patientensicherheit Schweiz</a:t>
            </a:r>
          </a:p>
        </p:txBody>
      </p:sp>
      <p:sp>
        <p:nvSpPr>
          <p:cNvPr id="4" name="Foliennummernplatzhalter 3"/>
          <p:cNvSpPr>
            <a:spLocks noGrp="1"/>
          </p:cNvSpPr>
          <p:nvPr>
            <p:ph type="sldNum" sz="quarter" idx="4"/>
          </p:nvPr>
        </p:nvSpPr>
        <p:spPr/>
        <p:txBody>
          <a:bodyPr/>
          <a:lstStyle/>
          <a:p>
            <a:fld id="{A6DC35B0-3101-436D-83E8-2A48940380AD}" type="slidenum">
              <a:rPr lang="de-CH" smtClean="0"/>
              <a:pPr/>
              <a:t>19</a:t>
            </a:fld>
            <a:endParaRPr lang="de-CH" dirty="0"/>
          </a:p>
        </p:txBody>
      </p:sp>
      <p:sp>
        <p:nvSpPr>
          <p:cNvPr id="5" name="Inhaltsplatzhalter 4"/>
          <p:cNvSpPr>
            <a:spLocks noGrp="1"/>
          </p:cNvSpPr>
          <p:nvPr>
            <p:ph sz="quarter" idx="11"/>
          </p:nvPr>
        </p:nvSpPr>
        <p:spPr/>
        <p:txBody>
          <a:bodyPr>
            <a:normAutofit/>
          </a:bodyPr>
          <a:lstStyle/>
          <a:p>
            <a:pPr marL="0" indent="0">
              <a:buNone/>
            </a:pPr>
            <a:r>
              <a:rPr lang="de-CH" sz="2000" smtClean="0">
                <a:solidFill>
                  <a:srgbClr val="C00000"/>
                </a:solidFill>
              </a:rPr>
              <a:t>Korrekte Markierung und notwendige Regelungen</a:t>
            </a:r>
          </a:p>
          <a:p>
            <a:pPr marL="285750" indent="-285750">
              <a:spcBef>
                <a:spcPts val="1200"/>
              </a:spcBef>
              <a:buFont typeface="Wingdings" panose="05000000000000000000" pitchFamily="2" charset="2"/>
              <a:buChar char="§"/>
            </a:pPr>
            <a:r>
              <a:rPr lang="de-CH" sz="1800" b="0" smtClean="0"/>
              <a:t>Immer markieren, Ausnahmen im Betrieb definiert (Reglement)</a:t>
            </a:r>
          </a:p>
          <a:p>
            <a:pPr marL="285750" indent="-285750">
              <a:spcBef>
                <a:spcPts val="1200"/>
              </a:spcBef>
              <a:buFont typeface="Wingdings" panose="05000000000000000000" pitchFamily="2" charset="2"/>
              <a:buChar char="§"/>
            </a:pPr>
            <a:r>
              <a:rPr lang="de-CH" sz="1800" b="0" smtClean="0"/>
              <a:t>Einheitliches Zeichen im Betrieb, </a:t>
            </a:r>
            <a:r>
              <a:rPr lang="de-CH" sz="1800" b="0" i="1" smtClean="0"/>
              <a:t>Empfehlung Pfeil</a:t>
            </a:r>
          </a:p>
          <a:p>
            <a:pPr marL="285750" indent="-285750">
              <a:spcBef>
                <a:spcPts val="1200"/>
              </a:spcBef>
              <a:buFont typeface="Wingdings" panose="05000000000000000000" pitchFamily="2" charset="2"/>
              <a:buChar char="§"/>
            </a:pPr>
            <a:r>
              <a:rPr lang="de-CH" sz="1800" b="0" smtClean="0"/>
              <a:t>Aktiver Einbezug des Patienten, </a:t>
            </a:r>
            <a:r>
              <a:rPr lang="de-CH" sz="1800" b="0" i="1" smtClean="0"/>
              <a:t>OP-Stelle zeigen lassen </a:t>
            </a:r>
          </a:p>
          <a:p>
            <a:pPr marL="285750" indent="-285750">
              <a:spcBef>
                <a:spcPts val="1200"/>
              </a:spcBef>
              <a:buFont typeface="Wingdings" panose="05000000000000000000" pitchFamily="2" charset="2"/>
              <a:buChar char="§"/>
            </a:pPr>
            <a:r>
              <a:rPr lang="de-CH" sz="1800" b="0" smtClean="0"/>
              <a:t>Markierung der genauen Stelle, nach der Abdeckung noch ersichtlich</a:t>
            </a:r>
          </a:p>
          <a:p>
            <a:pPr marL="285750" indent="-285750">
              <a:spcBef>
                <a:spcPts val="1200"/>
              </a:spcBef>
              <a:buFont typeface="Wingdings" panose="05000000000000000000" pitchFamily="2" charset="2"/>
              <a:buChar char="§"/>
            </a:pPr>
            <a:r>
              <a:rPr lang="de-CH" sz="1800" b="0"/>
              <a:t>M</a:t>
            </a:r>
            <a:r>
              <a:rPr lang="de-CH" sz="1800" b="0" smtClean="0"/>
              <a:t>it </a:t>
            </a:r>
            <a:r>
              <a:rPr lang="de-CH" sz="1800" b="0"/>
              <a:t>nicht-abwischbarem </a:t>
            </a:r>
            <a:r>
              <a:rPr lang="de-CH" sz="1800" b="0" smtClean="0"/>
              <a:t>Stift  </a:t>
            </a:r>
            <a:br>
              <a:rPr lang="de-CH" sz="1800" b="0" smtClean="0"/>
            </a:br>
            <a:r>
              <a:rPr lang="de-CH" sz="1800" b="0" i="1" smtClean="0"/>
              <a:t>z.B</a:t>
            </a:r>
            <a:r>
              <a:rPr lang="de-CH" sz="1800" b="0" i="1"/>
              <a:t>. Edding 83009 oder Sanford </a:t>
            </a:r>
            <a:r>
              <a:rPr lang="de-CH" sz="1800" b="0" i="1" smtClean="0"/>
              <a:t>Deluxe  Permanent Marker.</a:t>
            </a:r>
          </a:p>
          <a:p>
            <a:pPr marL="285750" indent="-285750">
              <a:spcBef>
                <a:spcPts val="1200"/>
              </a:spcBef>
              <a:buFont typeface="Wingdings" panose="05000000000000000000" pitchFamily="2" charset="2"/>
              <a:buChar char="§"/>
            </a:pPr>
            <a:r>
              <a:rPr lang="de-CH" sz="1800" b="0" smtClean="0"/>
              <a:t>Nur Körperstelle markieren</a:t>
            </a:r>
            <a:r>
              <a:rPr lang="de-CH" sz="1800" b="0"/>
              <a:t>, an </a:t>
            </a:r>
            <a:r>
              <a:rPr lang="de-CH" sz="1800" b="0" smtClean="0"/>
              <a:t>welcher der </a:t>
            </a:r>
            <a:r>
              <a:rPr lang="de-CH" sz="1800" b="0"/>
              <a:t>Eingriff </a:t>
            </a:r>
            <a:r>
              <a:rPr lang="de-CH" sz="1800" b="0" smtClean="0"/>
              <a:t>durchgeführt wird</a:t>
            </a:r>
          </a:p>
          <a:p>
            <a:pPr marL="285750" indent="-285750">
              <a:spcBef>
                <a:spcPts val="1200"/>
              </a:spcBef>
              <a:buFont typeface="Wingdings" panose="05000000000000000000" pitchFamily="2" charset="2"/>
              <a:buChar char="§"/>
            </a:pPr>
            <a:r>
              <a:rPr lang="de-CH" sz="1800" b="0"/>
              <a:t>Bei mehreren Eingriffen: </a:t>
            </a:r>
            <a:r>
              <a:rPr lang="de-CH" sz="1800" b="0" smtClean="0"/>
              <a:t>jeden Eingriffsort einzeln markieren</a:t>
            </a:r>
            <a:r>
              <a:rPr lang="de-CH" sz="1800" b="0"/>
              <a:t>. </a:t>
            </a:r>
            <a:r>
              <a:rPr lang="de-CH" sz="1800" b="0" smtClean="0"/>
              <a:t/>
            </a:r>
            <a:br>
              <a:rPr lang="de-CH" sz="1800" b="0" smtClean="0"/>
            </a:br>
            <a:r>
              <a:rPr lang="de-CH" sz="1800" b="0" i="1" smtClean="0"/>
              <a:t>Z.B. 1/3</a:t>
            </a:r>
            <a:r>
              <a:rPr lang="de-CH" sz="1800" b="0" i="1"/>
              <a:t>, 2/3, </a:t>
            </a:r>
            <a:r>
              <a:rPr lang="de-CH" sz="1800" b="0" i="1" smtClean="0"/>
              <a:t>3/3</a:t>
            </a:r>
          </a:p>
          <a:p>
            <a:pPr marL="285750" indent="-285750">
              <a:spcBef>
                <a:spcPts val="1200"/>
              </a:spcBef>
              <a:buFont typeface="Wingdings" panose="05000000000000000000" pitchFamily="2" charset="2"/>
              <a:buChar char="§"/>
            </a:pPr>
            <a:r>
              <a:rPr lang="de-CH" sz="1800" b="0" i="1" smtClean="0"/>
              <a:t>Wer: Operateur oder Delegation an anderen informierten Arzt</a:t>
            </a:r>
            <a:endParaRPr lang="de-CH" sz="1800" b="0" i="1" dirty="0"/>
          </a:p>
        </p:txBody>
      </p:sp>
    </p:spTree>
    <p:extLst>
      <p:ext uri="{BB962C8B-B14F-4D97-AF65-F5344CB8AC3E}">
        <p14:creationId xmlns:p14="http://schemas.microsoft.com/office/powerpoint/2010/main" val="41489318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Hinweise</a:t>
            </a:r>
            <a:endParaRPr lang="de-CH" dirty="0"/>
          </a:p>
        </p:txBody>
      </p:sp>
      <p:sp>
        <p:nvSpPr>
          <p:cNvPr id="5" name="Inhaltsplatzhalter 4"/>
          <p:cNvSpPr>
            <a:spLocks noGrp="1"/>
          </p:cNvSpPr>
          <p:nvPr>
            <p:ph sz="quarter" idx="11"/>
          </p:nvPr>
        </p:nvSpPr>
        <p:spPr/>
        <p:txBody>
          <a:bodyPr>
            <a:normAutofit/>
          </a:bodyPr>
          <a:lstStyle/>
          <a:p>
            <a:pPr marL="0" indent="0">
              <a:buNone/>
            </a:pPr>
            <a:r>
              <a:rPr lang="de-CH" dirty="0">
                <a:solidFill>
                  <a:schemeClr val="accent1"/>
                </a:solidFill>
              </a:rPr>
              <a:t>Hinweise zur </a:t>
            </a:r>
            <a:r>
              <a:rPr lang="de-CH" dirty="0" smtClean="0">
                <a:solidFill>
                  <a:schemeClr val="accent1"/>
                </a:solidFill>
              </a:rPr>
              <a:t>PPT-Präsentation</a:t>
            </a:r>
          </a:p>
          <a:p>
            <a:pPr marL="0" lvl="0" indent="0">
              <a:buNone/>
            </a:pPr>
            <a:r>
              <a:rPr lang="de-CH" sz="2000" dirty="0" smtClean="0"/>
              <a:t>Bitte beachten Sie:</a:t>
            </a:r>
          </a:p>
          <a:p>
            <a:pPr lvl="0"/>
            <a:r>
              <a:rPr lang="de-CH" sz="2000" b="0" dirty="0" smtClean="0"/>
              <a:t>Diese Präsentation ist der zweite Teil von drei Modulen, die im Rahmen der Wissensvermittlung besprochen werden</a:t>
            </a:r>
          </a:p>
          <a:p>
            <a:r>
              <a:rPr lang="de-CH" sz="2000" b="0" dirty="0"/>
              <a:t>Patientensicherheit Schweiz empfiehlt, alle Module im Rahmen der Wissensvermittlung zu behandeln.</a:t>
            </a:r>
          </a:p>
          <a:p>
            <a:r>
              <a:rPr lang="de-CH" sz="2000" b="0" dirty="0"/>
              <a:t>Die Module bauen aufeinander auf und </a:t>
            </a:r>
            <a:r>
              <a:rPr lang="de-CH" sz="2000" b="0" dirty="0" smtClean="0"/>
              <a:t>werden der </a:t>
            </a:r>
            <a:r>
              <a:rPr lang="de-CH" sz="2000" b="0" dirty="0"/>
              <a:t>Reihe nach behandelt werden</a:t>
            </a:r>
          </a:p>
          <a:p>
            <a:pPr lvl="0"/>
            <a:r>
              <a:rPr lang="de-CH" sz="2000" b="0" dirty="0" smtClean="0"/>
              <a:t>Die Themen sind:</a:t>
            </a:r>
          </a:p>
          <a:p>
            <a:pPr lvl="1"/>
            <a:r>
              <a:rPr lang="de-CH" sz="2000" dirty="0"/>
              <a:t>1. Patientensicherheit in der Chirurgie</a:t>
            </a:r>
            <a:endParaRPr lang="de-CH" sz="2000" b="0" dirty="0" smtClean="0"/>
          </a:p>
          <a:p>
            <a:pPr lvl="1"/>
            <a:r>
              <a:rPr lang="de-CH" sz="2000" dirty="0"/>
              <a:t>2. Zentrale Aspekte der chirurgischen </a:t>
            </a:r>
            <a:r>
              <a:rPr lang="de-CH" sz="2000" dirty="0" smtClean="0"/>
              <a:t>Checkliste: Ziele</a:t>
            </a:r>
            <a:r>
              <a:rPr lang="de-CH" sz="2000" dirty="0"/>
              <a:t>, Wirksamkeit, Evidenz und Anwendung</a:t>
            </a:r>
            <a:endParaRPr lang="de-CH" sz="2000" b="0" dirty="0" smtClean="0"/>
          </a:p>
          <a:p>
            <a:pPr lvl="1"/>
            <a:r>
              <a:rPr lang="de-CH" sz="2000" dirty="0" smtClean="0"/>
              <a:t>3. Sicherheitsmanagement und Teamkommunikation</a:t>
            </a:r>
          </a:p>
          <a:p>
            <a:r>
              <a:rPr lang="de-CH" sz="2000" b="0" dirty="0" smtClean="0"/>
              <a:t>Es </a:t>
            </a:r>
            <a:r>
              <a:rPr lang="de-CH" sz="2000" b="0" dirty="0"/>
              <a:t>können pro Modul Schwerpunkte individuell gesetzt werden</a:t>
            </a:r>
          </a:p>
          <a:p>
            <a:pPr lvl="1"/>
            <a:endParaRPr lang="de-CH" sz="2000" dirty="0" smtClean="0"/>
          </a:p>
        </p:txBody>
      </p:sp>
      <p:sp>
        <p:nvSpPr>
          <p:cNvPr id="4" name="Foliennummernplatzhalter 3"/>
          <p:cNvSpPr>
            <a:spLocks noGrp="1"/>
          </p:cNvSpPr>
          <p:nvPr>
            <p:ph type="sldNum" sz="quarter" idx="4"/>
          </p:nvPr>
        </p:nvSpPr>
        <p:spPr/>
        <p:txBody>
          <a:bodyPr/>
          <a:lstStyle/>
          <a:p>
            <a:fld id="{A6DC35B0-3101-436D-83E8-2A48940380AD}" type="slidenum">
              <a:rPr lang="de-CH" smtClean="0">
                <a:solidFill>
                  <a:prstClr val="black"/>
                </a:solidFill>
              </a:rPr>
              <a:pPr/>
              <a:t>2</a:t>
            </a:fld>
            <a:endParaRPr lang="de-CH" dirty="0">
              <a:solidFill>
                <a:prstClr val="black"/>
              </a:solidFill>
            </a:endParaRPr>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smtClean="0">
                <a:solidFill>
                  <a:prstClr val="black"/>
                </a:solidFill>
              </a:rPr>
              <a:t>© patientensicherheit </a:t>
            </a:r>
            <a:r>
              <a:rPr lang="de-CH" dirty="0" err="1" smtClean="0">
                <a:solidFill>
                  <a:prstClr val="black"/>
                </a:solidFill>
              </a:rPr>
              <a:t>schweiz</a:t>
            </a:r>
            <a:endParaRPr lang="de-CH" dirty="0">
              <a:solidFill>
                <a:prstClr val="black"/>
              </a:solidFill>
            </a:endParaRPr>
          </a:p>
        </p:txBody>
      </p:sp>
    </p:spTree>
    <p:extLst>
      <p:ext uri="{BB962C8B-B14F-4D97-AF65-F5344CB8AC3E}">
        <p14:creationId xmlns:p14="http://schemas.microsoft.com/office/powerpoint/2010/main" val="10658926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a:t>I</a:t>
            </a:r>
            <a:r>
              <a:rPr lang="de-CH" smtClean="0"/>
              <a:t>nformation </a:t>
            </a:r>
            <a:r>
              <a:rPr lang="de-CH" dirty="0" smtClean="0"/>
              <a:t>und Einbindung des Patienten </a:t>
            </a:r>
            <a:endParaRPr lang="de-CH"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20</a:t>
            </a:fld>
            <a:endParaRPr lang="de-CH" dirty="0"/>
          </a:p>
        </p:txBody>
      </p:sp>
      <p:sp>
        <p:nvSpPr>
          <p:cNvPr id="5" name="Inhaltsplatzhalter 4"/>
          <p:cNvSpPr>
            <a:spLocks noGrp="1"/>
          </p:cNvSpPr>
          <p:nvPr>
            <p:ph sz="quarter" idx="11"/>
          </p:nvPr>
        </p:nvSpPr>
        <p:spPr/>
        <p:txBody>
          <a:bodyPr/>
          <a:lstStyle/>
          <a:p>
            <a:pPr marL="0" indent="0">
              <a:buNone/>
            </a:pPr>
            <a:r>
              <a:rPr lang="de-CH" sz="2000" smtClean="0">
                <a:solidFill>
                  <a:srgbClr val="C00000"/>
                </a:solidFill>
              </a:rPr>
              <a:t>Essentielle Einbindung der Patienten in die Sicherheitsprozesse </a:t>
            </a:r>
          </a:p>
          <a:p>
            <a:pPr>
              <a:spcBef>
                <a:spcPts val="1200"/>
              </a:spcBef>
            </a:pPr>
            <a:r>
              <a:rPr lang="de-CH" sz="1800" b="0" smtClean="0"/>
              <a:t>Patient als aktiver Partner (nicht Verantwortung!)</a:t>
            </a:r>
          </a:p>
          <a:p>
            <a:pPr>
              <a:spcBef>
                <a:spcPts val="1200"/>
              </a:spcBef>
            </a:pPr>
            <a:r>
              <a:rPr lang="de-CH" sz="1800" b="0" smtClean="0"/>
              <a:t>Patient muss über Behandlung, die Prozesse und Sicherheitsmassnahmen informiert sein</a:t>
            </a:r>
            <a:br>
              <a:rPr lang="de-CH" sz="1800" b="0" smtClean="0"/>
            </a:br>
            <a:r>
              <a:rPr lang="de-CH" sz="1800" b="0" smtClean="0"/>
              <a:t/>
            </a:r>
            <a:br>
              <a:rPr lang="de-CH" sz="1800" b="0" smtClean="0"/>
            </a:br>
            <a:r>
              <a:rPr lang="de-CH" sz="1800" b="0" smtClean="0"/>
              <a:t>Beispiel Markierung:</a:t>
            </a:r>
          </a:p>
          <a:p>
            <a:pPr lvl="1">
              <a:spcBef>
                <a:spcPts val="1200"/>
              </a:spcBef>
            </a:pPr>
            <a:r>
              <a:rPr lang="de-CH" sz="1800" smtClean="0"/>
              <a:t>Grund, Vorgehen </a:t>
            </a:r>
          </a:p>
          <a:p>
            <a:pPr lvl="1">
              <a:spcBef>
                <a:spcPts val="1200"/>
              </a:spcBef>
            </a:pPr>
            <a:r>
              <a:rPr lang="de-CH" sz="1800" smtClean="0"/>
              <a:t>Einbezug (zeigen)</a:t>
            </a:r>
          </a:p>
          <a:p>
            <a:pPr lvl="1">
              <a:spcBef>
                <a:spcPts val="1200"/>
              </a:spcBef>
            </a:pPr>
            <a:r>
              <a:rPr lang="de-CH" sz="1800" b="0" smtClean="0"/>
              <a:t>Nicht abwischen </a:t>
            </a:r>
          </a:p>
          <a:p>
            <a:pPr lvl="1">
              <a:spcBef>
                <a:spcPts val="1200"/>
              </a:spcBef>
            </a:pPr>
            <a:endParaRPr lang="de-CH" sz="1800" b="0" smtClean="0"/>
          </a:p>
          <a:p>
            <a:pPr>
              <a:spcBef>
                <a:spcPts val="1200"/>
              </a:spcBef>
            </a:pPr>
            <a:r>
              <a:rPr lang="de-CH" sz="1800" b="0" smtClean="0"/>
              <a:t>Offene Fragen stellen</a:t>
            </a:r>
          </a:p>
        </p:txBody>
      </p:sp>
      <p:sp>
        <p:nvSpPr>
          <p:cNvPr id="6" name="Textplatzhalter 5"/>
          <p:cNvSpPr>
            <a:spLocks noGrp="1"/>
          </p:cNvSpPr>
          <p:nvPr>
            <p:ph type="body" sz="quarter" idx="12"/>
          </p:nvPr>
        </p:nvSpPr>
        <p:spPr/>
        <p:txBody>
          <a:bodyPr/>
          <a:lstStyle/>
          <a:p>
            <a:endParaRPr lang="de-CH" dirty="0"/>
          </a:p>
        </p:txBody>
      </p:sp>
      <p:sp>
        <p:nvSpPr>
          <p:cNvPr id="7"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Patientensicherheit Schweiz</a:t>
            </a:r>
          </a:p>
        </p:txBody>
      </p:sp>
    </p:spTree>
    <p:extLst>
      <p:ext uri="{BB962C8B-B14F-4D97-AF65-F5344CB8AC3E}">
        <p14:creationId xmlns:p14="http://schemas.microsoft.com/office/powerpoint/2010/main" val="30054833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Präoperativer Vorbereitungsprozess</a:t>
            </a:r>
            <a:endParaRPr lang="de-CH"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21</a:t>
            </a:fld>
            <a:endParaRPr lang="de-CH" dirty="0"/>
          </a:p>
        </p:txBody>
      </p:sp>
      <p:sp>
        <p:nvSpPr>
          <p:cNvPr id="5" name="Inhaltsplatzhalter 4"/>
          <p:cNvSpPr>
            <a:spLocks noGrp="1"/>
          </p:cNvSpPr>
          <p:nvPr>
            <p:ph sz="quarter" idx="11"/>
          </p:nvPr>
        </p:nvSpPr>
        <p:spPr/>
        <p:txBody>
          <a:bodyPr>
            <a:normAutofit/>
          </a:bodyPr>
          <a:lstStyle/>
          <a:p>
            <a:pPr marL="0" indent="0">
              <a:buNone/>
            </a:pPr>
            <a:r>
              <a:rPr lang="de-CH" sz="2000" smtClean="0">
                <a:solidFill>
                  <a:srgbClr val="C00000"/>
                </a:solidFill>
              </a:rPr>
              <a:t>2. Dokumentierte </a:t>
            </a:r>
            <a:r>
              <a:rPr lang="de-CH" sz="2000" dirty="0">
                <a:solidFill>
                  <a:srgbClr val="C00000"/>
                </a:solidFill>
              </a:rPr>
              <a:t>Patientenaufklärung </a:t>
            </a:r>
            <a:r>
              <a:rPr lang="de-CH" sz="2000">
                <a:solidFill>
                  <a:srgbClr val="C00000"/>
                </a:solidFill>
              </a:rPr>
              <a:t>und </a:t>
            </a:r>
            <a:r>
              <a:rPr lang="de-CH" sz="2000" smtClean="0">
                <a:solidFill>
                  <a:srgbClr val="C00000"/>
                </a:solidFill>
              </a:rPr>
              <a:t>Patienteneinwilligung</a:t>
            </a:r>
          </a:p>
          <a:p>
            <a:pPr marL="0" lvl="0" indent="0">
              <a:spcBef>
                <a:spcPts val="0"/>
              </a:spcBef>
              <a:buClrTx/>
              <a:buSzTx/>
              <a:buNone/>
            </a:pPr>
            <a:endParaRPr lang="de-CH" sz="1200" smtClean="0">
              <a:solidFill>
                <a:prstClr val="black"/>
              </a:solidFill>
              <a:latin typeface="Arial" panose="020B0604020202020204" pitchFamily="34" charset="0"/>
              <a:cs typeface="Arial" panose="020B0604020202020204" pitchFamily="34" charset="0"/>
            </a:endParaRPr>
          </a:p>
          <a:p>
            <a:pPr marL="0" lvl="0" indent="0">
              <a:spcBef>
                <a:spcPts val="0"/>
              </a:spcBef>
              <a:buClrTx/>
              <a:buSzTx/>
              <a:buNone/>
            </a:pPr>
            <a:r>
              <a:rPr lang="de-CH" sz="1800" smtClean="0">
                <a:solidFill>
                  <a:prstClr val="black"/>
                </a:solidFill>
                <a:latin typeface="Arial" panose="020B0604020202020204" pitchFamily="34" charset="0"/>
                <a:cs typeface="Arial" panose="020B0604020202020204" pitchFamily="34" charset="0"/>
              </a:rPr>
              <a:t>Was </a:t>
            </a:r>
            <a:endParaRPr lang="de-CH" sz="1800">
              <a:solidFill>
                <a:prstClr val="black"/>
              </a:solidFill>
              <a:latin typeface="Arial" panose="020B0604020202020204" pitchFamily="34" charset="0"/>
              <a:cs typeface="Arial" panose="020B0604020202020204" pitchFamily="34" charset="0"/>
            </a:endParaRPr>
          </a:p>
          <a:p>
            <a:pPr marL="171450" lvl="0" indent="-171450">
              <a:spcBef>
                <a:spcPts val="0"/>
              </a:spcBef>
              <a:buClrTx/>
              <a:buSzTx/>
              <a:buFont typeface="Arial" panose="020B0604020202020204" pitchFamily="34" charset="0"/>
              <a:buChar char="•"/>
            </a:pPr>
            <a:r>
              <a:rPr lang="de-CH" sz="1800" b="0" smtClean="0">
                <a:solidFill>
                  <a:prstClr val="black"/>
                </a:solidFill>
                <a:latin typeface="Arial" panose="020B0604020202020204" pitchFamily="34" charset="0"/>
                <a:cs typeface="Arial" panose="020B0604020202020204" pitchFamily="34" charset="0"/>
              </a:rPr>
              <a:t>Patientenaufklärung </a:t>
            </a:r>
            <a:r>
              <a:rPr lang="de-CH" sz="1800" b="0">
                <a:solidFill>
                  <a:prstClr val="black"/>
                </a:solidFill>
                <a:latin typeface="Arial" panose="020B0604020202020204" pitchFamily="34" charset="0"/>
                <a:cs typeface="Arial" panose="020B0604020202020204" pitchFamily="34" charset="0"/>
              </a:rPr>
              <a:t>über Eingriff </a:t>
            </a:r>
            <a:r>
              <a:rPr lang="de-CH" sz="1800" b="0" smtClean="0">
                <a:solidFill>
                  <a:prstClr val="black"/>
                </a:solidFill>
                <a:latin typeface="Arial" panose="020B0604020202020204" pitchFamily="34" charset="0"/>
                <a:cs typeface="Arial" panose="020B0604020202020204" pitchFamily="34" charset="0"/>
              </a:rPr>
              <a:t> und Information </a:t>
            </a:r>
            <a:r>
              <a:rPr lang="de-CH" sz="1800" b="0">
                <a:solidFill>
                  <a:prstClr val="black"/>
                </a:solidFill>
                <a:latin typeface="Arial" panose="020B0604020202020204" pitchFamily="34" charset="0"/>
                <a:cs typeface="Arial" panose="020B0604020202020204" pitchFamily="34" charset="0"/>
              </a:rPr>
              <a:t>über </a:t>
            </a:r>
            <a:r>
              <a:rPr lang="de-CH" sz="1800" b="0" smtClean="0">
                <a:solidFill>
                  <a:prstClr val="black"/>
                </a:solidFill>
                <a:latin typeface="Arial" panose="020B0604020202020204" pitchFamily="34" charset="0"/>
                <a:cs typeface="Arial" panose="020B0604020202020204" pitchFamily="34" charset="0"/>
              </a:rPr>
              <a:t>Sicherheitsaspekte </a:t>
            </a:r>
            <a:r>
              <a:rPr lang="de-CH" sz="1800" b="0">
                <a:solidFill>
                  <a:prstClr val="black"/>
                </a:solidFill>
                <a:latin typeface="Arial" panose="020B0604020202020204" pitchFamily="34" charset="0"/>
                <a:cs typeface="Arial" panose="020B0604020202020204" pitchFamily="34" charset="0"/>
              </a:rPr>
              <a:t>wie Markierung oder mehrmalige Patientenidentifikation</a:t>
            </a:r>
          </a:p>
          <a:p>
            <a:pPr marL="171450" lvl="0" indent="-171450">
              <a:spcBef>
                <a:spcPts val="0"/>
              </a:spcBef>
              <a:buClrTx/>
              <a:buSzTx/>
              <a:buFont typeface="Arial" panose="020B0604020202020204" pitchFamily="34" charset="0"/>
              <a:buChar char="•"/>
            </a:pPr>
            <a:r>
              <a:rPr lang="de-CH" sz="1800" b="0">
                <a:solidFill>
                  <a:prstClr val="black"/>
                </a:solidFill>
                <a:latin typeface="Arial" panose="020B0604020202020204" pitchFamily="34" charset="0"/>
                <a:cs typeface="Arial" panose="020B0604020202020204" pitchFamily="34" charset="0"/>
              </a:rPr>
              <a:t>Dokumentation </a:t>
            </a:r>
            <a:r>
              <a:rPr lang="de-CH" sz="1800" b="0" smtClean="0">
                <a:solidFill>
                  <a:prstClr val="black"/>
                </a:solidFill>
                <a:latin typeface="Arial" panose="020B0604020202020204" pitchFamily="34" charset="0"/>
                <a:cs typeface="Arial" panose="020B0604020202020204" pitchFamily="34" charset="0"/>
              </a:rPr>
              <a:t>in Patientenakte oder / und schriftliche Patienteneinwilligung</a:t>
            </a:r>
          </a:p>
          <a:p>
            <a:pPr marL="171450" lvl="0" indent="-171450">
              <a:spcBef>
                <a:spcPts val="0"/>
              </a:spcBef>
              <a:buClrTx/>
              <a:buSzTx/>
              <a:buFont typeface="Arial" panose="020B0604020202020204" pitchFamily="34" charset="0"/>
              <a:buChar char="•"/>
            </a:pPr>
            <a:endParaRPr lang="de-CH" sz="1800" b="0">
              <a:solidFill>
                <a:prstClr val="black"/>
              </a:solidFill>
              <a:latin typeface="Arial" panose="020B0604020202020204" pitchFamily="34" charset="0"/>
              <a:cs typeface="Arial" panose="020B0604020202020204" pitchFamily="34" charset="0"/>
            </a:endParaRPr>
          </a:p>
          <a:p>
            <a:pPr marL="0" lvl="0" indent="0">
              <a:spcBef>
                <a:spcPts val="0"/>
              </a:spcBef>
              <a:buClrTx/>
              <a:buSzTx/>
              <a:buNone/>
            </a:pPr>
            <a:r>
              <a:rPr lang="de-CH" sz="1800" smtClean="0">
                <a:solidFill>
                  <a:prstClr val="black"/>
                </a:solidFill>
                <a:latin typeface="Arial" panose="020B0604020202020204" pitchFamily="34" charset="0"/>
                <a:cs typeface="Arial" panose="020B0604020202020204" pitchFamily="34" charset="0"/>
              </a:rPr>
              <a:t>Wann / Wo</a:t>
            </a:r>
            <a:endParaRPr lang="de-CH" sz="1800">
              <a:solidFill>
                <a:prstClr val="black"/>
              </a:solidFill>
              <a:latin typeface="Arial" panose="020B0604020202020204" pitchFamily="34" charset="0"/>
              <a:cs typeface="Arial" panose="020B0604020202020204" pitchFamily="34" charset="0"/>
            </a:endParaRPr>
          </a:p>
          <a:p>
            <a:pPr marL="171450" indent="-171450">
              <a:spcBef>
                <a:spcPts val="0"/>
              </a:spcBef>
              <a:buClrTx/>
              <a:buSzTx/>
              <a:buFont typeface="Arial" panose="020B0604020202020204" pitchFamily="34" charset="0"/>
              <a:buChar char="•"/>
            </a:pPr>
            <a:r>
              <a:rPr lang="de-CH" sz="1800" b="0" smtClean="0">
                <a:solidFill>
                  <a:prstClr val="black"/>
                </a:solidFill>
                <a:latin typeface="Arial" panose="020B0604020202020204" pitchFamily="34" charset="0"/>
                <a:cs typeface="Arial" panose="020B0604020202020204" pitchFamily="34" charset="0"/>
              </a:rPr>
              <a:t>ruhiger Ort -  rechtzeitig - ausreichend Zeit</a:t>
            </a:r>
            <a:endParaRPr lang="de-CH" sz="1800" b="0">
              <a:solidFill>
                <a:prstClr val="black"/>
              </a:solidFill>
              <a:latin typeface="Arial" panose="020B0604020202020204" pitchFamily="34" charset="0"/>
              <a:cs typeface="Arial" panose="020B0604020202020204" pitchFamily="34" charset="0"/>
            </a:endParaRPr>
          </a:p>
          <a:p>
            <a:pPr marL="171450" lvl="0" indent="-171450">
              <a:spcBef>
                <a:spcPts val="0"/>
              </a:spcBef>
              <a:buClrTx/>
              <a:buSzTx/>
              <a:buFont typeface="Arial" panose="020B0604020202020204" pitchFamily="34" charset="0"/>
              <a:buChar char="•"/>
            </a:pPr>
            <a:r>
              <a:rPr lang="de-CH" sz="1800" b="0" smtClean="0">
                <a:solidFill>
                  <a:prstClr val="black"/>
                </a:solidFill>
                <a:latin typeface="Arial" panose="020B0604020202020204" pitchFamily="34" charset="0"/>
                <a:cs typeface="Arial" panose="020B0604020202020204" pitchFamily="34" charset="0"/>
              </a:rPr>
              <a:t>Patient erhält genügend Zeit für Reflexion </a:t>
            </a:r>
          </a:p>
          <a:p>
            <a:pPr marL="171450" lvl="0" indent="-171450">
              <a:spcBef>
                <a:spcPts val="0"/>
              </a:spcBef>
              <a:buClrTx/>
              <a:buSzTx/>
              <a:buFont typeface="Arial" panose="020B0604020202020204" pitchFamily="34" charset="0"/>
              <a:buChar char="•"/>
            </a:pPr>
            <a:r>
              <a:rPr lang="de-CH" sz="1800" b="0" smtClean="0">
                <a:solidFill>
                  <a:prstClr val="black"/>
                </a:solidFill>
                <a:latin typeface="Arial" panose="020B0604020202020204" pitchFamily="34" charset="0"/>
                <a:cs typeface="Arial" panose="020B0604020202020204" pitchFamily="34" charset="0"/>
              </a:rPr>
              <a:t>Am </a:t>
            </a:r>
            <a:r>
              <a:rPr lang="de-CH" sz="1800" b="0">
                <a:solidFill>
                  <a:prstClr val="black"/>
                </a:solidFill>
                <a:latin typeface="Arial" panose="020B0604020202020204" pitchFamily="34" charset="0"/>
                <a:cs typeface="Arial" panose="020B0604020202020204" pitchFamily="34" charset="0"/>
              </a:rPr>
              <a:t>Vortag des </a:t>
            </a:r>
            <a:r>
              <a:rPr lang="de-CH" sz="1800" b="0" smtClean="0">
                <a:solidFill>
                  <a:prstClr val="black"/>
                </a:solidFill>
                <a:latin typeface="Arial" panose="020B0604020202020204" pitchFamily="34" charset="0"/>
                <a:cs typeface="Arial" panose="020B0604020202020204" pitchFamily="34" charset="0"/>
              </a:rPr>
              <a:t>Eingriffs: Kontrolle der Dokumentation</a:t>
            </a:r>
          </a:p>
          <a:p>
            <a:pPr marL="171450" lvl="0" indent="-171450">
              <a:spcBef>
                <a:spcPts val="0"/>
              </a:spcBef>
              <a:buClrTx/>
              <a:buSzTx/>
              <a:buFont typeface="Arial" panose="020B0604020202020204" pitchFamily="34" charset="0"/>
              <a:buChar char="•"/>
            </a:pPr>
            <a:endParaRPr lang="de-CH" sz="1800" b="0">
              <a:solidFill>
                <a:prstClr val="black"/>
              </a:solidFill>
              <a:latin typeface="Arial" panose="020B0604020202020204" pitchFamily="34" charset="0"/>
              <a:cs typeface="Arial" panose="020B0604020202020204" pitchFamily="34" charset="0"/>
            </a:endParaRPr>
          </a:p>
          <a:p>
            <a:pPr marL="0" lvl="0" indent="0">
              <a:spcBef>
                <a:spcPts val="0"/>
              </a:spcBef>
              <a:buClrTx/>
              <a:buSzTx/>
              <a:buNone/>
            </a:pPr>
            <a:r>
              <a:rPr lang="de-CH" sz="1800">
                <a:solidFill>
                  <a:prstClr val="black"/>
                </a:solidFill>
                <a:latin typeface="Arial" panose="020B0604020202020204" pitchFamily="34" charset="0"/>
                <a:cs typeface="Arial" panose="020B0604020202020204" pitchFamily="34" charset="0"/>
              </a:rPr>
              <a:t>Wer</a:t>
            </a:r>
          </a:p>
          <a:p>
            <a:pPr marL="171450" lvl="0" indent="-171450">
              <a:spcBef>
                <a:spcPts val="0"/>
              </a:spcBef>
              <a:buClrTx/>
              <a:buSzTx/>
              <a:buFont typeface="Arial" panose="020B0604020202020204" pitchFamily="34" charset="0"/>
              <a:buChar char="•"/>
            </a:pPr>
            <a:r>
              <a:rPr lang="de-CH" sz="1800" b="0">
                <a:solidFill>
                  <a:prstClr val="black"/>
                </a:solidFill>
                <a:latin typeface="Arial" panose="020B0604020202020204" pitchFamily="34" charset="0"/>
                <a:cs typeface="Arial" panose="020B0604020202020204" pitchFamily="34" charset="0"/>
              </a:rPr>
              <a:t>Operateur und eventuell </a:t>
            </a:r>
            <a:r>
              <a:rPr lang="de-CH" sz="1800" b="0" smtClean="0">
                <a:solidFill>
                  <a:prstClr val="black"/>
                </a:solidFill>
                <a:latin typeface="Arial" panose="020B0604020202020204" pitchFamily="34" charset="0"/>
                <a:cs typeface="Arial" panose="020B0604020202020204" pitchFamily="34" charset="0"/>
              </a:rPr>
              <a:t>Anästhesist: seinem </a:t>
            </a:r>
            <a:r>
              <a:rPr lang="de-CH" sz="1800" b="0">
                <a:solidFill>
                  <a:prstClr val="black"/>
                </a:solidFill>
                <a:latin typeface="Arial" panose="020B0604020202020204" pitchFamily="34" charset="0"/>
                <a:cs typeface="Arial" panose="020B0604020202020204" pitchFamily="34" charset="0"/>
              </a:rPr>
              <a:t>Behandlungsbeitrag entsprechende Aufklärungsleistung </a:t>
            </a:r>
          </a:p>
          <a:p>
            <a:pPr marL="171450" lvl="0" indent="-171450">
              <a:spcBef>
                <a:spcPts val="0"/>
              </a:spcBef>
              <a:buClrTx/>
              <a:buSzTx/>
              <a:buFont typeface="Arial" panose="020B0604020202020204" pitchFamily="34" charset="0"/>
              <a:buChar char="•"/>
            </a:pPr>
            <a:r>
              <a:rPr lang="de-CH" sz="1800" b="0" smtClean="0">
                <a:solidFill>
                  <a:prstClr val="black"/>
                </a:solidFill>
                <a:latin typeface="Arial" panose="020B0604020202020204" pitchFamily="34" charset="0"/>
                <a:cs typeface="Arial" panose="020B0604020202020204" pitchFamily="34" charset="0"/>
              </a:rPr>
              <a:t>Kontrolle: Pflege </a:t>
            </a:r>
            <a:r>
              <a:rPr lang="de-CH" sz="1800" b="0">
                <a:solidFill>
                  <a:prstClr val="black"/>
                </a:solidFill>
                <a:latin typeface="Arial" panose="020B0604020202020204" pitchFamily="34" charset="0"/>
                <a:cs typeface="Arial" panose="020B0604020202020204" pitchFamily="34" charset="0"/>
              </a:rPr>
              <a:t>oder verantwortliche Person für die </a:t>
            </a:r>
            <a:r>
              <a:rPr lang="de-CH" sz="1800" b="0" smtClean="0">
                <a:solidFill>
                  <a:prstClr val="black"/>
                </a:solidFill>
                <a:latin typeface="Arial" panose="020B0604020202020204" pitchFamily="34" charset="0"/>
                <a:cs typeface="Arial" panose="020B0604020202020204" pitchFamily="34" charset="0"/>
              </a:rPr>
              <a:t>OP-Planung</a:t>
            </a:r>
          </a:p>
          <a:p>
            <a:pPr marL="171450" lvl="0" indent="-171450">
              <a:spcBef>
                <a:spcPts val="0"/>
              </a:spcBef>
              <a:buClrTx/>
              <a:buSzTx/>
              <a:buFont typeface="Arial" panose="020B0604020202020204" pitchFamily="34" charset="0"/>
              <a:buChar char="•"/>
            </a:pPr>
            <a:endParaRPr lang="de-CH" sz="1800" b="0">
              <a:solidFill>
                <a:prstClr val="black"/>
              </a:solidFill>
              <a:latin typeface="Arial" panose="020B0604020202020204" pitchFamily="34" charset="0"/>
              <a:cs typeface="Arial" panose="020B0604020202020204" pitchFamily="34" charset="0"/>
            </a:endParaRPr>
          </a:p>
          <a:p>
            <a:pPr marL="0" lvl="0" indent="0">
              <a:spcBef>
                <a:spcPts val="0"/>
              </a:spcBef>
              <a:buClrTx/>
              <a:buSzTx/>
              <a:buNone/>
            </a:pPr>
            <a:r>
              <a:rPr lang="de-CH" sz="1800">
                <a:solidFill>
                  <a:prstClr val="black"/>
                </a:solidFill>
                <a:latin typeface="Arial" panose="020B0604020202020204" pitchFamily="34" charset="0"/>
                <a:cs typeface="Arial" panose="020B0604020202020204" pitchFamily="34" charset="0"/>
              </a:rPr>
              <a:t>Wie</a:t>
            </a:r>
          </a:p>
          <a:p>
            <a:pPr marL="171450" lvl="0" indent="-171450">
              <a:spcBef>
                <a:spcPts val="0"/>
              </a:spcBef>
              <a:buClrTx/>
              <a:buSzTx/>
              <a:buFont typeface="Arial" panose="020B0604020202020204" pitchFamily="34" charset="0"/>
              <a:buChar char="•"/>
            </a:pPr>
            <a:r>
              <a:rPr lang="de-CH" sz="1800" b="0">
                <a:solidFill>
                  <a:prstClr val="black"/>
                </a:solidFill>
                <a:latin typeface="Arial" panose="020B0604020202020204" pitchFamily="34" charset="0"/>
                <a:cs typeface="Arial" panose="020B0604020202020204" pitchFamily="34" charset="0"/>
              </a:rPr>
              <a:t>Aufklärungspflicht rechtlich an keine bestimmte Form gebunden</a:t>
            </a:r>
          </a:p>
          <a:p>
            <a:pPr marL="171450" lvl="0" indent="-171450">
              <a:spcBef>
                <a:spcPts val="0"/>
              </a:spcBef>
              <a:buClrTx/>
              <a:buSzTx/>
              <a:buFont typeface="Arial" panose="020B0604020202020204" pitchFamily="34" charset="0"/>
              <a:buChar char="•"/>
            </a:pPr>
            <a:r>
              <a:rPr lang="de-CH" sz="1800" b="0">
                <a:solidFill>
                  <a:prstClr val="black"/>
                </a:solidFill>
                <a:latin typeface="Arial" panose="020B0604020202020204" pitchFamily="34" charset="0"/>
                <a:cs typeface="Arial" panose="020B0604020202020204" pitchFamily="34" charset="0"/>
              </a:rPr>
              <a:t>Verschiedene Formen und Kombinationen </a:t>
            </a:r>
            <a:r>
              <a:rPr lang="de-CH" sz="1800" b="0" smtClean="0">
                <a:solidFill>
                  <a:prstClr val="black"/>
                </a:solidFill>
                <a:latin typeface="Arial" panose="020B0604020202020204" pitchFamily="34" charset="0"/>
                <a:cs typeface="Arial" panose="020B0604020202020204" pitchFamily="34" charset="0"/>
              </a:rPr>
              <a:t>möglich</a:t>
            </a:r>
            <a:endParaRPr lang="de-CH" sz="1800" smtClean="0">
              <a:solidFill>
                <a:srgbClr val="C00000"/>
              </a:solidFill>
            </a:endParaRPr>
          </a:p>
        </p:txBody>
      </p:sp>
      <p:sp>
        <p:nvSpPr>
          <p:cNvPr id="7"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Patientensicherheit Schweiz</a:t>
            </a:r>
          </a:p>
        </p:txBody>
      </p:sp>
    </p:spTree>
    <p:extLst>
      <p:ext uri="{BB962C8B-B14F-4D97-AF65-F5344CB8AC3E}">
        <p14:creationId xmlns:p14="http://schemas.microsoft.com/office/powerpoint/2010/main" val="37661107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a:t>Präoperativer </a:t>
            </a:r>
            <a:r>
              <a:rPr lang="de-CH" dirty="0" smtClean="0"/>
              <a:t>Vorbereitungsprozess</a:t>
            </a:r>
            <a:endParaRPr lang="de-CH"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22</a:t>
            </a:fld>
            <a:endParaRPr lang="de-CH" dirty="0"/>
          </a:p>
        </p:txBody>
      </p:sp>
      <p:sp>
        <p:nvSpPr>
          <p:cNvPr id="5" name="Inhaltsplatzhalter 4"/>
          <p:cNvSpPr>
            <a:spLocks noGrp="1"/>
          </p:cNvSpPr>
          <p:nvPr>
            <p:ph sz="quarter" idx="11"/>
          </p:nvPr>
        </p:nvSpPr>
        <p:spPr/>
        <p:txBody>
          <a:bodyPr>
            <a:normAutofit/>
          </a:bodyPr>
          <a:lstStyle/>
          <a:p>
            <a:pPr marL="0" indent="0">
              <a:buNone/>
            </a:pPr>
            <a:r>
              <a:rPr lang="de-CH" sz="2000" dirty="0" smtClean="0">
                <a:solidFill>
                  <a:srgbClr val="C00000"/>
                </a:solidFill>
              </a:rPr>
              <a:t>3. Planung </a:t>
            </a:r>
            <a:r>
              <a:rPr lang="de-CH" sz="2000" dirty="0">
                <a:solidFill>
                  <a:srgbClr val="C00000"/>
                </a:solidFill>
              </a:rPr>
              <a:t>und Organisation des </a:t>
            </a:r>
            <a:r>
              <a:rPr lang="de-CH" sz="2000" dirty="0" smtClean="0">
                <a:solidFill>
                  <a:srgbClr val="C00000"/>
                </a:solidFill>
              </a:rPr>
              <a:t>Eingriffs</a:t>
            </a:r>
          </a:p>
          <a:p>
            <a:r>
              <a:rPr lang="de-CH" sz="1800" dirty="0" smtClean="0"/>
              <a:t>Ziele:</a:t>
            </a:r>
          </a:p>
          <a:p>
            <a:pPr marL="342900" indent="-342900">
              <a:buFont typeface="Arial" panose="020B0604020202020204" pitchFamily="34" charset="0"/>
              <a:buChar char="•"/>
            </a:pPr>
            <a:r>
              <a:rPr lang="de-CH" sz="1800" b="0" dirty="0" smtClean="0"/>
              <a:t>Zeitverzögerungen oder sogar OP-Abbruch vermeiden </a:t>
            </a:r>
          </a:p>
          <a:p>
            <a:pPr marL="342900" indent="-342900">
              <a:buFont typeface="Arial" panose="020B0604020202020204" pitchFamily="34" charset="0"/>
              <a:buChar char="•"/>
            </a:pPr>
            <a:r>
              <a:rPr lang="de-CH" sz="1800" b="0" dirty="0" smtClean="0"/>
              <a:t>Sicherheitsvorkehrungen rechtzeitig treffen </a:t>
            </a:r>
          </a:p>
          <a:p>
            <a:r>
              <a:rPr lang="de-CH" sz="1800" dirty="0" smtClean="0"/>
              <a:t>Wann / Wo</a:t>
            </a:r>
            <a:r>
              <a:rPr lang="de-CH" sz="1800" dirty="0"/>
              <a:t>: </a:t>
            </a:r>
            <a:r>
              <a:rPr lang="de-CH" sz="1800" b="0" dirty="0"/>
              <a:t>Vorbereitungsprozess und in die bestehenden lokalen Prozesse eingegliedert</a:t>
            </a:r>
          </a:p>
          <a:p>
            <a:r>
              <a:rPr lang="de-CH" sz="1800" dirty="0" smtClean="0"/>
              <a:t>Was / Wie : </a:t>
            </a:r>
          </a:p>
          <a:p>
            <a:pPr marL="457200" indent="-457200">
              <a:buAutoNum type="arabicPeriod"/>
            </a:pPr>
            <a:r>
              <a:rPr lang="de-CH" sz="1800" dirty="0"/>
              <a:t>Proaktive </a:t>
            </a:r>
            <a:r>
              <a:rPr lang="de-CH" sz="1800" dirty="0" smtClean="0"/>
              <a:t>Risikoeinschätzung einplanen  </a:t>
            </a:r>
            <a:r>
              <a:rPr lang="de-CH" sz="1800" b="0" dirty="0" smtClean="0"/>
              <a:t/>
            </a:r>
            <a:br>
              <a:rPr lang="de-CH" sz="1800" b="0" dirty="0" smtClean="0"/>
            </a:br>
            <a:r>
              <a:rPr lang="de-CH" sz="1800" b="0" dirty="0" smtClean="0"/>
              <a:t>Erhöhter </a:t>
            </a:r>
            <a:r>
              <a:rPr lang="de-CH" sz="1800" b="0" dirty="0"/>
              <a:t>Blutverlust, bestehende </a:t>
            </a:r>
            <a:r>
              <a:rPr lang="de-CH" sz="1800" b="0" dirty="0" smtClean="0"/>
              <a:t>Allergien, schwieriger </a:t>
            </a:r>
            <a:r>
              <a:rPr lang="de-CH" sz="1800" b="0" dirty="0"/>
              <a:t>Atemweg oder erhöhtes Aspirationsrisiko und weitere patientenspezifische Risiken</a:t>
            </a:r>
          </a:p>
          <a:p>
            <a:pPr marL="457200" indent="-457200">
              <a:buFont typeface="Arial" pitchFamily="34" charset="0"/>
              <a:buAutoNum type="arabicPeriod"/>
            </a:pPr>
            <a:r>
              <a:rPr lang="de-CH" sz="1800" dirty="0"/>
              <a:t>Unterlagen, </a:t>
            </a:r>
            <a:r>
              <a:rPr lang="de-CH" sz="1800" dirty="0" smtClean="0"/>
              <a:t>Geräte </a:t>
            </a:r>
            <a:r>
              <a:rPr lang="de-CH" sz="1800" dirty="0"/>
              <a:t>und </a:t>
            </a:r>
            <a:r>
              <a:rPr lang="de-CH" sz="1800" dirty="0" smtClean="0"/>
              <a:t>Material </a:t>
            </a:r>
            <a:r>
              <a:rPr lang="de-CH" sz="1800" b="0" dirty="0" smtClean="0"/>
              <a:t>bestimmen</a:t>
            </a:r>
            <a:r>
              <a:rPr lang="de-CH" sz="1800" b="0" dirty="0"/>
              <a:t>, </a:t>
            </a:r>
            <a:r>
              <a:rPr lang="de-CH" sz="1800" b="0" dirty="0" smtClean="0"/>
              <a:t>einplanen </a:t>
            </a:r>
            <a:r>
              <a:rPr lang="de-CH" sz="1800" b="0" dirty="0"/>
              <a:t>und falls nötig </a:t>
            </a:r>
            <a:r>
              <a:rPr lang="de-CH" sz="1800" b="0" dirty="0" smtClean="0"/>
              <a:t>bestellen </a:t>
            </a:r>
          </a:p>
          <a:p>
            <a:pPr marL="457200" indent="-457200">
              <a:buFont typeface="Arial" pitchFamily="34" charset="0"/>
              <a:buAutoNum type="arabicPeriod"/>
            </a:pPr>
            <a:r>
              <a:rPr lang="de-CH" sz="1800" dirty="0" smtClean="0"/>
              <a:t>Notwendige Untersuchungen und Medikamente </a:t>
            </a:r>
            <a:r>
              <a:rPr lang="de-CH" sz="1800" b="0" dirty="0" smtClean="0"/>
              <a:t>rechtzeitig planen und verordnen  </a:t>
            </a:r>
            <a:endParaRPr lang="de-CH" sz="1800" b="0" dirty="0"/>
          </a:p>
          <a:p>
            <a:pPr marL="457200" indent="-457200">
              <a:buFont typeface="Arial" pitchFamily="34" charset="0"/>
              <a:buAutoNum type="arabicPeriod"/>
            </a:pPr>
            <a:endParaRPr lang="de-CH" sz="1800" dirty="0" smtClean="0"/>
          </a:p>
          <a:p>
            <a:pPr marL="457200" indent="-457200">
              <a:buAutoNum type="arabicPeriod"/>
            </a:pPr>
            <a:endParaRPr lang="de-CH" sz="1800" dirty="0"/>
          </a:p>
          <a:p>
            <a:pPr marL="457200" indent="-457200">
              <a:buAutoNum type="arabicPeriod"/>
            </a:pPr>
            <a:endParaRPr lang="de-CH" sz="2000" dirty="0" smtClean="0">
              <a:solidFill>
                <a:srgbClr val="C00000"/>
              </a:solidFill>
            </a:endParaRPr>
          </a:p>
          <a:p>
            <a:pPr marL="342900" indent="-342900">
              <a:buFont typeface="Arial" panose="020B0604020202020204" pitchFamily="34" charset="0"/>
              <a:buChar char="•"/>
            </a:pPr>
            <a:endParaRPr lang="de-CH" sz="2000" dirty="0">
              <a:solidFill>
                <a:srgbClr val="C00000"/>
              </a:solidFill>
            </a:endParaRPr>
          </a:p>
        </p:txBody>
      </p:sp>
      <p:sp>
        <p:nvSpPr>
          <p:cNvPr id="8"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Patientensicherheit Schweiz</a:t>
            </a:r>
          </a:p>
        </p:txBody>
      </p:sp>
    </p:spTree>
    <p:extLst>
      <p:ext uri="{BB962C8B-B14F-4D97-AF65-F5344CB8AC3E}">
        <p14:creationId xmlns:p14="http://schemas.microsoft.com/office/powerpoint/2010/main" val="24233861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smtClean="0"/>
              <a:t>Checkliste Sichere Chirurgie </a:t>
            </a:r>
          </a:p>
          <a:p>
            <a:r>
              <a:rPr lang="de-CH" smtClean="0"/>
              <a:t>Im OP-Trakt</a:t>
            </a:r>
            <a:endParaRPr lang="de-CH" dirty="0"/>
          </a:p>
        </p:txBody>
      </p:sp>
      <p:sp>
        <p:nvSpPr>
          <p:cNvPr id="8" name="Datumsplatzhalter 3"/>
          <p:cNvSpPr>
            <a:spLocks noGrp="1"/>
          </p:cNvSpPr>
          <p:nvPr>
            <p:ph type="dt" sz="half" idx="2"/>
          </p:nvPr>
        </p:nvSpPr>
        <p:spPr>
          <a:prstGeom prst="rect">
            <a:avLst/>
          </a:prstGeom>
        </p:spPr>
        <p:txBody>
          <a:bodyPr vert="horz" wrap="square" lIns="0" tIns="0" rIns="0" bIns="0" rtlCol="0" anchor="ctr">
            <a:spAutoFit/>
          </a:bodyPr>
          <a:lstStyle>
            <a:lvl1pPr algn="l">
              <a:defRPr sz="1000">
                <a:solidFill>
                  <a:schemeClr val="tx1"/>
                </a:solidFill>
              </a:defRPr>
            </a:lvl1pPr>
          </a:lstStyle>
          <a:p>
            <a:r>
              <a:rPr lang="de-CH" dirty="0"/>
              <a:t>© Patientensicherheit Schweiz</a:t>
            </a:r>
          </a:p>
        </p:txBody>
      </p:sp>
      <p:sp>
        <p:nvSpPr>
          <p:cNvPr id="4" name="Foliennummernplatzhalter 3"/>
          <p:cNvSpPr>
            <a:spLocks noGrp="1"/>
          </p:cNvSpPr>
          <p:nvPr>
            <p:ph type="sldNum" sz="quarter" idx="4"/>
          </p:nvPr>
        </p:nvSpPr>
        <p:spPr/>
        <p:txBody>
          <a:bodyPr/>
          <a:lstStyle/>
          <a:p>
            <a:fld id="{A6DC35B0-3101-436D-83E8-2A48940380AD}" type="slidenum">
              <a:rPr lang="de-CH" smtClean="0"/>
              <a:pPr/>
              <a:t>23</a:t>
            </a:fld>
            <a:endParaRPr lang="de-CH" dirty="0"/>
          </a:p>
        </p:txBody>
      </p:sp>
      <p:sp>
        <p:nvSpPr>
          <p:cNvPr id="5" name="Inhaltsplatzhalter 4"/>
          <p:cNvSpPr>
            <a:spLocks noGrp="1"/>
          </p:cNvSpPr>
          <p:nvPr>
            <p:ph sz="quarter" idx="11"/>
          </p:nvPr>
        </p:nvSpPr>
        <p:spPr/>
        <p:txBody>
          <a:bodyPr>
            <a:normAutofit/>
          </a:bodyPr>
          <a:lstStyle/>
          <a:p>
            <a:pPr marL="0" indent="0">
              <a:buNone/>
            </a:pPr>
            <a:r>
              <a:rPr lang="de-CH" sz="2000" dirty="0" smtClean="0">
                <a:solidFill>
                  <a:srgbClr val="C00000"/>
                </a:solidFill>
              </a:rPr>
              <a:t>Sign In</a:t>
            </a:r>
            <a:endParaRPr lang="de-CH" sz="2000" dirty="0">
              <a:solidFill>
                <a:srgbClr val="C00000"/>
              </a:solidFill>
            </a:endParaRPr>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832" y="39986"/>
            <a:ext cx="4680520" cy="68180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feld 2"/>
          <p:cNvSpPr txBox="1"/>
          <p:nvPr/>
        </p:nvSpPr>
        <p:spPr>
          <a:xfrm>
            <a:off x="210771" y="1700808"/>
            <a:ext cx="2056973" cy="923330"/>
          </a:xfrm>
          <a:prstGeom prst="rect">
            <a:avLst/>
          </a:prstGeom>
          <a:noFill/>
        </p:spPr>
        <p:txBody>
          <a:bodyPr wrap="none" rtlCol="0">
            <a:spAutoFit/>
          </a:bodyPr>
          <a:lstStyle/>
          <a:p>
            <a:r>
              <a:rPr lang="de-CH" b="1" smtClean="0">
                <a:solidFill>
                  <a:srgbClr val="0066CC"/>
                </a:solidFill>
              </a:rPr>
              <a:t>Vermeidung von </a:t>
            </a:r>
          </a:p>
          <a:p>
            <a:r>
              <a:rPr lang="de-CH" b="1" smtClean="0">
                <a:solidFill>
                  <a:srgbClr val="0066CC"/>
                </a:solidFill>
              </a:rPr>
              <a:t>Eingriffs-</a:t>
            </a:r>
          </a:p>
          <a:p>
            <a:r>
              <a:rPr lang="de-CH" b="1" smtClean="0">
                <a:solidFill>
                  <a:srgbClr val="0066CC"/>
                </a:solidFill>
              </a:rPr>
              <a:t>verwechslungen </a:t>
            </a:r>
            <a:endParaRPr lang="de-CH" b="1">
              <a:solidFill>
                <a:srgbClr val="0066CC"/>
              </a:solidFill>
            </a:endParaRPr>
          </a:p>
        </p:txBody>
      </p:sp>
      <p:sp>
        <p:nvSpPr>
          <p:cNvPr id="6" name="Pfeil nach rechts 5"/>
          <p:cNvSpPr/>
          <p:nvPr/>
        </p:nvSpPr>
        <p:spPr>
          <a:xfrm>
            <a:off x="1738260" y="1556792"/>
            <a:ext cx="1321572" cy="288032"/>
          </a:xfrm>
          <a:prstGeom prst="right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9" name="Pfeil nach rechts 8"/>
          <p:cNvSpPr/>
          <p:nvPr/>
        </p:nvSpPr>
        <p:spPr>
          <a:xfrm>
            <a:off x="1691680" y="6381328"/>
            <a:ext cx="1321572" cy="288032"/>
          </a:xfrm>
          <a:prstGeom prst="right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0" name="Pfeil nach rechts 9"/>
          <p:cNvSpPr/>
          <p:nvPr/>
        </p:nvSpPr>
        <p:spPr>
          <a:xfrm>
            <a:off x="1738260" y="2708920"/>
            <a:ext cx="1321572" cy="288032"/>
          </a:xfrm>
          <a:prstGeom prst="right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7" name="Rechteck 6"/>
          <p:cNvSpPr/>
          <p:nvPr/>
        </p:nvSpPr>
        <p:spPr>
          <a:xfrm>
            <a:off x="211738" y="4170514"/>
            <a:ext cx="2416046" cy="646331"/>
          </a:xfrm>
          <a:prstGeom prst="rect">
            <a:avLst/>
          </a:prstGeom>
          <a:noFill/>
        </p:spPr>
        <p:txBody>
          <a:bodyPr wrap="none" rtlCol="0">
            <a:spAutoFit/>
          </a:bodyPr>
          <a:lstStyle/>
          <a:p>
            <a:r>
              <a:rPr lang="de-CH" b="1">
                <a:solidFill>
                  <a:srgbClr val="C00000"/>
                </a:solidFill>
              </a:rPr>
              <a:t>Proaktive </a:t>
            </a:r>
            <a:r>
              <a:rPr lang="de-CH" b="1" smtClean="0">
                <a:solidFill>
                  <a:srgbClr val="C00000"/>
                </a:solidFill>
              </a:rPr>
              <a:t/>
            </a:r>
            <a:br>
              <a:rPr lang="de-CH" b="1" smtClean="0">
                <a:solidFill>
                  <a:srgbClr val="C00000"/>
                </a:solidFill>
              </a:rPr>
            </a:br>
            <a:r>
              <a:rPr lang="de-CH" b="1" smtClean="0">
                <a:solidFill>
                  <a:srgbClr val="C00000"/>
                </a:solidFill>
              </a:rPr>
              <a:t>Risikoeinschätzung </a:t>
            </a:r>
            <a:endParaRPr lang="de-CH" b="1">
              <a:solidFill>
                <a:srgbClr val="C00000"/>
              </a:solidFill>
            </a:endParaRPr>
          </a:p>
        </p:txBody>
      </p:sp>
      <p:sp>
        <p:nvSpPr>
          <p:cNvPr id="11" name="Textfeld 10"/>
          <p:cNvSpPr txBox="1"/>
          <p:nvPr/>
        </p:nvSpPr>
        <p:spPr>
          <a:xfrm>
            <a:off x="163394" y="3448993"/>
            <a:ext cx="2608406" cy="369332"/>
          </a:xfrm>
          <a:prstGeom prst="rect">
            <a:avLst/>
          </a:prstGeom>
          <a:noFill/>
        </p:spPr>
        <p:txBody>
          <a:bodyPr wrap="none" rtlCol="0">
            <a:spAutoFit/>
          </a:bodyPr>
          <a:lstStyle/>
          <a:p>
            <a:r>
              <a:rPr lang="de-CH" b="1" smtClean="0">
                <a:solidFill>
                  <a:srgbClr val="339933"/>
                </a:solidFill>
              </a:rPr>
              <a:t>Sicherheitskontrollen </a:t>
            </a:r>
            <a:endParaRPr lang="de-CH" b="1">
              <a:solidFill>
                <a:srgbClr val="339933"/>
              </a:solidFill>
            </a:endParaRPr>
          </a:p>
        </p:txBody>
      </p:sp>
      <p:sp>
        <p:nvSpPr>
          <p:cNvPr id="13" name="Pfeil nach rechts 12"/>
          <p:cNvSpPr/>
          <p:nvPr/>
        </p:nvSpPr>
        <p:spPr>
          <a:xfrm>
            <a:off x="1738260" y="3790364"/>
            <a:ext cx="1321572" cy="288032"/>
          </a:xfrm>
          <a:prstGeom prst="rightArrow">
            <a:avLst/>
          </a:prstGeom>
          <a:solidFill>
            <a:srgbClr val="33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4" name="Pfeil nach rechts 13"/>
          <p:cNvSpPr/>
          <p:nvPr/>
        </p:nvSpPr>
        <p:spPr>
          <a:xfrm>
            <a:off x="1721198" y="5157192"/>
            <a:ext cx="1321572" cy="288032"/>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5695" y="1221714"/>
            <a:ext cx="1354137"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5695" y="2996952"/>
            <a:ext cx="1354137"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Pfeil nach rechts 16"/>
          <p:cNvSpPr/>
          <p:nvPr/>
        </p:nvSpPr>
        <p:spPr>
          <a:xfrm>
            <a:off x="1691680" y="6569968"/>
            <a:ext cx="1321572" cy="288032"/>
          </a:xfrm>
          <a:prstGeom prst="rightArrow">
            <a:avLst/>
          </a:prstGeom>
          <a:solidFill>
            <a:srgbClr val="33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8" name="Pfeil nach rechts 17"/>
          <p:cNvSpPr/>
          <p:nvPr/>
        </p:nvSpPr>
        <p:spPr>
          <a:xfrm rot="10800000">
            <a:off x="7308304" y="2132459"/>
            <a:ext cx="1321572" cy="288032"/>
          </a:xfrm>
          <a:prstGeom prst="right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2" name="Textfeld 11"/>
          <p:cNvSpPr txBox="1"/>
          <p:nvPr/>
        </p:nvSpPr>
        <p:spPr>
          <a:xfrm>
            <a:off x="7454012" y="2524452"/>
            <a:ext cx="1582484" cy="646331"/>
          </a:xfrm>
          <a:prstGeom prst="rect">
            <a:avLst/>
          </a:prstGeom>
          <a:noFill/>
        </p:spPr>
        <p:txBody>
          <a:bodyPr wrap="none" rtlCol="0">
            <a:spAutoFit/>
          </a:bodyPr>
          <a:lstStyle/>
          <a:p>
            <a:r>
              <a:rPr lang="de-CH" b="1" smtClean="0">
                <a:solidFill>
                  <a:schemeClr val="accent6">
                    <a:lumMod val="75000"/>
                  </a:schemeClr>
                </a:solidFill>
              </a:rPr>
              <a:t>Patienten-</a:t>
            </a:r>
          </a:p>
          <a:p>
            <a:r>
              <a:rPr lang="de-CH" b="1" smtClean="0">
                <a:solidFill>
                  <a:schemeClr val="accent6">
                    <a:lumMod val="75000"/>
                  </a:schemeClr>
                </a:solidFill>
              </a:rPr>
              <a:t>einwilligung </a:t>
            </a:r>
            <a:endParaRPr lang="de-CH" b="1">
              <a:solidFill>
                <a:schemeClr val="accent6">
                  <a:lumMod val="75000"/>
                </a:schemeClr>
              </a:solidFill>
            </a:endParaRPr>
          </a:p>
        </p:txBody>
      </p:sp>
      <p:sp>
        <p:nvSpPr>
          <p:cNvPr id="20" name="Pfeil nach rechts 19"/>
          <p:cNvSpPr/>
          <p:nvPr/>
        </p:nvSpPr>
        <p:spPr>
          <a:xfrm rot="10800000">
            <a:off x="7284640" y="1870971"/>
            <a:ext cx="1321572" cy="288032"/>
          </a:xfrm>
          <a:prstGeom prst="rightArrow">
            <a:avLst/>
          </a:prstGeom>
          <a:solidFill>
            <a:srgbClr val="33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2813450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2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animBg="1"/>
      <p:bldP spid="9" grpId="0" animBg="1"/>
      <p:bldP spid="10" grpId="0" animBg="1"/>
      <p:bldP spid="7" grpId="0"/>
      <p:bldP spid="11" grpId="0"/>
      <p:bldP spid="13" grpId="0" animBg="1"/>
      <p:bldP spid="14" grpId="0" animBg="1"/>
      <p:bldP spid="17" grpId="0" animBg="1"/>
      <p:bldP spid="18" grpId="0" animBg="1"/>
      <p:bldP spid="12" grpId="0"/>
      <p:bldP spid="2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4"/>
          </p:nvPr>
        </p:nvSpPr>
        <p:spPr/>
        <p:txBody>
          <a:bodyPr/>
          <a:lstStyle/>
          <a:p>
            <a:fld id="{A6DC35B0-3101-436D-83E8-2A48940380AD}" type="slidenum">
              <a:rPr lang="de-CH" smtClean="0"/>
              <a:pPr/>
              <a:t>24</a:t>
            </a:fld>
            <a:endParaRPr lang="de-CH" dirty="0"/>
          </a:p>
        </p:txBody>
      </p:sp>
      <p:sp>
        <p:nvSpPr>
          <p:cNvPr id="5" name="Inhaltsplatzhalter 4"/>
          <p:cNvSpPr>
            <a:spLocks noGrp="1"/>
          </p:cNvSpPr>
          <p:nvPr>
            <p:ph sz="quarter" idx="11"/>
          </p:nvPr>
        </p:nvSpPr>
        <p:spPr/>
        <p:txBody>
          <a:bodyPr/>
          <a:lstStyle/>
          <a:p>
            <a:pPr marL="0" indent="0">
              <a:buNone/>
            </a:pPr>
            <a:r>
              <a:rPr lang="de-CH" sz="2000" dirty="0">
                <a:solidFill>
                  <a:srgbClr val="C00000"/>
                </a:solidFill>
              </a:rPr>
              <a:t>Team Time Out</a:t>
            </a:r>
          </a:p>
          <a:p>
            <a:endParaRPr lang="de-CH" dirty="0"/>
          </a:p>
        </p:txBody>
      </p:sp>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777" y="44624"/>
            <a:ext cx="4176567" cy="68538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platzhalter 1"/>
          <p:cNvSpPr>
            <a:spLocks noGrp="1"/>
          </p:cNvSpPr>
          <p:nvPr>
            <p:ph type="body" sz="quarter" idx="10"/>
          </p:nvPr>
        </p:nvSpPr>
        <p:spPr/>
        <p:txBody>
          <a:bodyPr/>
          <a:lstStyle/>
          <a:p>
            <a:r>
              <a:rPr lang="de-CH" dirty="0" smtClean="0"/>
              <a:t>Checkliste Sichere Chirurgie </a:t>
            </a:r>
          </a:p>
          <a:p>
            <a:r>
              <a:rPr lang="de-CH" dirty="0" smtClean="0"/>
              <a:t>Im OP-Trakt</a:t>
            </a:r>
            <a:endParaRPr lang="de-CH" dirty="0"/>
          </a:p>
        </p:txBody>
      </p:sp>
      <p:sp>
        <p:nvSpPr>
          <p:cNvPr id="9" name="Rechteck 8"/>
          <p:cNvSpPr/>
          <p:nvPr/>
        </p:nvSpPr>
        <p:spPr>
          <a:xfrm>
            <a:off x="261093" y="4222829"/>
            <a:ext cx="2416046" cy="646331"/>
          </a:xfrm>
          <a:prstGeom prst="rect">
            <a:avLst/>
          </a:prstGeom>
          <a:noFill/>
        </p:spPr>
        <p:txBody>
          <a:bodyPr wrap="none" rtlCol="0">
            <a:spAutoFit/>
          </a:bodyPr>
          <a:lstStyle/>
          <a:p>
            <a:r>
              <a:rPr lang="de-CH" b="1" dirty="0">
                <a:solidFill>
                  <a:srgbClr val="C00000"/>
                </a:solidFill>
              </a:rPr>
              <a:t>Proaktive </a:t>
            </a:r>
            <a:r>
              <a:rPr lang="de-CH" b="1" dirty="0" smtClean="0">
                <a:solidFill>
                  <a:srgbClr val="C00000"/>
                </a:solidFill>
              </a:rPr>
              <a:t/>
            </a:r>
            <a:br>
              <a:rPr lang="de-CH" b="1" dirty="0" smtClean="0">
                <a:solidFill>
                  <a:srgbClr val="C00000"/>
                </a:solidFill>
              </a:rPr>
            </a:br>
            <a:r>
              <a:rPr lang="de-CH" b="1" dirty="0" smtClean="0">
                <a:solidFill>
                  <a:srgbClr val="C00000"/>
                </a:solidFill>
              </a:rPr>
              <a:t>Risikoeinschätzung </a:t>
            </a:r>
            <a:endParaRPr lang="de-CH" b="1" dirty="0">
              <a:solidFill>
                <a:srgbClr val="C00000"/>
              </a:solidFill>
            </a:endParaRPr>
          </a:p>
        </p:txBody>
      </p:sp>
      <p:sp>
        <p:nvSpPr>
          <p:cNvPr id="10" name="Textfeld 9"/>
          <p:cNvSpPr txBox="1"/>
          <p:nvPr/>
        </p:nvSpPr>
        <p:spPr>
          <a:xfrm>
            <a:off x="210771" y="1700808"/>
            <a:ext cx="2056973" cy="923330"/>
          </a:xfrm>
          <a:prstGeom prst="rect">
            <a:avLst/>
          </a:prstGeom>
          <a:noFill/>
        </p:spPr>
        <p:txBody>
          <a:bodyPr wrap="none" rtlCol="0">
            <a:spAutoFit/>
          </a:bodyPr>
          <a:lstStyle/>
          <a:p>
            <a:r>
              <a:rPr lang="de-CH" b="1" dirty="0" smtClean="0">
                <a:solidFill>
                  <a:srgbClr val="0066CC"/>
                </a:solidFill>
              </a:rPr>
              <a:t>Vermeidung von </a:t>
            </a:r>
          </a:p>
          <a:p>
            <a:r>
              <a:rPr lang="de-CH" b="1" dirty="0" smtClean="0">
                <a:solidFill>
                  <a:srgbClr val="0066CC"/>
                </a:solidFill>
              </a:rPr>
              <a:t>Eingriffs-</a:t>
            </a:r>
          </a:p>
          <a:p>
            <a:r>
              <a:rPr lang="de-CH" b="1" dirty="0" smtClean="0">
                <a:solidFill>
                  <a:srgbClr val="0066CC"/>
                </a:solidFill>
              </a:rPr>
              <a:t>verwechslungen </a:t>
            </a:r>
            <a:endParaRPr lang="de-CH" b="1" dirty="0">
              <a:solidFill>
                <a:srgbClr val="0066CC"/>
              </a:solidFill>
            </a:endParaRPr>
          </a:p>
        </p:txBody>
      </p:sp>
      <p:sp>
        <p:nvSpPr>
          <p:cNvPr id="11" name="Textfeld 10"/>
          <p:cNvSpPr txBox="1"/>
          <p:nvPr/>
        </p:nvSpPr>
        <p:spPr>
          <a:xfrm>
            <a:off x="179512" y="2924944"/>
            <a:ext cx="2608406" cy="369332"/>
          </a:xfrm>
          <a:prstGeom prst="rect">
            <a:avLst/>
          </a:prstGeom>
          <a:noFill/>
        </p:spPr>
        <p:txBody>
          <a:bodyPr wrap="none" rtlCol="0">
            <a:spAutoFit/>
          </a:bodyPr>
          <a:lstStyle/>
          <a:p>
            <a:r>
              <a:rPr lang="de-CH" b="1" dirty="0" smtClean="0">
                <a:solidFill>
                  <a:srgbClr val="339933"/>
                </a:solidFill>
              </a:rPr>
              <a:t>Sicherheitskontrollen </a:t>
            </a:r>
            <a:endParaRPr lang="de-CH" b="1" dirty="0">
              <a:solidFill>
                <a:srgbClr val="339933"/>
              </a:solidFill>
            </a:endParaRPr>
          </a:p>
        </p:txBody>
      </p:sp>
      <p:pic>
        <p:nvPicPr>
          <p:cNvPr id="1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7859" y="2102643"/>
            <a:ext cx="1354137"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Pfeil nach rechts 12"/>
          <p:cNvSpPr/>
          <p:nvPr/>
        </p:nvSpPr>
        <p:spPr>
          <a:xfrm>
            <a:off x="2155691" y="1814611"/>
            <a:ext cx="1321572" cy="288032"/>
          </a:xfrm>
          <a:prstGeom prst="rightArrow">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pic>
        <p:nvPicPr>
          <p:cNvPr id="1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8242" y="2700702"/>
            <a:ext cx="1354137"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Pfeil nach rechts 14"/>
          <p:cNvSpPr/>
          <p:nvPr/>
        </p:nvSpPr>
        <p:spPr>
          <a:xfrm>
            <a:off x="2170308" y="4221088"/>
            <a:ext cx="1321572" cy="288032"/>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pic>
        <p:nvPicPr>
          <p:cNvPr id="1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7743" y="5817641"/>
            <a:ext cx="1354137"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Pfeil nach rechts 16"/>
          <p:cNvSpPr/>
          <p:nvPr/>
        </p:nvSpPr>
        <p:spPr>
          <a:xfrm>
            <a:off x="2152756" y="5661248"/>
            <a:ext cx="1321572" cy="288032"/>
          </a:xfrm>
          <a:prstGeom prst="rightArrow">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9" name="Pfeil nach rechts 18"/>
          <p:cNvSpPr/>
          <p:nvPr/>
        </p:nvSpPr>
        <p:spPr>
          <a:xfrm>
            <a:off x="2155691" y="6503988"/>
            <a:ext cx="1321572" cy="288032"/>
          </a:xfrm>
          <a:prstGeom prst="rightArrow">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20"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Patientensicherheit Schweiz</a:t>
            </a:r>
          </a:p>
        </p:txBody>
      </p:sp>
      <p:sp>
        <p:nvSpPr>
          <p:cNvPr id="18" name="Pfeil nach rechts 17"/>
          <p:cNvSpPr/>
          <p:nvPr/>
        </p:nvSpPr>
        <p:spPr>
          <a:xfrm>
            <a:off x="2170308" y="3573016"/>
            <a:ext cx="1321572" cy="288032"/>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6" name="Rechteck 5"/>
          <p:cNvSpPr/>
          <p:nvPr/>
        </p:nvSpPr>
        <p:spPr>
          <a:xfrm>
            <a:off x="164017" y="3471550"/>
            <a:ext cx="2103727" cy="646331"/>
          </a:xfrm>
          <a:prstGeom prst="rect">
            <a:avLst/>
          </a:prstGeom>
          <a:solidFill>
            <a:srgbClr val="FFC000"/>
          </a:solidFill>
        </p:spPr>
        <p:txBody>
          <a:bodyPr wrap="square">
            <a:spAutoFit/>
          </a:bodyPr>
          <a:lstStyle/>
          <a:p>
            <a:r>
              <a:rPr lang="de-CH" b="1" dirty="0"/>
              <a:t>Kommunikation </a:t>
            </a:r>
          </a:p>
          <a:p>
            <a:r>
              <a:rPr lang="de-CH" b="1" dirty="0"/>
              <a:t>Team-Briefing</a:t>
            </a:r>
          </a:p>
        </p:txBody>
      </p:sp>
      <p:pic>
        <p:nvPicPr>
          <p:cNvPr id="2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9408" y="6268384"/>
            <a:ext cx="1354137"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Pfeil nach rechts 21"/>
          <p:cNvSpPr/>
          <p:nvPr/>
        </p:nvSpPr>
        <p:spPr>
          <a:xfrm>
            <a:off x="2170308" y="1196752"/>
            <a:ext cx="1321572" cy="288032"/>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Tree>
    <p:extLst>
      <p:ext uri="{BB962C8B-B14F-4D97-AF65-F5344CB8AC3E}">
        <p14:creationId xmlns:p14="http://schemas.microsoft.com/office/powerpoint/2010/main" val="292417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16"/>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3" grpId="0" animBg="1"/>
      <p:bldP spid="15" grpId="0" animBg="1"/>
      <p:bldP spid="17" grpId="0" animBg="1"/>
      <p:bldP spid="19" grpId="0" animBg="1"/>
      <p:bldP spid="18" grpId="0" animBg="1"/>
      <p:bldP spid="6" grpId="0" animBg="1"/>
      <p:bldP spid="2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Checkliste Sichere Chirurgie </a:t>
            </a:r>
          </a:p>
          <a:p>
            <a:r>
              <a:rPr lang="de-CH" dirty="0" smtClean="0"/>
              <a:t>im OP-Trakt</a:t>
            </a:r>
            <a:endParaRPr lang="de-CH" dirty="0"/>
          </a:p>
        </p:txBody>
      </p:sp>
      <p:sp>
        <p:nvSpPr>
          <p:cNvPr id="9" name="Datumsplatzhalter 3"/>
          <p:cNvSpPr>
            <a:spLocks noGrp="1"/>
          </p:cNvSpPr>
          <p:nvPr>
            <p:ph type="dt" sz="half" idx="2"/>
          </p:nvPr>
        </p:nvSpPr>
        <p:spPr>
          <a:prstGeom prst="rect">
            <a:avLst/>
          </a:prstGeom>
        </p:spPr>
        <p:txBody>
          <a:bodyPr vert="horz" wrap="square" lIns="0" tIns="0" rIns="0" bIns="0" rtlCol="0" anchor="ctr">
            <a:spAutoFit/>
          </a:bodyPr>
          <a:lstStyle>
            <a:lvl1pPr algn="l">
              <a:defRPr sz="1000">
                <a:solidFill>
                  <a:schemeClr val="tx1"/>
                </a:solidFill>
              </a:defRPr>
            </a:lvl1pPr>
          </a:lstStyle>
          <a:p>
            <a:r>
              <a:rPr lang="de-CH" dirty="0"/>
              <a:t>© Patientensicherheit Schweiz</a:t>
            </a:r>
          </a:p>
        </p:txBody>
      </p:sp>
      <p:sp>
        <p:nvSpPr>
          <p:cNvPr id="4" name="Foliennummernplatzhalter 3"/>
          <p:cNvSpPr>
            <a:spLocks noGrp="1"/>
          </p:cNvSpPr>
          <p:nvPr>
            <p:ph type="sldNum" sz="quarter" idx="4"/>
          </p:nvPr>
        </p:nvSpPr>
        <p:spPr/>
        <p:txBody>
          <a:bodyPr/>
          <a:lstStyle/>
          <a:p>
            <a:fld id="{A6DC35B0-3101-436D-83E8-2A48940380AD}" type="slidenum">
              <a:rPr lang="de-CH" smtClean="0"/>
              <a:pPr/>
              <a:t>25</a:t>
            </a:fld>
            <a:endParaRPr lang="de-CH" dirty="0"/>
          </a:p>
        </p:txBody>
      </p:sp>
      <p:sp>
        <p:nvSpPr>
          <p:cNvPr id="5" name="Inhaltsplatzhalter 4"/>
          <p:cNvSpPr>
            <a:spLocks noGrp="1"/>
          </p:cNvSpPr>
          <p:nvPr>
            <p:ph sz="quarter" idx="11"/>
          </p:nvPr>
        </p:nvSpPr>
        <p:spPr/>
        <p:txBody>
          <a:bodyPr/>
          <a:lstStyle/>
          <a:p>
            <a:pPr marL="0" indent="0">
              <a:buNone/>
            </a:pPr>
            <a:r>
              <a:rPr lang="de-CH" dirty="0" smtClean="0">
                <a:solidFill>
                  <a:srgbClr val="C00000"/>
                </a:solidFill>
              </a:rPr>
              <a:t>Sign Out</a:t>
            </a:r>
            <a:endParaRPr lang="de-CH" dirty="0">
              <a:solidFill>
                <a:srgbClr val="C00000"/>
              </a:solidFill>
            </a:endParaRPr>
          </a:p>
        </p:txBody>
      </p:sp>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764704"/>
            <a:ext cx="5337156" cy="57084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640" y="2708920"/>
            <a:ext cx="1354137" cy="34766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feld 7"/>
          <p:cNvSpPr txBox="1"/>
          <p:nvPr/>
        </p:nvSpPr>
        <p:spPr>
          <a:xfrm>
            <a:off x="163394" y="2987660"/>
            <a:ext cx="2608406" cy="369332"/>
          </a:xfrm>
          <a:prstGeom prst="rect">
            <a:avLst/>
          </a:prstGeom>
          <a:noFill/>
        </p:spPr>
        <p:txBody>
          <a:bodyPr wrap="none" rtlCol="0">
            <a:spAutoFit/>
          </a:bodyPr>
          <a:lstStyle/>
          <a:p>
            <a:r>
              <a:rPr lang="de-CH" b="1" dirty="0" smtClean="0">
                <a:solidFill>
                  <a:srgbClr val="339933"/>
                </a:solidFill>
              </a:rPr>
              <a:t>Sicherheitskontrollen </a:t>
            </a:r>
            <a:endParaRPr lang="de-CH" b="1" dirty="0">
              <a:solidFill>
                <a:srgbClr val="339933"/>
              </a:solidFill>
            </a:endParaRPr>
          </a:p>
        </p:txBody>
      </p:sp>
      <p:sp>
        <p:nvSpPr>
          <p:cNvPr id="10" name="Pfeil nach rechts 9"/>
          <p:cNvSpPr/>
          <p:nvPr/>
        </p:nvSpPr>
        <p:spPr>
          <a:xfrm>
            <a:off x="1335240" y="5229200"/>
            <a:ext cx="1321572" cy="288032"/>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1" name="Pfeil nach rechts 10"/>
          <p:cNvSpPr/>
          <p:nvPr/>
        </p:nvSpPr>
        <p:spPr>
          <a:xfrm>
            <a:off x="1349192" y="2132459"/>
            <a:ext cx="1321572" cy="288032"/>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2" name="Pfeil nach rechts 11"/>
          <p:cNvSpPr/>
          <p:nvPr/>
        </p:nvSpPr>
        <p:spPr>
          <a:xfrm>
            <a:off x="1349192" y="4437112"/>
            <a:ext cx="1321572" cy="288032"/>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3" name="Rechteck 12"/>
          <p:cNvSpPr/>
          <p:nvPr/>
        </p:nvSpPr>
        <p:spPr>
          <a:xfrm>
            <a:off x="251520" y="5661248"/>
            <a:ext cx="2103727" cy="646331"/>
          </a:xfrm>
          <a:prstGeom prst="rect">
            <a:avLst/>
          </a:prstGeom>
          <a:solidFill>
            <a:srgbClr val="FFC000"/>
          </a:solidFill>
        </p:spPr>
        <p:txBody>
          <a:bodyPr wrap="square">
            <a:spAutoFit/>
          </a:bodyPr>
          <a:lstStyle/>
          <a:p>
            <a:r>
              <a:rPr lang="de-CH" b="1" dirty="0"/>
              <a:t>Kommunikation </a:t>
            </a:r>
          </a:p>
          <a:p>
            <a:r>
              <a:rPr lang="de-CH" b="1" dirty="0" smtClean="0"/>
              <a:t>Team-Debriefing</a:t>
            </a:r>
            <a:endParaRPr lang="de-CH" b="1" dirty="0"/>
          </a:p>
        </p:txBody>
      </p:sp>
      <p:sp>
        <p:nvSpPr>
          <p:cNvPr id="14" name="Pfeil nach rechts 13"/>
          <p:cNvSpPr/>
          <p:nvPr/>
        </p:nvSpPr>
        <p:spPr>
          <a:xfrm>
            <a:off x="1331640" y="3501008"/>
            <a:ext cx="1321572" cy="288032"/>
          </a:xfrm>
          <a:prstGeom prst="rightArrow">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3" name="Rechteck 2"/>
          <p:cNvSpPr/>
          <p:nvPr/>
        </p:nvSpPr>
        <p:spPr>
          <a:xfrm>
            <a:off x="129489" y="3646765"/>
            <a:ext cx="4572000" cy="646331"/>
          </a:xfrm>
          <a:prstGeom prst="rect">
            <a:avLst/>
          </a:prstGeom>
        </p:spPr>
        <p:txBody>
          <a:bodyPr>
            <a:spAutoFit/>
          </a:bodyPr>
          <a:lstStyle/>
          <a:p>
            <a:r>
              <a:rPr lang="de-CH" b="1" dirty="0">
                <a:solidFill>
                  <a:srgbClr val="0066CC"/>
                </a:solidFill>
              </a:rPr>
              <a:t>Vermeidung von </a:t>
            </a:r>
          </a:p>
          <a:p>
            <a:r>
              <a:rPr lang="de-CH" b="1" dirty="0" smtClean="0">
                <a:solidFill>
                  <a:srgbClr val="0066CC"/>
                </a:solidFill>
              </a:rPr>
              <a:t>Verwechslungen</a:t>
            </a:r>
            <a:endParaRPr lang="de-CH" dirty="0"/>
          </a:p>
        </p:txBody>
      </p:sp>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640" y="3271259"/>
            <a:ext cx="1354137" cy="34766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2065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P spid="11" grpId="0" animBg="1"/>
      <p:bldP spid="12" grpId="0" animBg="1"/>
      <p:bldP spid="13" grpId="0" animBg="1"/>
      <p:bldP spid="14" grpId="0" animBg="1"/>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a:t>Checkliste Sichere Chirurgie </a:t>
            </a:r>
          </a:p>
        </p:txBody>
      </p:sp>
      <p:sp>
        <p:nvSpPr>
          <p:cNvPr id="4" name="Foliennummernplatzhalter 3"/>
          <p:cNvSpPr>
            <a:spLocks noGrp="1"/>
          </p:cNvSpPr>
          <p:nvPr>
            <p:ph type="sldNum" sz="quarter" idx="4"/>
          </p:nvPr>
        </p:nvSpPr>
        <p:spPr/>
        <p:txBody>
          <a:bodyPr/>
          <a:lstStyle/>
          <a:p>
            <a:fld id="{A6DC35B0-3101-436D-83E8-2A48940380AD}" type="slidenum">
              <a:rPr lang="de-CH" smtClean="0"/>
              <a:pPr/>
              <a:t>26</a:t>
            </a:fld>
            <a:endParaRPr lang="de-CH" dirty="0"/>
          </a:p>
        </p:txBody>
      </p:sp>
      <p:sp>
        <p:nvSpPr>
          <p:cNvPr id="5" name="Inhaltsplatzhalter 4"/>
          <p:cNvSpPr>
            <a:spLocks noGrp="1"/>
          </p:cNvSpPr>
          <p:nvPr>
            <p:ph sz="quarter" idx="11"/>
          </p:nvPr>
        </p:nvSpPr>
        <p:spPr>
          <a:xfrm>
            <a:off x="366713" y="908720"/>
            <a:ext cx="8418512" cy="4752528"/>
          </a:xfrm>
        </p:spPr>
        <p:txBody>
          <a:bodyPr>
            <a:normAutofit lnSpcReduction="10000"/>
          </a:bodyPr>
          <a:lstStyle/>
          <a:p>
            <a:pPr marL="0" indent="0">
              <a:buNone/>
            </a:pPr>
            <a:r>
              <a:rPr lang="de-CH" sz="2000" dirty="0" smtClean="0">
                <a:solidFill>
                  <a:srgbClr val="C00000"/>
                </a:solidFill>
              </a:rPr>
              <a:t>Wie wird die Checkliste korrekt und wirkungsvoll angewendet?</a:t>
            </a:r>
          </a:p>
          <a:p>
            <a:pPr marL="0" indent="0">
              <a:buNone/>
            </a:pPr>
            <a:endParaRPr lang="de-CH" sz="1800" dirty="0" smtClean="0"/>
          </a:p>
          <a:p>
            <a:pPr marL="0" indent="0">
              <a:buNone/>
            </a:pPr>
            <a:r>
              <a:rPr lang="de-CH" sz="1800" dirty="0" smtClean="0"/>
              <a:t>Alle Mitarbeitende wissen</a:t>
            </a:r>
            <a:r>
              <a:rPr lang="de-CH" sz="1800" dirty="0"/>
              <a:t>, </a:t>
            </a:r>
            <a:endParaRPr lang="de-CH" sz="1800" dirty="0" smtClean="0"/>
          </a:p>
          <a:p>
            <a:pPr marL="0" indent="0">
              <a:buNone/>
            </a:pPr>
            <a:endParaRPr lang="de-CH" sz="1800" b="0" dirty="0" smtClean="0"/>
          </a:p>
          <a:p>
            <a:r>
              <a:rPr lang="de-CH" sz="1800" dirty="0" smtClean="0"/>
              <a:t>warum die jeweiligen Items auf der Checkliste aufgeführt sind</a:t>
            </a:r>
          </a:p>
          <a:p>
            <a:endParaRPr lang="de-CH" sz="1800" dirty="0" smtClean="0"/>
          </a:p>
          <a:p>
            <a:r>
              <a:rPr lang="de-CH" sz="1800" dirty="0"/>
              <a:t>w</a:t>
            </a:r>
            <a:r>
              <a:rPr lang="de-CH" sz="1800" dirty="0" smtClean="0"/>
              <a:t>er, was, wann, wie sagt </a:t>
            </a:r>
          </a:p>
          <a:p>
            <a:pPr marL="893763" indent="0">
              <a:buNone/>
            </a:pPr>
            <a:r>
              <a:rPr lang="de-CH" sz="1800" b="0" dirty="0" smtClean="0"/>
              <a:t>standardisiert, d.h. strukturierte Kommunikation, </a:t>
            </a:r>
            <a:br>
              <a:rPr lang="de-CH" sz="1800" b="0" dirty="0" smtClean="0"/>
            </a:br>
            <a:r>
              <a:rPr lang="de-CH" sz="1800" b="0" dirty="0" smtClean="0"/>
              <a:t>in der Fliegerei «Prozeduren» genannt: </a:t>
            </a:r>
            <a:r>
              <a:rPr lang="de-CH" sz="1800" i="1" dirty="0" smtClean="0">
                <a:solidFill>
                  <a:srgbClr val="00B050"/>
                </a:solidFill>
                <a:hlinkClick r:id="rId3"/>
              </a:rPr>
              <a:t>Film</a:t>
            </a:r>
            <a:endParaRPr lang="de-CH" sz="1800" i="1" dirty="0" smtClean="0">
              <a:solidFill>
                <a:srgbClr val="00B050"/>
              </a:solidFill>
            </a:endParaRPr>
          </a:p>
          <a:p>
            <a:endParaRPr lang="de-CH" sz="1800" b="0" dirty="0" smtClean="0"/>
          </a:p>
          <a:p>
            <a:r>
              <a:rPr lang="de-CH" sz="1800" dirty="0" smtClean="0"/>
              <a:t>wie die Kontrollen durchgeführt werden</a:t>
            </a:r>
            <a:endParaRPr lang="de-CH" sz="1800" b="0" dirty="0" smtClean="0"/>
          </a:p>
          <a:p>
            <a:pPr marL="890588" lvl="1" indent="0">
              <a:buNone/>
            </a:pPr>
            <a:r>
              <a:rPr lang="de-CH" sz="1800" b="0" dirty="0" smtClean="0"/>
              <a:t>was womit verglichen wird,</a:t>
            </a:r>
          </a:p>
          <a:p>
            <a:pPr marL="890588" lvl="1" indent="0">
              <a:buNone/>
            </a:pPr>
            <a:r>
              <a:rPr lang="de-CH" sz="1800" b="0" dirty="0" smtClean="0"/>
              <a:t>welches Dokument als Referenz dient  </a:t>
            </a:r>
          </a:p>
          <a:p>
            <a:pPr marL="890588" lvl="1" indent="0">
              <a:buNone/>
            </a:pPr>
            <a:r>
              <a:rPr lang="de-CH" sz="1800" b="0" dirty="0"/>
              <a:t>	</a:t>
            </a:r>
            <a:endParaRPr lang="de-CH" sz="1800" b="0" dirty="0" smtClean="0"/>
          </a:p>
          <a:p>
            <a:r>
              <a:rPr lang="de-CH" sz="1800" dirty="0" smtClean="0"/>
              <a:t>was gemacht wird, wenn etwas nicht übereinstimmt</a:t>
            </a:r>
          </a:p>
        </p:txBody>
      </p:sp>
      <p:sp>
        <p:nvSpPr>
          <p:cNvPr id="6" name="Textplatzhalter 5"/>
          <p:cNvSpPr>
            <a:spLocks noGrp="1"/>
          </p:cNvSpPr>
          <p:nvPr>
            <p:ph type="body" sz="quarter" idx="12"/>
          </p:nvPr>
        </p:nvSpPr>
        <p:spPr/>
        <p:txBody>
          <a:bodyPr/>
          <a:lstStyle/>
          <a:p>
            <a:endParaRPr lang="de-CH" dirty="0"/>
          </a:p>
        </p:txBody>
      </p:sp>
      <p:sp>
        <p:nvSpPr>
          <p:cNvPr id="7" name="Textfeld 6"/>
          <p:cNvSpPr txBox="1"/>
          <p:nvPr/>
        </p:nvSpPr>
        <p:spPr>
          <a:xfrm>
            <a:off x="899592" y="5691544"/>
            <a:ext cx="7304733" cy="707886"/>
          </a:xfrm>
          <a:prstGeom prst="rect">
            <a:avLst/>
          </a:prstGeom>
          <a:solidFill>
            <a:srgbClr val="FFC000"/>
          </a:solidFill>
        </p:spPr>
        <p:txBody>
          <a:bodyPr wrap="square" rtlCol="0">
            <a:spAutoFit/>
          </a:bodyPr>
          <a:lstStyle/>
          <a:p>
            <a:r>
              <a:rPr lang="de-CH" sz="2000" b="1" dirty="0" smtClean="0"/>
              <a:t>Jede Unstimmigkeit klären!</a:t>
            </a:r>
          </a:p>
          <a:p>
            <a:r>
              <a:rPr lang="de-CH" sz="2000" b="1" dirty="0" smtClean="0"/>
              <a:t>Einheitlich definierte Vorgehensweisen (Prozeduren)</a:t>
            </a:r>
            <a:endParaRPr lang="de-CH" sz="2000" b="1"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85080" y="5845462"/>
            <a:ext cx="514350" cy="400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Patientensicherheit Schweiz</a:t>
            </a:r>
          </a:p>
        </p:txBody>
      </p:sp>
    </p:spTree>
    <p:extLst>
      <p:ext uri="{BB962C8B-B14F-4D97-AF65-F5344CB8AC3E}">
        <p14:creationId xmlns:p14="http://schemas.microsoft.com/office/powerpoint/2010/main" val="42622558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Anpassung Checkliste </a:t>
            </a:r>
            <a:endParaRPr lang="de-CH" dirty="0"/>
          </a:p>
        </p:txBody>
      </p:sp>
      <p:sp>
        <p:nvSpPr>
          <p:cNvPr id="4" name="Foliennummernplatzhalter 3"/>
          <p:cNvSpPr>
            <a:spLocks noGrp="1"/>
          </p:cNvSpPr>
          <p:nvPr>
            <p:ph type="sldNum" sz="quarter" idx="4"/>
          </p:nvPr>
        </p:nvSpPr>
        <p:spPr/>
        <p:txBody>
          <a:bodyPr/>
          <a:lstStyle/>
          <a:p>
            <a:fld id="{A6DC35B0-3101-436D-83E8-2A48940380AD}" type="slidenum">
              <a:rPr lang="de-CH" smtClean="0"/>
              <a:pPr/>
              <a:t>27</a:t>
            </a:fld>
            <a:endParaRPr lang="de-CH" dirty="0"/>
          </a:p>
        </p:txBody>
      </p:sp>
      <p:sp>
        <p:nvSpPr>
          <p:cNvPr id="8" name="Inhaltsplatzhalter 7"/>
          <p:cNvSpPr>
            <a:spLocks noGrp="1"/>
          </p:cNvSpPr>
          <p:nvPr>
            <p:ph sz="quarter" idx="11"/>
          </p:nvPr>
        </p:nvSpPr>
        <p:spPr/>
        <p:txBody>
          <a:bodyPr>
            <a:normAutofit/>
          </a:bodyPr>
          <a:lstStyle/>
          <a:p>
            <a:pPr marL="0" indent="0">
              <a:buNone/>
            </a:pPr>
            <a:r>
              <a:rPr lang="de-CH" sz="2000" dirty="0" smtClean="0">
                <a:solidFill>
                  <a:srgbClr val="C00000"/>
                </a:solidFill>
              </a:rPr>
              <a:t>Strukturierte Kommunikation - </a:t>
            </a:r>
          </a:p>
          <a:p>
            <a:pPr marL="0" indent="0">
              <a:buNone/>
            </a:pPr>
            <a:r>
              <a:rPr lang="de-CH" sz="2000" dirty="0" smtClean="0">
                <a:solidFill>
                  <a:srgbClr val="C00000"/>
                </a:solidFill>
              </a:rPr>
              <a:t>unterstützt durch </a:t>
            </a:r>
          </a:p>
          <a:p>
            <a:r>
              <a:rPr lang="de-CH" sz="2000" dirty="0" smtClean="0">
                <a:solidFill>
                  <a:srgbClr val="C00000"/>
                </a:solidFill>
              </a:rPr>
              <a:t>Layout </a:t>
            </a:r>
          </a:p>
          <a:p>
            <a:r>
              <a:rPr lang="de-CH" sz="2000" dirty="0" smtClean="0">
                <a:solidFill>
                  <a:srgbClr val="C00000"/>
                </a:solidFill>
              </a:rPr>
              <a:t>Formulierungen</a:t>
            </a:r>
          </a:p>
        </p:txBody>
      </p:sp>
      <p:sp>
        <p:nvSpPr>
          <p:cNvPr id="9" name="Inhaltsplatzhalter 8"/>
          <p:cNvSpPr>
            <a:spLocks noGrp="1"/>
          </p:cNvSpPr>
          <p:nvPr>
            <p:ph sz="quarter" idx="12"/>
          </p:nvPr>
        </p:nvSpPr>
        <p:spPr/>
        <p:txBody>
          <a:bodyPr/>
          <a:lstStyle/>
          <a:p>
            <a:endParaRPr lang="de-CH" dirty="0"/>
          </a:p>
        </p:txBody>
      </p:sp>
      <p:sp>
        <p:nvSpPr>
          <p:cNvPr id="6" name="Textplatzhalter 5"/>
          <p:cNvSpPr>
            <a:spLocks noGrp="1"/>
          </p:cNvSpPr>
          <p:nvPr>
            <p:ph type="body" sz="quarter" idx="13"/>
          </p:nvPr>
        </p:nvSpPr>
        <p:spPr>
          <a:xfrm>
            <a:off x="359532" y="6165304"/>
            <a:ext cx="8439150" cy="179387"/>
          </a:xfrm>
        </p:spPr>
        <p:txBody>
          <a:bodyPr/>
          <a:lstStyle/>
          <a:p>
            <a:r>
              <a:rPr lang="de-CH" dirty="0"/>
              <a:t>Ausschnitt der Checkliste Team Time Out, Klinik für Plastische Chirurgie und </a:t>
            </a:r>
            <a:r>
              <a:rPr lang="de-CH" dirty="0" smtClean="0"/>
              <a:t>Handchirurgie, UniversitätsSpital </a:t>
            </a:r>
            <a:r>
              <a:rPr lang="de-CH" dirty="0"/>
              <a:t>Zürich </a:t>
            </a:r>
          </a:p>
          <a:p>
            <a:r>
              <a:rPr lang="de-CH" dirty="0" smtClean="0"/>
              <a:t>http</a:t>
            </a:r>
            <a:r>
              <a:rPr lang="de-CH" dirty="0"/>
              <a:t>://</a:t>
            </a:r>
            <a:r>
              <a:rPr lang="de-CH" dirty="0" smtClean="0"/>
              <a:t>www.flugsimulation-vfr.ch</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764704"/>
            <a:ext cx="3571820" cy="52331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2200" y="5373216"/>
            <a:ext cx="2501900" cy="7243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feld 4"/>
          <p:cNvSpPr txBox="1"/>
          <p:nvPr/>
        </p:nvSpPr>
        <p:spPr>
          <a:xfrm>
            <a:off x="279495" y="2852936"/>
            <a:ext cx="1196161" cy="400110"/>
          </a:xfrm>
          <a:prstGeom prst="rect">
            <a:avLst/>
          </a:prstGeom>
          <a:noFill/>
        </p:spPr>
        <p:txBody>
          <a:bodyPr wrap="none" rtlCol="0">
            <a:spAutoFit/>
          </a:bodyPr>
          <a:lstStyle/>
          <a:p>
            <a:r>
              <a:rPr lang="de-CH" sz="2000" b="1" dirty="0" smtClean="0"/>
              <a:t>Cockpit </a:t>
            </a:r>
            <a:endParaRPr lang="de-CH" sz="2000" b="1" dirty="0"/>
          </a:p>
        </p:txBody>
      </p:sp>
      <p:sp>
        <p:nvSpPr>
          <p:cNvPr id="10" name="Textfeld 9"/>
          <p:cNvSpPr txBox="1"/>
          <p:nvPr/>
        </p:nvSpPr>
        <p:spPr>
          <a:xfrm>
            <a:off x="7547433" y="779530"/>
            <a:ext cx="1237839" cy="400110"/>
          </a:xfrm>
          <a:prstGeom prst="rect">
            <a:avLst/>
          </a:prstGeom>
          <a:noFill/>
        </p:spPr>
        <p:txBody>
          <a:bodyPr wrap="none" rtlCol="0">
            <a:spAutoFit/>
          </a:bodyPr>
          <a:lstStyle/>
          <a:p>
            <a:r>
              <a:rPr lang="de-CH" sz="2000" b="1" dirty="0" smtClean="0"/>
              <a:t>OP-Saal </a:t>
            </a:r>
            <a:endParaRPr lang="de-CH" sz="2000" b="1" dirty="0"/>
          </a:p>
        </p:txBody>
      </p:sp>
      <p:pic>
        <p:nvPicPr>
          <p:cNvPr id="7"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1041" y="3486876"/>
            <a:ext cx="4333075" cy="23251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Patientensicherheit Schweiz</a:t>
            </a:r>
          </a:p>
        </p:txBody>
      </p:sp>
    </p:spTree>
    <p:extLst>
      <p:ext uri="{BB962C8B-B14F-4D97-AF65-F5344CB8AC3E}">
        <p14:creationId xmlns:p14="http://schemas.microsoft.com/office/powerpoint/2010/main" val="883899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4"/>
          </p:nvPr>
        </p:nvSpPr>
        <p:spPr/>
        <p:txBody>
          <a:bodyPr/>
          <a:lstStyle/>
          <a:p>
            <a:fld id="{A6DC35B0-3101-436D-83E8-2A48940380AD}" type="slidenum">
              <a:rPr lang="de-CH" smtClean="0"/>
              <a:pPr/>
              <a:t>28</a:t>
            </a:fld>
            <a:endParaRPr lang="de-CH" dirty="0"/>
          </a:p>
        </p:txBody>
      </p:sp>
      <p:sp>
        <p:nvSpPr>
          <p:cNvPr id="4" name="Inhaltsplatzhalter 3"/>
          <p:cNvSpPr>
            <a:spLocks noGrp="1"/>
          </p:cNvSpPr>
          <p:nvPr>
            <p:ph sz="quarter" idx="11"/>
          </p:nvPr>
        </p:nvSpPr>
        <p:spPr>
          <a:xfrm>
            <a:off x="366713" y="3404996"/>
            <a:ext cx="8418512" cy="2724341"/>
          </a:xfrm>
          <a:noFill/>
        </p:spPr>
        <p:txBody>
          <a:bodyPr>
            <a:normAutofit/>
          </a:bodyPr>
          <a:lstStyle/>
          <a:p>
            <a:pPr>
              <a:spcBef>
                <a:spcPts val="1200"/>
              </a:spcBef>
            </a:pPr>
            <a:r>
              <a:rPr lang="de-CH" sz="1800" b="0" dirty="0" smtClean="0"/>
              <a:t>Wie wird gestartet?</a:t>
            </a:r>
          </a:p>
          <a:p>
            <a:pPr>
              <a:spcBef>
                <a:spcPts val="1200"/>
              </a:spcBef>
            </a:pPr>
            <a:r>
              <a:rPr lang="de-CH" sz="1800" b="0" dirty="0" smtClean="0"/>
              <a:t>Wer sagt was, wann, wie?</a:t>
            </a:r>
          </a:p>
          <a:p>
            <a:pPr>
              <a:spcBef>
                <a:spcPts val="1200"/>
              </a:spcBef>
            </a:pPr>
            <a:r>
              <a:rPr lang="de-CH" sz="1800" b="0" dirty="0" smtClean="0"/>
              <a:t>Wer kontrolliert was mit was?</a:t>
            </a:r>
          </a:p>
          <a:p>
            <a:pPr>
              <a:spcBef>
                <a:spcPts val="1200"/>
              </a:spcBef>
            </a:pPr>
            <a:r>
              <a:rPr lang="de-CH" sz="1800" b="0" dirty="0" smtClean="0"/>
              <a:t>Welche Informationen müssen wie weitergegeben werden?</a:t>
            </a:r>
          </a:p>
          <a:p>
            <a:pPr>
              <a:spcBef>
                <a:spcPts val="1200"/>
              </a:spcBef>
            </a:pPr>
            <a:r>
              <a:rPr lang="de-CH" sz="1800" b="0" dirty="0" smtClean="0"/>
              <a:t>Wie geht man damit um, wenn etwas unklar ist?</a:t>
            </a:r>
          </a:p>
          <a:p>
            <a:pPr>
              <a:spcBef>
                <a:spcPts val="1200"/>
              </a:spcBef>
            </a:pPr>
            <a:r>
              <a:rPr lang="de-CH" sz="1800" b="0" dirty="0" smtClean="0"/>
              <a:t>Was wird in den Patientenunterlagen festgehalten?</a:t>
            </a:r>
          </a:p>
          <a:p>
            <a:endParaRPr lang="de-CH" dirty="0" smtClean="0"/>
          </a:p>
          <a:p>
            <a:endParaRPr lang="de-CH" dirty="0"/>
          </a:p>
          <a:p>
            <a:endParaRPr lang="de-CH" dirty="0"/>
          </a:p>
        </p:txBody>
      </p:sp>
      <p:sp>
        <p:nvSpPr>
          <p:cNvPr id="5" name="Textplatzhalter 4"/>
          <p:cNvSpPr>
            <a:spLocks noGrp="1"/>
          </p:cNvSpPr>
          <p:nvPr>
            <p:ph type="body" sz="quarter" idx="12"/>
          </p:nvPr>
        </p:nvSpPr>
        <p:spPr/>
        <p:txBody>
          <a:bodyPr/>
          <a:lstStyle/>
          <a:p>
            <a:endParaRPr lang="de-CH" dirty="0"/>
          </a:p>
        </p:txBody>
      </p:sp>
      <p:grpSp>
        <p:nvGrpSpPr>
          <p:cNvPr id="18" name="Gruppieren 17"/>
          <p:cNvGrpSpPr/>
          <p:nvPr/>
        </p:nvGrpSpPr>
        <p:grpSpPr>
          <a:xfrm>
            <a:off x="4601004" y="3257395"/>
            <a:ext cx="3503972" cy="2584021"/>
            <a:chOff x="4601004" y="3257395"/>
            <a:chExt cx="3503972" cy="2584021"/>
          </a:xfrm>
        </p:grpSpPr>
        <p:pic>
          <p:nvPicPr>
            <p:cNvPr id="6" name="Bild 2"/>
            <p:cNvPicPr>
              <a:picLocks noChangeAspect="1"/>
            </p:cNvPicPr>
            <p:nvPr/>
          </p:nvPicPr>
          <p:blipFill rotWithShape="1">
            <a:blip r:embed="rId3">
              <a:extLst>
                <a:ext uri="{BEBA8EAE-BF5A-486C-A8C5-ECC9F3942E4B}">
                  <a14:imgProps xmlns:a14="http://schemas.microsoft.com/office/drawing/2010/main">
                    <a14:imgLayer r:embed="rId4">
                      <a14:imgEffect>
                        <a14:backgroundRemoval t="15351" b="97368" l="8134" r="95215">
                          <a14:foregroundMark x1="27273" y1="41667" x2="27273" y2="41667"/>
                          <a14:foregroundMark x1="95215" y1="16667" x2="95215" y2="16667"/>
                          <a14:foregroundMark x1="39713" y1="46930" x2="39713" y2="46930"/>
                          <a14:foregroundMark x1="24402" y1="74561" x2="24402" y2="74561"/>
                        </a14:backgroundRemoval>
                      </a14:imgEffect>
                    </a14:imgLayer>
                  </a14:imgProps>
                </a:ext>
              </a:extLst>
            </a:blip>
            <a:srcRect l="5582" t="10021"/>
            <a:stretch/>
          </p:blipFill>
          <p:spPr>
            <a:xfrm>
              <a:off x="7308304" y="5013176"/>
              <a:ext cx="796672" cy="828240"/>
            </a:xfrm>
            <a:prstGeom prst="rect">
              <a:avLst/>
            </a:prstGeom>
            <a:ln>
              <a:noFill/>
            </a:ln>
            <a:effectLst>
              <a:outerShdw blurRad="292100" dist="139700" dir="2700000" algn="tl" rotWithShape="0">
                <a:srgbClr val="333333">
                  <a:alpha val="65000"/>
                </a:srgbClr>
              </a:outerShdw>
            </a:effectLst>
          </p:spPr>
        </p:pic>
        <p:pic>
          <p:nvPicPr>
            <p:cNvPr id="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01004" y="3257395"/>
              <a:ext cx="648072" cy="1104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56176" y="3743022"/>
              <a:ext cx="1368153" cy="8619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9"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Patientensicherheit Schweiz</a:t>
            </a:r>
          </a:p>
        </p:txBody>
      </p:sp>
      <p:sp>
        <p:nvSpPr>
          <p:cNvPr id="10" name="Rechteck 9"/>
          <p:cNvSpPr/>
          <p:nvPr/>
        </p:nvSpPr>
        <p:spPr>
          <a:xfrm>
            <a:off x="395288" y="908720"/>
            <a:ext cx="8410575" cy="646331"/>
          </a:xfrm>
          <a:prstGeom prst="rect">
            <a:avLst/>
          </a:prstGeom>
          <a:solidFill>
            <a:srgbClr val="006061"/>
          </a:solidFill>
        </p:spPr>
        <p:txBody>
          <a:bodyPr wrap="square">
            <a:spAutoFit/>
          </a:bodyPr>
          <a:lstStyle/>
          <a:p>
            <a:r>
              <a:rPr lang="de-CH" dirty="0">
                <a:solidFill>
                  <a:schemeClr val="bg1"/>
                </a:solidFill>
              </a:rPr>
              <a:t>Einfache Dinge wie Gehen, Sprechen oder Autofahren haben wir nur mit Üben, Üben und </a:t>
            </a:r>
            <a:r>
              <a:rPr lang="de-CH">
                <a:solidFill>
                  <a:schemeClr val="bg1"/>
                </a:solidFill>
              </a:rPr>
              <a:t>Training </a:t>
            </a:r>
            <a:r>
              <a:rPr lang="de-CH" smtClean="0">
                <a:solidFill>
                  <a:schemeClr val="bg1"/>
                </a:solidFill>
              </a:rPr>
              <a:t>gelernt</a:t>
            </a:r>
            <a:r>
              <a:rPr lang="de-CH" dirty="0" smtClean="0">
                <a:solidFill>
                  <a:schemeClr val="bg1"/>
                </a:solidFill>
              </a:rPr>
              <a:t>.</a:t>
            </a:r>
            <a:endParaRPr lang="de-CH" dirty="0">
              <a:solidFill>
                <a:schemeClr val="bg1"/>
              </a:solidFill>
            </a:endParaRPr>
          </a:p>
        </p:txBody>
      </p:sp>
      <p:sp>
        <p:nvSpPr>
          <p:cNvPr id="12" name="Textfeld 11"/>
          <p:cNvSpPr txBox="1"/>
          <p:nvPr/>
        </p:nvSpPr>
        <p:spPr>
          <a:xfrm>
            <a:off x="332588" y="2857285"/>
            <a:ext cx="8410574" cy="400110"/>
          </a:xfrm>
          <a:prstGeom prst="rect">
            <a:avLst/>
          </a:prstGeom>
          <a:solidFill>
            <a:srgbClr val="FFC000"/>
          </a:solidFill>
        </p:spPr>
        <p:txBody>
          <a:bodyPr wrap="square" rtlCol="0">
            <a:spAutoFit/>
          </a:bodyPr>
          <a:lstStyle/>
          <a:p>
            <a:pPr algn="ctr"/>
            <a:r>
              <a:rPr lang="de-CH" sz="2000" b="1" dirty="0" smtClean="0"/>
              <a:t>Auch die Anwendung </a:t>
            </a:r>
            <a:r>
              <a:rPr lang="de-CH" sz="2000" b="1" dirty="0"/>
              <a:t>der </a:t>
            </a:r>
            <a:r>
              <a:rPr lang="de-CH" sz="2000" b="1" dirty="0" smtClean="0"/>
              <a:t>Checkliste muss gelernt werden </a:t>
            </a:r>
            <a:endParaRPr lang="de-CH" sz="2000" b="1" dirty="0"/>
          </a:p>
        </p:txBody>
      </p:sp>
      <p:sp>
        <p:nvSpPr>
          <p:cNvPr id="15" name="Textplatzhalter 1"/>
          <p:cNvSpPr>
            <a:spLocks noGrp="1"/>
          </p:cNvSpPr>
          <p:nvPr>
            <p:ph type="body" sz="quarter" idx="10"/>
          </p:nvPr>
        </p:nvSpPr>
        <p:spPr/>
        <p:txBody>
          <a:bodyPr/>
          <a:lstStyle/>
          <a:p>
            <a:r>
              <a:rPr lang="de-CH" dirty="0" smtClean="0"/>
              <a:t>Checkliste Sichere Chirurgie</a:t>
            </a:r>
          </a:p>
          <a:p>
            <a:r>
              <a:rPr lang="de-CH" dirty="0" smtClean="0">
                <a:solidFill>
                  <a:srgbClr val="7030A0"/>
                </a:solidFill>
              </a:rPr>
              <a:t>Ergänzung Name Spital </a:t>
            </a:r>
            <a:endParaRPr lang="de-CH" dirty="0">
              <a:solidFill>
                <a:srgbClr val="7030A0"/>
              </a:solidFill>
            </a:endParaRPr>
          </a:p>
        </p:txBody>
      </p:sp>
      <p:sp>
        <p:nvSpPr>
          <p:cNvPr id="16" name="Rechteck 15"/>
          <p:cNvSpPr/>
          <p:nvPr/>
        </p:nvSpPr>
        <p:spPr>
          <a:xfrm>
            <a:off x="336961" y="1745102"/>
            <a:ext cx="8410574" cy="984885"/>
          </a:xfrm>
          <a:prstGeom prst="rect">
            <a:avLst/>
          </a:prstGeom>
        </p:spPr>
        <p:txBody>
          <a:bodyPr wrap="square">
            <a:spAutoFit/>
          </a:bodyPr>
          <a:lstStyle/>
          <a:p>
            <a:r>
              <a:rPr lang="de-CH" sz="2000" b="1" dirty="0">
                <a:solidFill>
                  <a:srgbClr val="C00000"/>
                </a:solidFill>
              </a:rPr>
              <a:t>Korrekte und wirkungsvolle Anwendung der Checkliste </a:t>
            </a:r>
            <a:r>
              <a:rPr lang="de-CH" sz="2000" b="1" dirty="0" smtClean="0">
                <a:solidFill>
                  <a:srgbClr val="C00000"/>
                </a:solidFill>
              </a:rPr>
              <a:t/>
            </a:r>
            <a:br>
              <a:rPr lang="de-CH" sz="2000" b="1" dirty="0" smtClean="0">
                <a:solidFill>
                  <a:srgbClr val="C00000"/>
                </a:solidFill>
              </a:rPr>
            </a:br>
            <a:r>
              <a:rPr lang="de-CH" sz="2000" b="1" dirty="0" smtClean="0">
                <a:solidFill>
                  <a:srgbClr val="C00000"/>
                </a:solidFill>
              </a:rPr>
              <a:t>in </a:t>
            </a:r>
            <a:r>
              <a:rPr lang="de-CH" sz="2000" b="1" dirty="0">
                <a:solidFill>
                  <a:srgbClr val="7030A0"/>
                </a:solidFill>
              </a:rPr>
              <a:t>Name des Spitals </a:t>
            </a:r>
          </a:p>
          <a:p>
            <a:pPr marL="285750" indent="-285750">
              <a:buFont typeface="Wingdings" panose="05000000000000000000" pitchFamily="2" charset="2"/>
              <a:buChar char="§"/>
            </a:pPr>
            <a:r>
              <a:rPr lang="de-CH" dirty="0"/>
              <a:t>Anpassung der </a:t>
            </a:r>
            <a:r>
              <a:rPr lang="de-CH" dirty="0" smtClean="0"/>
              <a:t>Checkliste</a:t>
            </a:r>
            <a:endParaRPr lang="de-CH" dirty="0"/>
          </a:p>
        </p:txBody>
      </p:sp>
      <p:sp>
        <p:nvSpPr>
          <p:cNvPr id="17" name="Textfeld 16"/>
          <p:cNvSpPr txBox="1"/>
          <p:nvPr/>
        </p:nvSpPr>
        <p:spPr>
          <a:xfrm>
            <a:off x="3315581" y="2354795"/>
            <a:ext cx="1409425" cy="369332"/>
          </a:xfrm>
          <a:prstGeom prst="rect">
            <a:avLst/>
          </a:prstGeom>
          <a:noFill/>
        </p:spPr>
        <p:txBody>
          <a:bodyPr wrap="none" rtlCol="0">
            <a:spAutoFit/>
          </a:bodyPr>
          <a:lstStyle/>
          <a:p>
            <a:r>
              <a:rPr lang="de-CH" b="1" dirty="0"/>
              <a:t>+ Trainings</a:t>
            </a:r>
          </a:p>
        </p:txBody>
      </p:sp>
    </p:spTree>
    <p:extLst>
      <p:ext uri="{BB962C8B-B14F-4D97-AF65-F5344CB8AC3E}">
        <p14:creationId xmlns:p14="http://schemas.microsoft.com/office/powerpoint/2010/main" val="2912570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xEl>
                                              <p:pRg st="4" end="4"/>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10" grpId="0" animBg="1"/>
      <p:bldP spid="12" grpId="0" animBg="1"/>
      <p:bldP spid="16" grpId="0"/>
      <p:bldP spid="1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Trainings </a:t>
            </a:r>
            <a:r>
              <a:rPr lang="de-CH" dirty="0"/>
              <a:t>vor der </a:t>
            </a:r>
            <a:r>
              <a:rPr lang="de-CH" dirty="0" smtClean="0"/>
              <a:t>Umsetzung</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29</a:t>
            </a:fld>
            <a:endParaRPr lang="de-CH" dirty="0"/>
          </a:p>
        </p:txBody>
      </p:sp>
      <p:sp>
        <p:nvSpPr>
          <p:cNvPr id="4" name="Inhaltsplatzhalter 3"/>
          <p:cNvSpPr>
            <a:spLocks noGrp="1"/>
          </p:cNvSpPr>
          <p:nvPr>
            <p:ph sz="quarter" idx="11"/>
          </p:nvPr>
        </p:nvSpPr>
        <p:spPr/>
        <p:txBody>
          <a:bodyPr>
            <a:normAutofit/>
          </a:bodyPr>
          <a:lstStyle/>
          <a:p>
            <a:pPr marL="0" indent="0">
              <a:buNone/>
            </a:pPr>
            <a:r>
              <a:rPr lang="de-CH" sz="2000" b="0" dirty="0" smtClean="0"/>
              <a:t>Die Anwendung der Checkliste wird in interprofessionellen Teams anhand von Fallbeispielen geübt, damit:</a:t>
            </a:r>
          </a:p>
          <a:p>
            <a:pPr marL="0" indent="0">
              <a:buNone/>
            </a:pPr>
            <a:endParaRPr lang="de-CH" sz="2000" b="0" dirty="0" smtClean="0"/>
          </a:p>
          <a:p>
            <a:pPr>
              <a:buFontTx/>
              <a:buChar char="-"/>
            </a:pPr>
            <a:r>
              <a:rPr lang="de-CH" sz="2000" b="0" dirty="0" smtClean="0"/>
              <a:t>Alle Beteiligten wissen, wer was wann warum sagt (strukturierte Kommunikation)</a:t>
            </a:r>
          </a:p>
          <a:p>
            <a:pPr>
              <a:buFontTx/>
              <a:buChar char="-"/>
            </a:pPr>
            <a:r>
              <a:rPr lang="de-CH" sz="2000" b="0" dirty="0" smtClean="0"/>
              <a:t>Ziel und Zweck der Anwendung erfüllt werden können</a:t>
            </a:r>
          </a:p>
          <a:p>
            <a:pPr>
              <a:buFontTx/>
              <a:buChar char="-"/>
            </a:pPr>
            <a:r>
              <a:rPr lang="de-CH" sz="2000" b="0" dirty="0" smtClean="0"/>
              <a:t>Die Teamzusammenarbeit verbessert wird</a:t>
            </a:r>
          </a:p>
          <a:p>
            <a:pPr>
              <a:buFontTx/>
              <a:buChar char="-"/>
            </a:pPr>
            <a:r>
              <a:rPr lang="de-CH" sz="2000" b="0" dirty="0" smtClean="0"/>
              <a:t>Schwierige Situationen geübt werden können</a:t>
            </a:r>
          </a:p>
          <a:p>
            <a:pPr>
              <a:buFontTx/>
              <a:buChar char="-"/>
            </a:pPr>
            <a:endParaRPr lang="de-CH" sz="2000" b="0" dirty="0"/>
          </a:p>
          <a:p>
            <a:pPr marL="0" indent="0">
              <a:buNone/>
            </a:pPr>
            <a:endParaRPr lang="de-CH" sz="2000" b="0" dirty="0"/>
          </a:p>
          <a:p>
            <a:pPr marL="0" indent="0">
              <a:buNone/>
            </a:pPr>
            <a:r>
              <a:rPr lang="de-CH" sz="2000" b="0" dirty="0" smtClean="0"/>
              <a:t>Anschliessend werden betriebsinterne Beobachtungen mit einem Debriefing durchgeführt, um Unterstützung bei der richtigen und konsequenten Anwendung der Checkliste in realen Situationen geben zu können.  </a:t>
            </a:r>
            <a:endParaRPr lang="de-CH" sz="2000" b="0" dirty="0"/>
          </a:p>
          <a:p>
            <a:pPr marL="0" indent="0">
              <a:buNone/>
            </a:pPr>
            <a:endParaRPr lang="de-CH" sz="1800" b="0" dirty="0" smtClean="0">
              <a:solidFill>
                <a:srgbClr val="FF0000"/>
              </a:solidFill>
            </a:endParaRPr>
          </a:p>
        </p:txBody>
      </p:sp>
      <p:sp>
        <p:nvSpPr>
          <p:cNvPr id="5" name="Textplatzhalter 4"/>
          <p:cNvSpPr>
            <a:spLocks noGrp="1"/>
          </p:cNvSpPr>
          <p:nvPr>
            <p:ph type="body" sz="quarter" idx="12"/>
          </p:nvPr>
        </p:nvSpPr>
        <p:spPr/>
        <p:txBody>
          <a:bodyPr/>
          <a:lstStyle/>
          <a:p>
            <a:endParaRPr lang="de-CH" dirty="0"/>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Patientensicherheit Schweiz</a:t>
            </a:r>
          </a:p>
        </p:txBody>
      </p:sp>
    </p:spTree>
    <p:extLst>
      <p:ext uri="{BB962C8B-B14F-4D97-AF65-F5344CB8AC3E}">
        <p14:creationId xmlns:p14="http://schemas.microsoft.com/office/powerpoint/2010/main" val="2018686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 5" descr="Hintergund-PP.pdf"/>
          <p:cNvPicPr>
            <a:picLocks noChangeAspect="1"/>
          </p:cNvPicPr>
          <p:nvPr/>
        </p:nvPicPr>
        <p:blipFill>
          <a:blip r:embed="rId3"/>
          <a:stretch>
            <a:fillRect/>
          </a:stretch>
        </p:blipFill>
        <p:spPr>
          <a:xfrm>
            <a:off x="0" y="0"/>
            <a:ext cx="9144000" cy="6858000"/>
          </a:xfrm>
          <a:prstGeom prst="rect">
            <a:avLst/>
          </a:prstGeom>
        </p:spPr>
      </p:pic>
      <p:sp>
        <p:nvSpPr>
          <p:cNvPr id="2" name="Titel 1"/>
          <p:cNvSpPr>
            <a:spLocks noGrp="1"/>
          </p:cNvSpPr>
          <p:nvPr>
            <p:ph type="ctrTitle"/>
          </p:nvPr>
        </p:nvSpPr>
        <p:spPr>
          <a:xfrm>
            <a:off x="338132" y="758679"/>
            <a:ext cx="3455546" cy="4453112"/>
          </a:xfrm>
        </p:spPr>
        <p:txBody>
          <a:bodyPr anchor="t">
            <a:normAutofit/>
          </a:bodyPr>
          <a:lstStyle/>
          <a:p>
            <a:pPr algn="l">
              <a:spcBef>
                <a:spcPts val="1200"/>
              </a:spcBef>
            </a:pPr>
            <a:r>
              <a:rPr lang="de-DE" sz="1800" dirty="0" smtClean="0">
                <a:solidFill>
                  <a:schemeClr val="bg1"/>
                </a:solidFill>
              </a:rPr>
              <a:t>Betriebsinterne Weiterbildung </a:t>
            </a:r>
            <a:br>
              <a:rPr lang="de-DE" sz="1800" dirty="0" smtClean="0">
                <a:solidFill>
                  <a:schemeClr val="bg1"/>
                </a:solidFill>
              </a:rPr>
            </a:br>
            <a:r>
              <a:rPr lang="de-DE" sz="1800" dirty="0" smtClean="0">
                <a:solidFill>
                  <a:schemeClr val="bg1"/>
                </a:solidFill>
              </a:rPr>
              <a:t/>
            </a:r>
            <a:br>
              <a:rPr lang="de-DE" sz="1800" dirty="0" smtClean="0">
                <a:solidFill>
                  <a:schemeClr val="bg1"/>
                </a:solidFill>
              </a:rPr>
            </a:br>
            <a:r>
              <a:rPr lang="de-DE" sz="1800" dirty="0" smtClean="0">
                <a:solidFill>
                  <a:schemeClr val="bg1"/>
                </a:solidFill>
              </a:rPr>
              <a:t/>
            </a:r>
            <a:br>
              <a:rPr lang="de-DE" sz="1800" dirty="0" smtClean="0">
                <a:solidFill>
                  <a:schemeClr val="bg1"/>
                </a:solidFill>
              </a:rPr>
            </a:br>
            <a:r>
              <a:rPr lang="de-DE" sz="3000" i="1" dirty="0" smtClean="0">
                <a:solidFill>
                  <a:schemeClr val="bg1"/>
                </a:solidFill>
              </a:rPr>
              <a:t>Modul 2</a:t>
            </a:r>
            <a:br>
              <a:rPr lang="de-DE" sz="3000" i="1" dirty="0" smtClean="0">
                <a:solidFill>
                  <a:schemeClr val="bg1"/>
                </a:solidFill>
              </a:rPr>
            </a:br>
            <a:r>
              <a:rPr lang="de-CH" sz="3000" dirty="0">
                <a:solidFill>
                  <a:schemeClr val="bg1"/>
                </a:solidFill>
              </a:rPr>
              <a:t>Zentrale Aspekte der chirurgischen Checkliste </a:t>
            </a:r>
            <a:r>
              <a:rPr lang="de-CH" sz="3000" dirty="0" smtClean="0">
                <a:solidFill>
                  <a:schemeClr val="bg1"/>
                </a:solidFill>
              </a:rPr>
              <a:t/>
            </a:r>
            <a:br>
              <a:rPr lang="de-CH" sz="3000" dirty="0" smtClean="0">
                <a:solidFill>
                  <a:schemeClr val="bg1"/>
                </a:solidFill>
              </a:rPr>
            </a:br>
            <a:r>
              <a:rPr lang="de-CH" sz="1800" dirty="0" smtClean="0">
                <a:solidFill>
                  <a:schemeClr val="bg1"/>
                </a:solidFill>
              </a:rPr>
              <a:t>Ziele</a:t>
            </a:r>
            <a:r>
              <a:rPr lang="de-CH" sz="1800" dirty="0">
                <a:solidFill>
                  <a:schemeClr val="bg1"/>
                </a:solidFill>
              </a:rPr>
              <a:t>, Wirksamkeit, Evidenz und </a:t>
            </a:r>
            <a:r>
              <a:rPr lang="de-CH" sz="1800" dirty="0" smtClean="0">
                <a:solidFill>
                  <a:schemeClr val="bg1"/>
                </a:solidFill>
              </a:rPr>
              <a:t>Anwendung</a:t>
            </a:r>
            <a:endParaRPr lang="de-DE" sz="1800" dirty="0">
              <a:solidFill>
                <a:schemeClr val="bg1"/>
              </a:solidFill>
            </a:endParaRPr>
          </a:p>
        </p:txBody>
      </p:sp>
      <p:sp>
        <p:nvSpPr>
          <p:cNvPr id="3" name="Untertitel 2"/>
          <p:cNvSpPr>
            <a:spLocks noGrp="1"/>
          </p:cNvSpPr>
          <p:nvPr>
            <p:ph type="subTitle" idx="1"/>
          </p:nvPr>
        </p:nvSpPr>
        <p:spPr>
          <a:xfrm>
            <a:off x="338132" y="5698334"/>
            <a:ext cx="3455546" cy="1030813"/>
          </a:xfrm>
        </p:spPr>
        <p:txBody>
          <a:bodyPr>
            <a:normAutofit/>
          </a:bodyPr>
          <a:lstStyle/>
          <a:p>
            <a:pPr algn="l"/>
            <a:r>
              <a:rPr lang="de-DE" sz="2000" b="1" dirty="0" smtClean="0">
                <a:solidFill>
                  <a:srgbClr val="FF0000"/>
                </a:solidFill>
              </a:rPr>
              <a:t>Name Spital </a:t>
            </a:r>
          </a:p>
          <a:p>
            <a:pPr algn="l"/>
            <a:r>
              <a:rPr lang="de-DE" sz="2000" dirty="0" smtClean="0">
                <a:solidFill>
                  <a:srgbClr val="FF0000"/>
                </a:solidFill>
              </a:rPr>
              <a:t>Name Referent </a:t>
            </a:r>
          </a:p>
        </p:txBody>
      </p:sp>
      <p:sp>
        <p:nvSpPr>
          <p:cNvPr id="4" name="Foliennummernplatzhalter 3"/>
          <p:cNvSpPr>
            <a:spLocks noGrp="1"/>
          </p:cNvSpPr>
          <p:nvPr>
            <p:ph type="sldNum" sz="quarter" idx="12"/>
          </p:nvPr>
        </p:nvSpPr>
        <p:spPr/>
        <p:txBody>
          <a:bodyPr/>
          <a:lstStyle/>
          <a:p>
            <a:fld id="{7F0AB9E1-EB67-8745-96D2-5901D20E1A8C}" type="slidenum">
              <a:rPr lang="de-DE" smtClean="0">
                <a:solidFill>
                  <a:prstClr val="black">
                    <a:tint val="75000"/>
                  </a:prstClr>
                </a:solidFill>
              </a:rPr>
              <a:pPr/>
              <a:t>3</a:t>
            </a:fld>
            <a:endParaRPr lang="de-DE" dirty="0">
              <a:solidFill>
                <a:prstClr val="black">
                  <a:tint val="75000"/>
                </a:prstClr>
              </a:solidFill>
            </a:endParaRPr>
          </a:p>
        </p:txBody>
      </p:sp>
    </p:spTree>
    <p:extLst>
      <p:ext uri="{BB962C8B-B14F-4D97-AF65-F5344CB8AC3E}">
        <p14:creationId xmlns:p14="http://schemas.microsoft.com/office/powerpoint/2010/main" val="21032599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Ausblick Modul 3</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30</a:t>
            </a:fld>
            <a:endParaRPr lang="de-CH" dirty="0"/>
          </a:p>
        </p:txBody>
      </p:sp>
      <p:sp>
        <p:nvSpPr>
          <p:cNvPr id="4" name="Inhaltsplatzhalter 3"/>
          <p:cNvSpPr>
            <a:spLocks noGrp="1"/>
          </p:cNvSpPr>
          <p:nvPr>
            <p:ph sz="quarter" idx="11"/>
          </p:nvPr>
        </p:nvSpPr>
        <p:spPr/>
        <p:txBody>
          <a:bodyPr>
            <a:normAutofit/>
          </a:bodyPr>
          <a:lstStyle/>
          <a:p>
            <a:pPr marL="0" indent="0">
              <a:buNone/>
            </a:pPr>
            <a:r>
              <a:rPr lang="de-CH" sz="2000" dirty="0" smtClean="0">
                <a:solidFill>
                  <a:srgbClr val="C00000"/>
                </a:solidFill>
              </a:rPr>
              <a:t>Sicherheitsmanagement und Teamkommunikation (Modul 3)</a:t>
            </a:r>
          </a:p>
          <a:p>
            <a:pPr marL="0" indent="0">
              <a:buNone/>
            </a:pPr>
            <a:r>
              <a:rPr lang="de-CH" sz="2000" b="0" dirty="0" smtClean="0"/>
              <a:t>Schlüsselelemente </a:t>
            </a:r>
            <a:r>
              <a:rPr lang="de-CH" sz="2000" b="0" dirty="0"/>
              <a:t>des </a:t>
            </a:r>
            <a:r>
              <a:rPr lang="de-CH" sz="2000" b="0" dirty="0" smtClean="0"/>
              <a:t>Sicherheitsmanagements und </a:t>
            </a:r>
            <a:r>
              <a:rPr lang="de-CH" sz="2000" b="0" dirty="0"/>
              <a:t>der </a:t>
            </a:r>
            <a:r>
              <a:rPr lang="de-CH" sz="2000" b="0" dirty="0" smtClean="0"/>
              <a:t>Teamkommunikation </a:t>
            </a:r>
            <a:r>
              <a:rPr lang="de-CH" sz="2000" b="0" dirty="0"/>
              <a:t>(Theorie und Praxis</a:t>
            </a:r>
            <a:r>
              <a:rPr lang="de-CH" sz="2000" b="0" dirty="0" smtClean="0"/>
              <a:t>)</a:t>
            </a:r>
          </a:p>
          <a:p>
            <a:pPr marL="0" indent="0">
              <a:buNone/>
            </a:pPr>
            <a:endParaRPr lang="de-CH" dirty="0" smtClean="0"/>
          </a:p>
          <a:p>
            <a:pPr marL="0" indent="0">
              <a:buNone/>
            </a:pPr>
            <a:r>
              <a:rPr lang="de-CH" sz="1800" dirty="0" smtClean="0"/>
              <a:t>u.a. </a:t>
            </a:r>
          </a:p>
          <a:p>
            <a:r>
              <a:rPr lang="de-CH" sz="1800" b="0" dirty="0" smtClean="0"/>
              <a:t>Grundpfeiler, um Sicherheit gewährleisten zu können – Erkenntnisse aus anderen Hochrisikobranchen </a:t>
            </a:r>
          </a:p>
          <a:p>
            <a:endParaRPr lang="de-CH" sz="1800" b="0" dirty="0" smtClean="0"/>
          </a:p>
          <a:p>
            <a:r>
              <a:rPr lang="de-CH" sz="1800" b="0" dirty="0"/>
              <a:t>Umgang mit </a:t>
            </a:r>
            <a:r>
              <a:rPr lang="de-CH" sz="1800" b="0" dirty="0" smtClean="0"/>
              <a:t>Fehlern</a:t>
            </a:r>
          </a:p>
          <a:p>
            <a:endParaRPr lang="de-CH" sz="1800" b="0" dirty="0"/>
          </a:p>
          <a:p>
            <a:r>
              <a:rPr lang="de-CH" sz="1800" b="0" dirty="0" smtClean="0"/>
              <a:t>Zusammensetzung und Art der Teams im Spital</a:t>
            </a:r>
          </a:p>
          <a:p>
            <a:endParaRPr lang="de-CH" sz="1800" b="0" dirty="0" smtClean="0"/>
          </a:p>
          <a:p>
            <a:r>
              <a:rPr lang="de-CH" sz="1800" b="0" dirty="0" smtClean="0"/>
              <a:t>Strategien zur Förderung von «Speak-up» und Teamtrainings</a:t>
            </a:r>
          </a:p>
          <a:p>
            <a:endParaRPr lang="de-CH" sz="1800" b="0" dirty="0" smtClean="0"/>
          </a:p>
          <a:p>
            <a:r>
              <a:rPr lang="de-CH" sz="1800" b="0" dirty="0" smtClean="0"/>
              <a:t>Briefing und Debriefing </a:t>
            </a:r>
          </a:p>
          <a:p>
            <a:endParaRPr lang="de-CH" sz="1800" b="0" dirty="0" smtClean="0"/>
          </a:p>
        </p:txBody>
      </p:sp>
      <p:sp>
        <p:nvSpPr>
          <p:cNvPr id="5" name="Textplatzhalter 4"/>
          <p:cNvSpPr>
            <a:spLocks noGrp="1"/>
          </p:cNvSpPr>
          <p:nvPr>
            <p:ph type="body" sz="quarter" idx="12"/>
          </p:nvPr>
        </p:nvSpPr>
        <p:spPr/>
        <p:txBody>
          <a:bodyPr/>
          <a:lstStyle/>
          <a:p>
            <a:endParaRPr lang="de-CH" dirty="0"/>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Patientensicherheit Schweiz</a:t>
            </a:r>
          </a:p>
        </p:txBody>
      </p:sp>
    </p:spTree>
    <p:extLst>
      <p:ext uri="{BB962C8B-B14F-4D97-AF65-F5344CB8AC3E}">
        <p14:creationId xmlns:p14="http://schemas.microsoft.com/office/powerpoint/2010/main" val="38497950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val="0"/>
              </a:ext>
            </a:extLst>
          </a:blip>
          <a:srcRect/>
          <a:stretch>
            <a:fillRect/>
          </a:stretch>
        </p:blipFill>
        <p:spPr bwMode="auto">
          <a:xfrm>
            <a:off x="264899" y="800273"/>
            <a:ext cx="8555573" cy="5703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platzhalter 1"/>
          <p:cNvSpPr>
            <a:spLocks noGrp="1"/>
          </p:cNvSpPr>
          <p:nvPr>
            <p:ph type="body" sz="quarter" idx="10"/>
          </p:nvPr>
        </p:nvSpPr>
        <p:spPr/>
        <p:txBody>
          <a:bodyPr/>
          <a:lstStyle/>
          <a:p>
            <a:r>
              <a:rPr lang="de-CH" sz="2800" dirty="0" smtClean="0">
                <a:solidFill>
                  <a:schemeClr val="accent2">
                    <a:lumMod val="75000"/>
                  </a:schemeClr>
                </a:solidFill>
              </a:rPr>
              <a:t>Danke!</a:t>
            </a:r>
            <a:endParaRPr lang="de-CH" sz="2800" dirty="0">
              <a:solidFill>
                <a:schemeClr val="accent2">
                  <a:lumMod val="75000"/>
                </a:schemeClr>
              </a:solidFill>
            </a:endParaRPr>
          </a:p>
        </p:txBody>
      </p:sp>
      <p:sp>
        <p:nvSpPr>
          <p:cNvPr id="6" name="Foliennummernplatzhalter 5"/>
          <p:cNvSpPr>
            <a:spLocks noGrp="1"/>
          </p:cNvSpPr>
          <p:nvPr>
            <p:ph type="sldNum" sz="quarter" idx="4"/>
          </p:nvPr>
        </p:nvSpPr>
        <p:spPr/>
        <p:txBody>
          <a:bodyPr/>
          <a:lstStyle/>
          <a:p>
            <a:fld id="{A6DC35B0-3101-436D-83E8-2A48940380AD}" type="slidenum">
              <a:rPr lang="de-CH" smtClean="0"/>
              <a:pPr/>
              <a:t>31</a:t>
            </a:fld>
            <a:endParaRPr lang="de-CH" dirty="0"/>
          </a:p>
        </p:txBody>
      </p:sp>
      <p:sp>
        <p:nvSpPr>
          <p:cNvPr id="8" name="Inhaltsplatzhalter 7"/>
          <p:cNvSpPr>
            <a:spLocks noGrp="1"/>
          </p:cNvSpPr>
          <p:nvPr>
            <p:ph sz="quarter" idx="11"/>
          </p:nvPr>
        </p:nvSpPr>
        <p:spPr>
          <a:xfrm>
            <a:off x="395536" y="728663"/>
            <a:ext cx="8169696" cy="5364633"/>
          </a:xfrm>
        </p:spPr>
        <p:txBody>
          <a:bodyPr lIns="0" tIns="108000"/>
          <a:lstStyle/>
          <a:p>
            <a:pPr>
              <a:spcBef>
                <a:spcPts val="2400"/>
              </a:spcBef>
            </a:pPr>
            <a:r>
              <a:rPr lang="de-CH" sz="2800" dirty="0" smtClean="0">
                <a:solidFill>
                  <a:schemeClr val="accent6">
                    <a:lumMod val="75000"/>
                  </a:schemeClr>
                </a:solidFill>
              </a:rPr>
              <a:t>Unsere Ziele</a:t>
            </a:r>
            <a:endParaRPr lang="de-CH" sz="2800" dirty="0">
              <a:solidFill>
                <a:schemeClr val="accent6">
                  <a:lumMod val="75000"/>
                </a:schemeClr>
              </a:solidFill>
            </a:endParaRPr>
          </a:p>
          <a:p>
            <a:pPr marL="700088" lvl="1">
              <a:spcBef>
                <a:spcPts val="2400"/>
              </a:spcBef>
              <a:buFont typeface="Arial" pitchFamily="34" charset="0"/>
              <a:buChar char="•"/>
            </a:pPr>
            <a:r>
              <a:rPr lang="de-CH" sz="2000" b="1" dirty="0"/>
              <a:t>100% korrektes und vollständiges Bearbeiten der chirurgischen Checkliste bei allen Patienten</a:t>
            </a:r>
          </a:p>
          <a:p>
            <a:pPr marL="700088" lvl="1">
              <a:spcBef>
                <a:spcPts val="2400"/>
              </a:spcBef>
              <a:buFont typeface="Arial" pitchFamily="34" charset="0"/>
              <a:buChar char="•"/>
            </a:pPr>
            <a:r>
              <a:rPr lang="de-CH" sz="2000" b="1" dirty="0" smtClean="0"/>
              <a:t>Verbesserung des </a:t>
            </a:r>
            <a:r>
              <a:rPr lang="de-CH" sz="2000" b="1" dirty="0"/>
              <a:t>Sicherheitsklimas und der Teamkommunikation </a:t>
            </a:r>
          </a:p>
          <a:p>
            <a:endParaRPr lang="de-CH" sz="2000" dirty="0"/>
          </a:p>
        </p:txBody>
      </p:sp>
      <p:sp>
        <p:nvSpPr>
          <p:cNvPr id="11"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Patientensicherheit Schweiz</a:t>
            </a:r>
          </a:p>
        </p:txBody>
      </p:sp>
    </p:spTree>
    <p:extLst>
      <p:ext uri="{BB962C8B-B14F-4D97-AF65-F5344CB8AC3E}">
        <p14:creationId xmlns:p14="http://schemas.microsoft.com/office/powerpoint/2010/main" val="39257066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Autoren und </a:t>
            </a:r>
            <a:r>
              <a:rPr lang="de-CH" dirty="0"/>
              <a:t>Literatur </a:t>
            </a:r>
          </a:p>
        </p:txBody>
      </p:sp>
      <p:sp>
        <p:nvSpPr>
          <p:cNvPr id="3" name="Datumsplatzhalter 2"/>
          <p:cNvSpPr>
            <a:spLocks noGrp="1"/>
          </p:cNvSpPr>
          <p:nvPr>
            <p:ph type="dt" sz="half" idx="2"/>
          </p:nvPr>
        </p:nvSpPr>
        <p:spPr/>
        <p:txBody>
          <a:bodyPr/>
          <a:lstStyle/>
          <a:p>
            <a:r>
              <a:rPr lang="de-CH" dirty="0"/>
              <a:t>© Patientensicherheit Schweiz</a:t>
            </a:r>
          </a:p>
        </p:txBody>
      </p:sp>
      <p:sp>
        <p:nvSpPr>
          <p:cNvPr id="4" name="Foliennummernplatzhalter 3"/>
          <p:cNvSpPr>
            <a:spLocks noGrp="1"/>
          </p:cNvSpPr>
          <p:nvPr>
            <p:ph type="sldNum" sz="quarter" idx="4"/>
          </p:nvPr>
        </p:nvSpPr>
        <p:spPr/>
        <p:txBody>
          <a:bodyPr/>
          <a:lstStyle/>
          <a:p>
            <a:fld id="{A6DC35B0-3101-436D-83E8-2A48940380AD}" type="slidenum">
              <a:rPr lang="de-CH" smtClean="0"/>
              <a:pPr/>
              <a:t>32</a:t>
            </a:fld>
            <a:endParaRPr lang="de-CH" dirty="0"/>
          </a:p>
        </p:txBody>
      </p:sp>
      <p:sp>
        <p:nvSpPr>
          <p:cNvPr id="5" name="Inhaltsplatzhalter 4"/>
          <p:cNvSpPr>
            <a:spLocks noGrp="1"/>
          </p:cNvSpPr>
          <p:nvPr>
            <p:ph sz="quarter" idx="11"/>
          </p:nvPr>
        </p:nvSpPr>
        <p:spPr/>
        <p:txBody>
          <a:bodyPr>
            <a:noAutofit/>
          </a:bodyPr>
          <a:lstStyle/>
          <a:p>
            <a:pPr indent="-457200"/>
            <a:r>
              <a:rPr lang="de-CH" sz="1200" b="0" dirty="0" smtClean="0"/>
              <a:t>Bezzola </a:t>
            </a:r>
            <a:r>
              <a:rPr lang="de-CH" sz="1200" b="0" dirty="0"/>
              <a:t>P, Hochreutener MA, Schwappach DLB. Operation Sichere Chirurgie. Die chirurgische Checkliste und ihre Implementierung: Kultur-Team-Tools. </a:t>
            </a:r>
            <a:r>
              <a:rPr lang="en-GB" sz="1200" b="0" dirty="0"/>
              <a:t>Zürich: </a:t>
            </a:r>
            <a:r>
              <a:rPr lang="en-GB" sz="1200" b="0" dirty="0" err="1"/>
              <a:t>Stiftung</a:t>
            </a:r>
            <a:r>
              <a:rPr lang="en-GB" sz="1200" b="0" dirty="0"/>
              <a:t> </a:t>
            </a:r>
            <a:r>
              <a:rPr lang="en-GB" sz="1200" b="0" dirty="0" err="1"/>
              <a:t>für</a:t>
            </a:r>
            <a:r>
              <a:rPr lang="en-GB" sz="1200" b="0" dirty="0"/>
              <a:t> Patientensicherheit; 2012.</a:t>
            </a:r>
            <a:endParaRPr lang="de-CH" sz="1200" b="0" dirty="0"/>
          </a:p>
          <a:p>
            <a:pPr indent="-457200"/>
            <a:r>
              <a:rPr lang="en-GB" sz="1200" b="0" dirty="0" err="1"/>
              <a:t>Borchard</a:t>
            </a:r>
            <a:r>
              <a:rPr lang="en-GB" sz="1200" b="0" dirty="0"/>
              <a:t> A, Schwappach DLB, </a:t>
            </a:r>
            <a:r>
              <a:rPr lang="en-GB" sz="1200" b="0" dirty="0" err="1"/>
              <a:t>Barbir</a:t>
            </a:r>
            <a:r>
              <a:rPr lang="en-GB" sz="1200" b="0" dirty="0"/>
              <a:t> A, Bezzola P. A Systematic Review of the Effectiveness, Compliance, and Critical Factors for Implementation of Safety Checklists in Surgery. Ann </a:t>
            </a:r>
            <a:r>
              <a:rPr lang="en-GB" sz="1200" b="0" dirty="0" err="1"/>
              <a:t>Surg</a:t>
            </a:r>
            <a:r>
              <a:rPr lang="en-GB" sz="1200" b="0" dirty="0"/>
              <a:t> 2012;256(6):925-33</a:t>
            </a:r>
            <a:r>
              <a:rPr lang="en-GB" sz="1200" b="0" dirty="0" smtClean="0"/>
              <a:t>.</a:t>
            </a:r>
          </a:p>
          <a:p>
            <a:pPr indent="-457200"/>
            <a:r>
              <a:rPr lang="de-CH" sz="1200" b="0" dirty="0" err="1"/>
              <a:t>Conley</a:t>
            </a:r>
            <a:r>
              <a:rPr lang="de-CH" sz="1200" b="0" dirty="0"/>
              <a:t> DM, Singer SJ, </a:t>
            </a:r>
            <a:r>
              <a:rPr lang="de-CH" sz="1200" b="0" dirty="0" err="1"/>
              <a:t>Edmondson</a:t>
            </a:r>
            <a:r>
              <a:rPr lang="de-CH" sz="1200" b="0" dirty="0"/>
              <a:t> L, Berry WR, </a:t>
            </a:r>
            <a:r>
              <a:rPr lang="de-CH" sz="1200" b="0" dirty="0" err="1"/>
              <a:t>Gawande</a:t>
            </a:r>
            <a:r>
              <a:rPr lang="de-CH" sz="1200" b="0" dirty="0"/>
              <a:t> AA. </a:t>
            </a:r>
            <a:r>
              <a:rPr lang="de-CH" sz="1200" b="0" dirty="0" err="1"/>
              <a:t>Effective</a:t>
            </a:r>
            <a:r>
              <a:rPr lang="de-CH" sz="1200" b="0" dirty="0"/>
              <a:t> </a:t>
            </a:r>
            <a:r>
              <a:rPr lang="de-CH" sz="1200" b="0" dirty="0" err="1"/>
              <a:t>surgical</a:t>
            </a:r>
            <a:r>
              <a:rPr lang="de-CH" sz="1200" b="0" dirty="0"/>
              <a:t> </a:t>
            </a:r>
            <a:r>
              <a:rPr lang="de-CH" sz="1200" b="0" dirty="0" err="1"/>
              <a:t>safety</a:t>
            </a:r>
            <a:r>
              <a:rPr lang="de-CH" sz="1200" b="0" dirty="0"/>
              <a:t> </a:t>
            </a:r>
            <a:r>
              <a:rPr lang="de-CH" sz="1200" b="0" dirty="0" err="1"/>
              <a:t>checklist</a:t>
            </a:r>
            <a:r>
              <a:rPr lang="de-CH" sz="1200" b="0" dirty="0"/>
              <a:t> </a:t>
            </a:r>
            <a:r>
              <a:rPr lang="de-CH" sz="1200" b="0" dirty="0" err="1"/>
              <a:t>implementation</a:t>
            </a:r>
            <a:r>
              <a:rPr lang="de-CH" sz="1200" b="0" dirty="0"/>
              <a:t>. J Am </a:t>
            </a:r>
            <a:r>
              <a:rPr lang="de-CH" sz="1200" b="0" dirty="0" err="1"/>
              <a:t>Coll</a:t>
            </a:r>
            <a:r>
              <a:rPr lang="de-CH" sz="1200" b="0" dirty="0"/>
              <a:t> </a:t>
            </a:r>
            <a:r>
              <a:rPr lang="de-CH" sz="1200" b="0" dirty="0" err="1"/>
              <a:t>Surg</a:t>
            </a:r>
            <a:r>
              <a:rPr lang="de-CH" sz="1200" b="0" dirty="0"/>
              <a:t> 2011 May;212(5):873-9.</a:t>
            </a:r>
          </a:p>
          <a:p>
            <a:pPr indent="-457200"/>
            <a:r>
              <a:rPr lang="en-GB" sz="1200" b="0" dirty="0" err="1"/>
              <a:t>Cullati</a:t>
            </a:r>
            <a:r>
              <a:rPr lang="en-GB" sz="1200" b="0" dirty="0"/>
              <a:t> S, Le Du S, </a:t>
            </a:r>
            <a:r>
              <a:rPr lang="en-GB" sz="1200" b="0" dirty="0" err="1"/>
              <a:t>Raë</a:t>
            </a:r>
            <a:r>
              <a:rPr lang="en-GB" sz="1200" b="0" dirty="0"/>
              <a:t> AC, Micallef M, </a:t>
            </a:r>
            <a:r>
              <a:rPr lang="en-GB" sz="1200" b="0" dirty="0" err="1"/>
              <a:t>Khabiri</a:t>
            </a:r>
            <a:r>
              <a:rPr lang="en-GB" sz="1200" b="0" dirty="0"/>
              <a:t> E, </a:t>
            </a:r>
            <a:r>
              <a:rPr lang="en-GB" sz="1200" b="0" dirty="0" err="1"/>
              <a:t>Ourahmoune</a:t>
            </a:r>
            <a:r>
              <a:rPr lang="en-GB" sz="1200" b="0" dirty="0"/>
              <a:t> A, et al. Is the Surgical Safety Checklist successfully conducted? An observational study of social interactions in the operating rooms of a tertiary hospital. BMJ Quality &amp; Safety 2013 Mar 8;doi:10.1136/bmjqs-2012- </a:t>
            </a:r>
            <a:endParaRPr lang="de-CH" sz="1200" b="0" dirty="0"/>
          </a:p>
          <a:p>
            <a:pPr indent="-457200"/>
            <a:r>
              <a:rPr lang="en-GB" sz="1200" b="0" dirty="0"/>
              <a:t>Haynes AB, Weiser TG, Berry WR, </a:t>
            </a:r>
            <a:r>
              <a:rPr lang="en-GB" sz="1200" b="0" dirty="0" err="1"/>
              <a:t>Lipsitz</a:t>
            </a:r>
            <a:r>
              <a:rPr lang="en-GB" sz="1200" b="0" dirty="0"/>
              <a:t> SR, </a:t>
            </a:r>
            <a:r>
              <a:rPr lang="en-GB" sz="1200" b="0" dirty="0" err="1"/>
              <a:t>Breizat</a:t>
            </a:r>
            <a:r>
              <a:rPr lang="en-GB" sz="1200" b="0" dirty="0"/>
              <a:t> AH, Dellinger EP, et al. A surgical safety checklist to reduce morbidity and mortality in a global population. N </a:t>
            </a:r>
            <a:r>
              <a:rPr lang="en-GB" sz="1200" b="0" dirty="0" err="1"/>
              <a:t>Eng</a:t>
            </a:r>
            <a:r>
              <a:rPr lang="en-GB" sz="1200" b="0" dirty="0"/>
              <a:t> J Med 2009;360:491-9.001634.</a:t>
            </a:r>
            <a:endParaRPr lang="de-CH" sz="1200" b="0" dirty="0"/>
          </a:p>
          <a:p>
            <a:pPr indent="-457200"/>
            <a:r>
              <a:rPr lang="en-GB" sz="1200" b="0" dirty="0" err="1"/>
              <a:t>Lübbeke</a:t>
            </a:r>
            <a:r>
              <a:rPr lang="en-GB" sz="1200" b="0" dirty="0"/>
              <a:t> A, </a:t>
            </a:r>
            <a:r>
              <a:rPr lang="en-GB" sz="1200" b="0" dirty="0" err="1"/>
              <a:t>Hovaguimian</a:t>
            </a:r>
            <a:r>
              <a:rPr lang="en-GB" sz="1200" b="0" dirty="0"/>
              <a:t> F, </a:t>
            </a:r>
            <a:r>
              <a:rPr lang="en-GB" sz="1200" b="0" dirty="0" err="1"/>
              <a:t>Wickboldt</a:t>
            </a:r>
            <a:r>
              <a:rPr lang="en-GB" sz="1200" b="0" dirty="0"/>
              <a:t> N, </a:t>
            </a:r>
            <a:r>
              <a:rPr lang="en-GB" sz="1200" b="0" dirty="0" err="1"/>
              <a:t>Barea</a:t>
            </a:r>
            <a:r>
              <a:rPr lang="en-GB" sz="1200" b="0" dirty="0"/>
              <a:t> C, </a:t>
            </a:r>
            <a:r>
              <a:rPr lang="en-GB" sz="1200" b="0" dirty="0" err="1"/>
              <a:t>Clergue</a:t>
            </a:r>
            <a:r>
              <a:rPr lang="en-GB" sz="1200" b="0" dirty="0"/>
              <a:t> F, </a:t>
            </a:r>
            <a:r>
              <a:rPr lang="en-GB" sz="1200" b="0" dirty="0" err="1"/>
              <a:t>Hoffmeyer</a:t>
            </a:r>
            <a:r>
              <a:rPr lang="en-GB" sz="1200" b="0" dirty="0"/>
              <a:t> P, et al. Effectiveness of the Surgical Safety Checklist in a High Standard Care Environment. </a:t>
            </a:r>
            <a:r>
              <a:rPr lang="de-CH" sz="1200" b="0" dirty="0"/>
              <a:t>Med Care 2013;51(5):425-9.</a:t>
            </a:r>
          </a:p>
          <a:p>
            <a:pPr marL="0" lvl="1" indent="-457200">
              <a:buNone/>
            </a:pPr>
            <a:r>
              <a:rPr lang="en-US" sz="1200" dirty="0"/>
              <a:t>Mascherek A, Schwappach D, Bezzola P. Frequency of use and knowledge of the WHO-surgical checklist in Swiss hospitals: a cross-sectional online survey. Patient safety in surgery 2013;7(1):36.</a:t>
            </a:r>
            <a:endParaRPr lang="de-DE" sz="1200" dirty="0"/>
          </a:p>
          <a:p>
            <a:pPr indent="-457200"/>
            <a:r>
              <a:rPr lang="de-CH" sz="1200" b="0" dirty="0" smtClean="0"/>
              <a:t>Stiftung </a:t>
            </a:r>
            <a:r>
              <a:rPr lang="de-CH" sz="1200" b="0" dirty="0"/>
              <a:t>für Patientensicherheit (CH). Anwendung und Akzeptanz chirurgischer Checklisten in der Schweiz. Ergebnisbericht. Zürich: Stiftung für Patientensicherheit; 2013. </a:t>
            </a:r>
          </a:p>
          <a:p>
            <a:pPr indent="-457200"/>
            <a:r>
              <a:rPr lang="de-CH" sz="1200" b="0" dirty="0"/>
              <a:t>van Klei WA, Hoff RG, van </a:t>
            </a:r>
            <a:r>
              <a:rPr lang="de-CH" sz="1200" b="0" dirty="0" err="1"/>
              <a:t>Aarnhem</a:t>
            </a:r>
            <a:r>
              <a:rPr lang="de-CH" sz="1200" b="0" dirty="0"/>
              <a:t> EE, Simmermacher RK, Regli LP, Kappen TH, et al. </a:t>
            </a:r>
            <a:r>
              <a:rPr lang="en-GB" sz="1200" b="0" dirty="0"/>
              <a:t>Effects of the introduction of the WHO "Surgical Safety Checklist" on in-hospital mortality: a cohort study. </a:t>
            </a:r>
            <a:r>
              <a:rPr lang="de-CH" sz="1200" b="0" dirty="0"/>
              <a:t>Ann </a:t>
            </a:r>
            <a:r>
              <a:rPr lang="de-CH" sz="1200" b="0" dirty="0" err="1"/>
              <a:t>Surg</a:t>
            </a:r>
            <a:r>
              <a:rPr lang="de-CH" sz="1200" b="0" dirty="0"/>
              <a:t> 2012 Jan;255(1):44-9</a:t>
            </a:r>
            <a:r>
              <a:rPr lang="de-CH" sz="1200" b="0" dirty="0" smtClean="0"/>
              <a:t>.</a:t>
            </a:r>
            <a:endParaRPr lang="de-CH" sz="1200" b="0" dirty="0"/>
          </a:p>
        </p:txBody>
      </p:sp>
    </p:spTree>
    <p:extLst>
      <p:ext uri="{BB962C8B-B14F-4D97-AF65-F5344CB8AC3E}">
        <p14:creationId xmlns:p14="http://schemas.microsoft.com/office/powerpoint/2010/main" val="37070575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platzhalter 9"/>
          <p:cNvSpPr>
            <a:spLocks noGrp="1"/>
          </p:cNvSpPr>
          <p:nvPr>
            <p:ph type="body" sz="quarter" idx="10"/>
          </p:nvPr>
        </p:nvSpPr>
        <p:spPr/>
        <p:txBody>
          <a:bodyPr/>
          <a:lstStyle/>
          <a:p>
            <a:endParaRPr lang="de-CH" dirty="0"/>
          </a:p>
        </p:txBody>
      </p:sp>
      <p:sp>
        <p:nvSpPr>
          <p:cNvPr id="11" name="Inhaltsplatzhalter 10"/>
          <p:cNvSpPr>
            <a:spLocks noGrp="1"/>
          </p:cNvSpPr>
          <p:nvPr>
            <p:ph sz="quarter" idx="11"/>
          </p:nvPr>
        </p:nvSpPr>
        <p:spPr/>
        <p:txBody>
          <a:bodyPr anchor="ctr">
            <a:normAutofit/>
          </a:bodyPr>
          <a:lstStyle/>
          <a:p>
            <a:pPr marL="0" indent="0" algn="ctr">
              <a:buNone/>
            </a:pPr>
            <a:r>
              <a:rPr lang="de-DE" sz="4800" dirty="0" smtClean="0"/>
              <a:t>FINISHED FILES ARE THE RESULT OF YEARS OF SCIENTIFIC STUDY COMBINED WITH THE EXPERIENCE OF YEARS</a:t>
            </a:r>
            <a:endParaRPr lang="de-CH" sz="4800" dirty="0"/>
          </a:p>
        </p:txBody>
      </p:sp>
      <p:sp>
        <p:nvSpPr>
          <p:cNvPr id="15" name="Datumsplatzhalter 3"/>
          <p:cNvSpPr>
            <a:spLocks noGrp="1"/>
          </p:cNvSpPr>
          <p:nvPr>
            <p:ph type="body" sz="quarter" idx="12"/>
          </p:nvPr>
        </p:nvSpPr>
        <p:spPr>
          <a:xfrm>
            <a:off x="251520" y="6597352"/>
            <a:ext cx="843915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Patientensicherheit Schweiz</a:t>
            </a:r>
          </a:p>
        </p:txBody>
      </p:sp>
    </p:spTree>
    <p:extLst>
      <p:ext uri="{BB962C8B-B14F-4D97-AF65-F5344CB8AC3E}">
        <p14:creationId xmlns:p14="http://schemas.microsoft.com/office/powerpoint/2010/main" val="1239034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platzhalter 9"/>
          <p:cNvSpPr>
            <a:spLocks noGrp="1"/>
          </p:cNvSpPr>
          <p:nvPr>
            <p:ph type="body" sz="quarter" idx="10"/>
          </p:nvPr>
        </p:nvSpPr>
        <p:spPr/>
        <p:txBody>
          <a:bodyPr/>
          <a:lstStyle/>
          <a:p>
            <a:endParaRPr lang="de-CH" dirty="0"/>
          </a:p>
        </p:txBody>
      </p:sp>
      <p:sp>
        <p:nvSpPr>
          <p:cNvPr id="11" name="Inhaltsplatzhalter 10"/>
          <p:cNvSpPr>
            <a:spLocks noGrp="1"/>
          </p:cNvSpPr>
          <p:nvPr>
            <p:ph sz="quarter" idx="11"/>
          </p:nvPr>
        </p:nvSpPr>
        <p:spPr/>
        <p:txBody>
          <a:bodyPr anchor="ctr">
            <a:normAutofit/>
          </a:bodyPr>
          <a:lstStyle/>
          <a:p>
            <a:pPr marL="0" indent="0" algn="ctr">
              <a:buNone/>
            </a:pPr>
            <a:r>
              <a:rPr lang="de-DE" sz="4800" dirty="0" smtClean="0"/>
              <a:t>FINISHED FILES ARE THE RESULT OF YEARS OF SCIENTIFIC STUDY COMBINED WITH THE EXPERIENCE OF YEARS</a:t>
            </a:r>
            <a:endParaRPr lang="de-CH" sz="4800" dirty="0"/>
          </a:p>
        </p:txBody>
      </p:sp>
      <p:grpSp>
        <p:nvGrpSpPr>
          <p:cNvPr id="3" name="Gruppieren 2"/>
          <p:cNvGrpSpPr/>
          <p:nvPr/>
        </p:nvGrpSpPr>
        <p:grpSpPr>
          <a:xfrm>
            <a:off x="611560" y="1600250"/>
            <a:ext cx="7416824" cy="3772966"/>
            <a:chOff x="611560" y="1600250"/>
            <a:chExt cx="7416824" cy="3772966"/>
          </a:xfrm>
        </p:grpSpPr>
        <p:sp>
          <p:nvSpPr>
            <p:cNvPr id="2" name="Ellipse 1"/>
            <p:cNvSpPr/>
            <p:nvPr/>
          </p:nvSpPr>
          <p:spPr>
            <a:xfrm>
              <a:off x="611560" y="1600250"/>
              <a:ext cx="648072" cy="792088"/>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6" name="Ellipse 5"/>
            <p:cNvSpPr/>
            <p:nvPr/>
          </p:nvSpPr>
          <p:spPr>
            <a:xfrm>
              <a:off x="3635896" y="1676500"/>
              <a:ext cx="648072" cy="792088"/>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8" name="Ellipse 7"/>
            <p:cNvSpPr/>
            <p:nvPr/>
          </p:nvSpPr>
          <p:spPr>
            <a:xfrm>
              <a:off x="7380312" y="2348880"/>
              <a:ext cx="648072" cy="792088"/>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9" name="Ellipse 8"/>
            <p:cNvSpPr/>
            <p:nvPr/>
          </p:nvSpPr>
          <p:spPr>
            <a:xfrm>
              <a:off x="4139952" y="2382863"/>
              <a:ext cx="648072" cy="792088"/>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3" name="Ellipse 12"/>
            <p:cNvSpPr/>
            <p:nvPr/>
          </p:nvSpPr>
          <p:spPr>
            <a:xfrm>
              <a:off x="4067944" y="3165426"/>
              <a:ext cx="648072" cy="792088"/>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4" name="Ellipse 13"/>
            <p:cNvSpPr/>
            <p:nvPr/>
          </p:nvSpPr>
          <p:spPr>
            <a:xfrm>
              <a:off x="5436096" y="4581128"/>
              <a:ext cx="648072" cy="792088"/>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grpSp>
      <p:sp>
        <p:nvSpPr>
          <p:cNvPr id="15" name="Datumsplatzhalter 3"/>
          <p:cNvSpPr>
            <a:spLocks noGrp="1"/>
          </p:cNvSpPr>
          <p:nvPr>
            <p:ph type="body" sz="quarter" idx="12"/>
          </p:nvPr>
        </p:nvSpPr>
        <p:spPr>
          <a:xfrm>
            <a:off x="244413" y="6597352"/>
            <a:ext cx="843915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Patientensicherheit Schweiz</a:t>
            </a:r>
          </a:p>
        </p:txBody>
      </p:sp>
    </p:spTree>
    <p:extLst>
      <p:ext uri="{BB962C8B-B14F-4D97-AF65-F5344CB8AC3E}">
        <p14:creationId xmlns:p14="http://schemas.microsoft.com/office/powerpoint/2010/main" val="2380688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circle(in)">
                                      <p:cBhvr>
                                        <p:cTn id="11"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Hintergrund    </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6</a:t>
            </a:fld>
            <a:endParaRPr lang="de-CH" dirty="0"/>
          </a:p>
        </p:txBody>
      </p:sp>
      <p:sp>
        <p:nvSpPr>
          <p:cNvPr id="4" name="Inhaltsplatzhalter 3"/>
          <p:cNvSpPr>
            <a:spLocks noGrp="1"/>
          </p:cNvSpPr>
          <p:nvPr>
            <p:ph sz="quarter" idx="11"/>
          </p:nvPr>
        </p:nvSpPr>
        <p:spPr/>
        <p:txBody>
          <a:bodyPr/>
          <a:lstStyle/>
          <a:p>
            <a:pPr marL="0" indent="0">
              <a:buNone/>
            </a:pPr>
            <a:r>
              <a:rPr lang="de-CH" sz="2000" dirty="0">
                <a:solidFill>
                  <a:srgbClr val="C00000"/>
                </a:solidFill>
              </a:rPr>
              <a:t>Häufige Fehler im OP-Saal </a:t>
            </a:r>
          </a:p>
          <a:p>
            <a:endParaRPr lang="de-CH" dirty="0"/>
          </a:p>
          <a:p>
            <a:r>
              <a:rPr lang="de-CH" sz="1800" b="0" dirty="0" smtClean="0"/>
              <a:t>Fehler in der Kommunikation</a:t>
            </a:r>
          </a:p>
          <a:p>
            <a:endParaRPr lang="de-CH" sz="1800" b="0" dirty="0" smtClean="0"/>
          </a:p>
          <a:p>
            <a:endParaRPr lang="de-CH" sz="1800" b="0" dirty="0" smtClean="0"/>
          </a:p>
          <a:p>
            <a:r>
              <a:rPr lang="de-CH" sz="1800" b="0" smtClean="0"/>
              <a:t>Erinnerungs- oder </a:t>
            </a:r>
            <a:r>
              <a:rPr lang="de-CH" sz="1800" b="0" dirty="0" smtClean="0"/>
              <a:t>Aufmerksamkeitsfehler </a:t>
            </a:r>
          </a:p>
          <a:p>
            <a:endParaRPr lang="de-CH" sz="1800" b="0" dirty="0" smtClean="0"/>
          </a:p>
          <a:p>
            <a:endParaRPr lang="de-CH" sz="1800" b="0" dirty="0" smtClean="0"/>
          </a:p>
          <a:p>
            <a:r>
              <a:rPr lang="de-CH" sz="1800" b="0" smtClean="0"/>
              <a:t>Fehler bei </a:t>
            </a:r>
            <a:r>
              <a:rPr lang="de-CH" sz="1800" b="0" dirty="0" smtClean="0"/>
              <a:t>der Ausführung von Kontrollen </a:t>
            </a:r>
          </a:p>
          <a:p>
            <a:endParaRPr lang="de-CH" sz="1800" b="0" dirty="0"/>
          </a:p>
          <a:p>
            <a:endParaRPr lang="de-CH" sz="1800" b="0" dirty="0" smtClean="0"/>
          </a:p>
          <a:p>
            <a:endParaRPr lang="de-CH" sz="1800" b="0" dirty="0" smtClean="0"/>
          </a:p>
          <a:p>
            <a:r>
              <a:rPr lang="de-CH" sz="1800" b="0" smtClean="0"/>
              <a:t>Fehler beim </a:t>
            </a:r>
            <a:r>
              <a:rPr lang="de-CH" sz="1800" b="0" dirty="0" smtClean="0"/>
              <a:t>Verfolgen von Vorgaben, Weisungen, Guidelines</a:t>
            </a:r>
            <a:endParaRPr lang="de-CH" sz="1800" b="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7" y="2457310"/>
            <a:ext cx="648072" cy="1104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22414" y="1532495"/>
            <a:ext cx="1368153" cy="8619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Bild 2"/>
          <p:cNvPicPr>
            <a:picLocks noChangeAspect="1"/>
          </p:cNvPicPr>
          <p:nvPr/>
        </p:nvPicPr>
        <p:blipFill rotWithShape="1">
          <a:blip r:embed="rId5">
            <a:extLst>
              <a:ext uri="{BEBA8EAE-BF5A-486C-A8C5-ECC9F3942E4B}">
                <a14:imgProps xmlns:a14="http://schemas.microsoft.com/office/drawing/2010/main">
                  <a14:imgLayer r:embed="rId6">
                    <a14:imgEffect>
                      <a14:backgroundRemoval t="15351" b="97368" l="8134" r="95215">
                        <a14:foregroundMark x1="27273" y1="41667" x2="27273" y2="41667"/>
                        <a14:foregroundMark x1="95215" y1="16667" x2="95215" y2="16667"/>
                        <a14:foregroundMark x1="39713" y1="46930" x2="39713" y2="46930"/>
                        <a14:foregroundMark x1="24402" y1="74561" x2="24402" y2="74561"/>
                      </a14:backgroundRemoval>
                    </a14:imgEffect>
                  </a14:imgLayer>
                </a14:imgProps>
              </a:ext>
            </a:extLst>
          </a:blip>
          <a:srcRect l="5582" t="10021"/>
          <a:stretch/>
        </p:blipFill>
        <p:spPr>
          <a:xfrm>
            <a:off x="4693895" y="3933056"/>
            <a:ext cx="796672" cy="828240"/>
          </a:xfrm>
          <a:prstGeom prst="rect">
            <a:avLst/>
          </a:prstGeom>
          <a:ln>
            <a:noFill/>
          </a:ln>
          <a:effectLst>
            <a:outerShdw blurRad="292100" dist="139700" dir="2700000" algn="tl" rotWithShape="0">
              <a:srgbClr val="333333">
                <a:alpha val="65000"/>
              </a:srgbClr>
            </a:outerShdw>
          </a:effectLst>
        </p:spPr>
      </p:pic>
      <p:pic>
        <p:nvPicPr>
          <p:cNvPr id="2052"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092280" y="5085184"/>
            <a:ext cx="762612" cy="9193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Patientensicherheit Schweiz</a:t>
            </a:r>
          </a:p>
        </p:txBody>
      </p:sp>
    </p:spTree>
    <p:extLst>
      <p:ext uri="{BB962C8B-B14F-4D97-AF65-F5344CB8AC3E}">
        <p14:creationId xmlns:p14="http://schemas.microsoft.com/office/powerpoint/2010/main" val="32134035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Hintergrund </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7</a:t>
            </a:fld>
            <a:endParaRPr lang="de-CH" dirty="0"/>
          </a:p>
        </p:txBody>
      </p:sp>
      <p:sp>
        <p:nvSpPr>
          <p:cNvPr id="5" name="Rectangle 3"/>
          <p:cNvSpPr>
            <a:spLocks noGrp="1" noChangeArrowheads="1"/>
          </p:cNvSpPr>
          <p:nvPr>
            <p:ph sz="quarter" idx="11"/>
          </p:nvPr>
        </p:nvSpPr>
        <p:spPr>
          <a:xfrm>
            <a:off x="366713" y="908720"/>
            <a:ext cx="8418512" cy="2880320"/>
          </a:xfrm>
        </p:spPr>
        <p:txBody>
          <a:bodyPr>
            <a:normAutofit fontScale="92500" lnSpcReduction="20000"/>
          </a:bodyPr>
          <a:lstStyle/>
          <a:p>
            <a:pPr marL="635000" lvl="1" indent="-277813" eaLnBrk="1" hangingPunct="1">
              <a:spcBef>
                <a:spcPct val="0"/>
              </a:spcBef>
              <a:buClr>
                <a:schemeClr val="tx2"/>
              </a:buClr>
            </a:pPr>
            <a:endParaRPr lang="de-CH" sz="1800" dirty="0" smtClean="0"/>
          </a:p>
          <a:p>
            <a:pPr marL="85724" indent="0">
              <a:spcBef>
                <a:spcPct val="0"/>
              </a:spcBef>
              <a:buClr>
                <a:schemeClr val="tx2"/>
              </a:buClr>
              <a:buNone/>
            </a:pPr>
            <a:r>
              <a:rPr lang="de-CH" sz="2600" dirty="0" smtClean="0">
                <a:solidFill>
                  <a:srgbClr val="C00000"/>
                </a:solidFill>
              </a:rPr>
              <a:t>Grundproblem</a:t>
            </a:r>
            <a:r>
              <a:rPr lang="de-CH" sz="2000" dirty="0" smtClean="0">
                <a:solidFill>
                  <a:srgbClr val="C00000"/>
                </a:solidFill>
              </a:rPr>
              <a:t> </a:t>
            </a:r>
          </a:p>
          <a:p>
            <a:pPr marL="85724" indent="0">
              <a:spcBef>
                <a:spcPct val="0"/>
              </a:spcBef>
              <a:buClr>
                <a:schemeClr val="tx2"/>
              </a:buClr>
              <a:buNone/>
            </a:pPr>
            <a:endParaRPr lang="de-CH" sz="2000" dirty="0">
              <a:solidFill>
                <a:srgbClr val="C00000"/>
              </a:solidFill>
            </a:endParaRPr>
          </a:p>
          <a:p>
            <a:pPr marL="85724" indent="0">
              <a:spcBef>
                <a:spcPct val="0"/>
              </a:spcBef>
              <a:buClr>
                <a:schemeClr val="tx2"/>
              </a:buClr>
              <a:buNone/>
            </a:pPr>
            <a:endParaRPr lang="de-CH" sz="2000" dirty="0" smtClean="0">
              <a:solidFill>
                <a:srgbClr val="C00000"/>
              </a:solidFill>
            </a:endParaRPr>
          </a:p>
          <a:p>
            <a:pPr marL="85724" indent="0">
              <a:spcBef>
                <a:spcPct val="0"/>
              </a:spcBef>
              <a:buClr>
                <a:schemeClr val="tx2"/>
              </a:buClr>
              <a:buNone/>
            </a:pPr>
            <a:r>
              <a:rPr lang="de-CH" sz="2000" b="0" dirty="0" smtClean="0"/>
              <a:t>Die Realität ist, dass</a:t>
            </a:r>
          </a:p>
          <a:p>
            <a:pPr marL="357187" lvl="1" indent="0">
              <a:spcBef>
                <a:spcPct val="0"/>
              </a:spcBef>
              <a:buClr>
                <a:schemeClr val="tx2"/>
              </a:buClr>
              <a:buNone/>
            </a:pPr>
            <a:endParaRPr lang="de-CH" sz="1800" dirty="0" smtClean="0"/>
          </a:p>
          <a:p>
            <a:pPr marL="2684463" lvl="1" indent="0">
              <a:spcBef>
                <a:spcPct val="0"/>
              </a:spcBef>
              <a:buClr>
                <a:schemeClr val="tx2"/>
              </a:buClr>
              <a:buNone/>
            </a:pPr>
            <a:r>
              <a:rPr lang="de-CH" sz="2000" dirty="0" smtClean="0"/>
              <a:t>die </a:t>
            </a:r>
            <a:r>
              <a:rPr lang="de-CH" sz="2000" u="sng" dirty="0"/>
              <a:t>meisten</a:t>
            </a:r>
            <a:r>
              <a:rPr lang="de-CH" sz="2000" dirty="0"/>
              <a:t> </a:t>
            </a:r>
            <a:r>
              <a:rPr lang="de-CH" sz="2000" dirty="0" smtClean="0"/>
              <a:t>Dinge </a:t>
            </a:r>
          </a:p>
          <a:p>
            <a:pPr marL="2684463" lvl="1" indent="0">
              <a:spcBef>
                <a:spcPct val="0"/>
              </a:spcBef>
              <a:buClr>
                <a:schemeClr val="tx2"/>
              </a:buClr>
              <a:buNone/>
            </a:pPr>
            <a:r>
              <a:rPr lang="de-CH" sz="2000" b="0" dirty="0" smtClean="0"/>
              <a:t>bei den </a:t>
            </a:r>
            <a:r>
              <a:rPr lang="de-CH" sz="2000" b="0" u="sng" dirty="0" smtClean="0"/>
              <a:t>meisten</a:t>
            </a:r>
            <a:r>
              <a:rPr lang="de-CH" sz="2000" b="0" dirty="0" smtClean="0"/>
              <a:t> Patienten</a:t>
            </a:r>
          </a:p>
          <a:p>
            <a:pPr marL="2684463" lvl="1" indent="0">
              <a:spcBef>
                <a:spcPct val="0"/>
              </a:spcBef>
              <a:buClr>
                <a:schemeClr val="tx2"/>
              </a:buClr>
              <a:buNone/>
            </a:pPr>
            <a:r>
              <a:rPr lang="de-CH" sz="2000" b="0" u="sng" dirty="0" smtClean="0"/>
              <a:t>meistens</a:t>
            </a:r>
            <a:r>
              <a:rPr lang="de-CH" sz="2000" b="0" dirty="0" smtClean="0"/>
              <a:t> richtig durchgeführt werden.</a:t>
            </a:r>
          </a:p>
          <a:p>
            <a:pPr marL="2684463" lvl="1" indent="0">
              <a:spcBef>
                <a:spcPct val="0"/>
              </a:spcBef>
              <a:buClr>
                <a:schemeClr val="tx2"/>
              </a:buClr>
              <a:buNone/>
            </a:pPr>
            <a:endParaRPr lang="de-CH" sz="2000" b="0" dirty="0" smtClean="0"/>
          </a:p>
          <a:p>
            <a:pPr marL="177800" indent="-177800" eaLnBrk="1" hangingPunct="1">
              <a:spcBef>
                <a:spcPct val="0"/>
              </a:spcBef>
              <a:buClr>
                <a:schemeClr val="tx2"/>
              </a:buClr>
              <a:buFont typeface="Wingdings" pitchFamily="2" charset="2"/>
              <a:buNone/>
            </a:pPr>
            <a:endParaRPr lang="de-CH" sz="1800" b="0" dirty="0"/>
          </a:p>
          <a:p>
            <a:pPr marL="0" indent="0" eaLnBrk="1" hangingPunct="1">
              <a:spcBef>
                <a:spcPct val="0"/>
              </a:spcBef>
              <a:buClr>
                <a:schemeClr val="tx2"/>
              </a:buClr>
              <a:buFont typeface="Wingdings" pitchFamily="2" charset="2"/>
              <a:buNone/>
            </a:pPr>
            <a:r>
              <a:rPr lang="de-CH" sz="2000" b="0" dirty="0" smtClean="0"/>
              <a:t>.</a:t>
            </a:r>
          </a:p>
          <a:p>
            <a:pPr marL="635000" lvl="1" indent="-277813" eaLnBrk="1" hangingPunct="1">
              <a:spcBef>
                <a:spcPct val="0"/>
              </a:spcBef>
              <a:buClr>
                <a:schemeClr val="tx2"/>
              </a:buClr>
            </a:pPr>
            <a:endParaRPr lang="de-DE" sz="1800" dirty="0" smtClean="0"/>
          </a:p>
        </p:txBody>
      </p:sp>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Patientensicherheit Schweiz</a:t>
            </a:r>
          </a:p>
        </p:txBody>
      </p:sp>
      <p:sp>
        <p:nvSpPr>
          <p:cNvPr id="4" name="Textfeld 3"/>
          <p:cNvSpPr txBox="1"/>
          <p:nvPr/>
        </p:nvSpPr>
        <p:spPr>
          <a:xfrm>
            <a:off x="366713" y="3356992"/>
            <a:ext cx="8410574" cy="3082613"/>
          </a:xfrm>
          <a:prstGeom prst="rect">
            <a:avLst/>
          </a:prstGeom>
          <a:solidFill>
            <a:srgbClr val="FFC000"/>
          </a:solidFill>
        </p:spPr>
        <p:txBody>
          <a:bodyPr wrap="square" tIns="612000" bIns="612000" rtlCol="0">
            <a:spAutoFit/>
          </a:bodyPr>
          <a:lstStyle/>
          <a:p>
            <a:pPr>
              <a:spcBef>
                <a:spcPct val="0"/>
              </a:spcBef>
              <a:buClr>
                <a:schemeClr val="tx2"/>
              </a:buClr>
            </a:pPr>
            <a:r>
              <a:rPr lang="de-CH" sz="2400" dirty="0"/>
              <a:t>Um Schäden vermeiden zu </a:t>
            </a:r>
            <a:r>
              <a:rPr lang="de-CH" sz="2400" dirty="0" smtClean="0"/>
              <a:t>können, </a:t>
            </a:r>
            <a:r>
              <a:rPr lang="de-CH" sz="2400" dirty="0"/>
              <a:t>müssen aber</a:t>
            </a:r>
          </a:p>
          <a:p>
            <a:pPr marL="2684463" indent="-2684463">
              <a:spcBef>
                <a:spcPct val="0"/>
              </a:spcBef>
              <a:buClr>
                <a:schemeClr val="tx2"/>
              </a:buClr>
            </a:pPr>
            <a:r>
              <a:rPr lang="de-CH" sz="2400" dirty="0"/>
              <a:t/>
            </a:r>
            <a:br>
              <a:rPr lang="de-CH" sz="2400" dirty="0"/>
            </a:br>
            <a:r>
              <a:rPr lang="de-CH" sz="2400" dirty="0"/>
              <a:t> </a:t>
            </a:r>
            <a:r>
              <a:rPr lang="de-CH" sz="2400" b="1" u="sng" dirty="0"/>
              <a:t>alle</a:t>
            </a:r>
            <a:r>
              <a:rPr lang="de-CH" sz="2400" b="1" dirty="0"/>
              <a:t> </a:t>
            </a:r>
            <a:r>
              <a:rPr lang="de-CH" sz="2400" dirty="0"/>
              <a:t>Dinge</a:t>
            </a:r>
            <a:br>
              <a:rPr lang="de-CH" sz="2400" dirty="0"/>
            </a:br>
            <a:r>
              <a:rPr lang="de-CH" sz="2400" dirty="0"/>
              <a:t>	bei </a:t>
            </a:r>
            <a:r>
              <a:rPr lang="de-CH" sz="2400" b="1" u="sng" dirty="0"/>
              <a:t>allen</a:t>
            </a:r>
            <a:r>
              <a:rPr lang="de-CH" sz="2400" b="1" dirty="0"/>
              <a:t> </a:t>
            </a:r>
            <a:r>
              <a:rPr lang="de-CH" sz="2400" dirty="0"/>
              <a:t>Patienten</a:t>
            </a:r>
            <a:br>
              <a:rPr lang="de-CH" sz="2400" dirty="0"/>
            </a:br>
            <a:r>
              <a:rPr lang="de-CH" sz="2400" dirty="0"/>
              <a:t>	</a:t>
            </a:r>
            <a:r>
              <a:rPr lang="de-CH" sz="2400" b="1" u="sng" dirty="0"/>
              <a:t>immer</a:t>
            </a:r>
            <a:r>
              <a:rPr lang="de-CH" sz="2400" dirty="0"/>
              <a:t> </a:t>
            </a:r>
            <a:r>
              <a:rPr lang="de-CH" sz="2400" dirty="0" smtClean="0"/>
              <a:t>richtig durchgeführt werden.</a:t>
            </a:r>
            <a:endParaRPr lang="de-CH" sz="2400" dirty="0"/>
          </a:p>
        </p:txBody>
      </p:sp>
    </p:spTree>
    <p:extLst>
      <p:ext uri="{BB962C8B-B14F-4D97-AF65-F5344CB8AC3E}">
        <p14:creationId xmlns:p14="http://schemas.microsoft.com/office/powerpoint/2010/main" val="1360663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type="body" sz="quarter" idx="10"/>
          </p:nvPr>
        </p:nvSpPr>
        <p:spPr/>
        <p:txBody>
          <a:bodyPr/>
          <a:lstStyle/>
          <a:p>
            <a:r>
              <a:rPr lang="de-CH" dirty="0" smtClean="0"/>
              <a:t>Chirurgische Checkliste / WHO-Checkliste </a:t>
            </a:r>
            <a:endParaRPr lang="de-CH" dirty="0"/>
          </a:p>
        </p:txBody>
      </p:sp>
      <p:sp>
        <p:nvSpPr>
          <p:cNvPr id="5" name="Inhaltsplatzhalter 4"/>
          <p:cNvSpPr>
            <a:spLocks noGrp="1"/>
          </p:cNvSpPr>
          <p:nvPr>
            <p:ph sz="quarter" idx="11"/>
          </p:nvPr>
        </p:nvSpPr>
        <p:spPr/>
        <p:txBody>
          <a:bodyPr>
            <a:normAutofit/>
          </a:bodyPr>
          <a:lstStyle/>
          <a:p>
            <a:pPr marL="0" indent="0">
              <a:buNone/>
            </a:pPr>
            <a:r>
              <a:rPr lang="de-CH" sz="2000" dirty="0" smtClean="0">
                <a:solidFill>
                  <a:srgbClr val="C00000"/>
                </a:solidFill>
              </a:rPr>
              <a:t>Ziel und Zweck der chirurgischen Checkliste </a:t>
            </a:r>
          </a:p>
          <a:p>
            <a:pPr>
              <a:spcBef>
                <a:spcPts val="1200"/>
              </a:spcBef>
            </a:pPr>
            <a:r>
              <a:rPr lang="de-CH" sz="1800" dirty="0" smtClean="0"/>
              <a:t>Sichere Durchführung von Kontrollen </a:t>
            </a:r>
            <a:endParaRPr lang="de-CH" sz="1800" b="0" dirty="0"/>
          </a:p>
          <a:p>
            <a:pPr>
              <a:spcBef>
                <a:spcPts val="1200"/>
              </a:spcBef>
            </a:pPr>
            <a:r>
              <a:rPr lang="de-CH" sz="1800" dirty="0" smtClean="0"/>
              <a:t>Sichere </a:t>
            </a:r>
            <a:r>
              <a:rPr lang="de-CH" sz="1800" dirty="0"/>
              <a:t>Umsetzung von </a:t>
            </a:r>
            <a:r>
              <a:rPr lang="de-CH" sz="1800" dirty="0" smtClean="0"/>
              <a:t>Standards</a:t>
            </a:r>
          </a:p>
          <a:p>
            <a:pPr>
              <a:spcBef>
                <a:spcPts val="1200"/>
              </a:spcBef>
            </a:pPr>
            <a:r>
              <a:rPr lang="de-CH" sz="1800" dirty="0" smtClean="0"/>
              <a:t>Team-Briefing:</a:t>
            </a:r>
          </a:p>
          <a:p>
            <a:pPr lvl="1"/>
            <a:r>
              <a:rPr lang="de-CH" sz="1600" b="0" dirty="0" smtClean="0"/>
              <a:t>Verbesserung </a:t>
            </a:r>
            <a:r>
              <a:rPr lang="de-CH" sz="1600" b="0" dirty="0"/>
              <a:t>der Kommunikation und </a:t>
            </a:r>
            <a:r>
              <a:rPr lang="de-CH" sz="1600" b="0" dirty="0" smtClean="0"/>
              <a:t>Koordination</a:t>
            </a:r>
          </a:p>
          <a:p>
            <a:pPr marL="542925" lvl="2" indent="0">
              <a:buNone/>
            </a:pPr>
            <a:r>
              <a:rPr lang="de-CH" sz="1600" dirty="0" smtClean="0"/>
              <a:t>z.B. Übergabe wichtiger Informationen, Missverständnisse vermeiden</a:t>
            </a:r>
          </a:p>
          <a:p>
            <a:pPr lvl="1"/>
            <a:r>
              <a:rPr lang="de-CH" sz="1600" b="0" dirty="0" smtClean="0"/>
              <a:t>Antizipation </a:t>
            </a:r>
            <a:r>
              <a:rPr lang="de-CH" sz="1600" b="0" dirty="0"/>
              <a:t>von Risiken </a:t>
            </a:r>
            <a:endParaRPr lang="de-CH" sz="1600" b="0" dirty="0" smtClean="0"/>
          </a:p>
          <a:p>
            <a:pPr lvl="1"/>
            <a:r>
              <a:rPr lang="de-CH" sz="1600" dirty="0" smtClean="0"/>
              <a:t>Gemeinsames Verständnis – gemeinsames mentales Modell </a:t>
            </a:r>
            <a:endParaRPr lang="de-CH" sz="1600" b="0" dirty="0"/>
          </a:p>
          <a:p>
            <a:endParaRPr lang="de-CH" sz="2100" b="0" dirty="0" smtClean="0"/>
          </a:p>
          <a:p>
            <a:endParaRPr lang="de-CH" sz="2000" dirty="0">
              <a:solidFill>
                <a:srgbClr val="C00000"/>
              </a:solidFill>
            </a:endParaRPr>
          </a:p>
          <a:p>
            <a:endParaRPr lang="de-CH" sz="2000" dirty="0" smtClean="0">
              <a:solidFill>
                <a:srgbClr val="C00000"/>
              </a:solidFill>
            </a:endParaRPr>
          </a:p>
          <a:p>
            <a:pPr marL="0" indent="0">
              <a:buNone/>
            </a:pPr>
            <a:endParaRPr lang="de-CH" sz="2000" dirty="0">
              <a:solidFill>
                <a:srgbClr val="C00000"/>
              </a:solidFill>
            </a:endParaRPr>
          </a:p>
          <a:p>
            <a:pPr marL="0" indent="0">
              <a:buNone/>
            </a:pPr>
            <a:endParaRPr lang="de-CH" sz="2000" dirty="0" smtClean="0">
              <a:solidFill>
                <a:srgbClr val="C00000"/>
              </a:solidFill>
            </a:endParaRPr>
          </a:p>
          <a:p>
            <a:pPr marL="0" indent="0">
              <a:buNone/>
            </a:pPr>
            <a:endParaRPr lang="de-CH" sz="2000" dirty="0">
              <a:solidFill>
                <a:srgbClr val="C00000"/>
              </a:solidFill>
            </a:endParaRPr>
          </a:p>
          <a:p>
            <a:pPr marL="0" indent="0">
              <a:buNone/>
            </a:pPr>
            <a:endParaRPr lang="de-CH" sz="2000" dirty="0" smtClean="0">
              <a:solidFill>
                <a:srgbClr val="C00000"/>
              </a:solidFill>
            </a:endParaRPr>
          </a:p>
          <a:p>
            <a:endParaRPr lang="de-CH" dirty="0"/>
          </a:p>
        </p:txBody>
      </p:sp>
      <p:sp>
        <p:nvSpPr>
          <p:cNvPr id="2" name="Foliennummernplatzhalter 1"/>
          <p:cNvSpPr>
            <a:spLocks noGrp="1"/>
          </p:cNvSpPr>
          <p:nvPr>
            <p:ph type="sldNum" sz="quarter" idx="4"/>
          </p:nvPr>
        </p:nvSpPr>
        <p:spPr/>
        <p:txBody>
          <a:bodyPr/>
          <a:lstStyle/>
          <a:p>
            <a:fld id="{A6DC35B0-3101-436D-83E8-2A48940380AD}" type="slidenum">
              <a:rPr lang="de-CH" smtClean="0"/>
              <a:pPr/>
              <a:t>8</a:t>
            </a:fld>
            <a:endParaRPr lang="de-CH" dirty="0"/>
          </a:p>
        </p:txBody>
      </p:sp>
      <p:sp>
        <p:nvSpPr>
          <p:cNvPr id="3" name="Textfeld 2"/>
          <p:cNvSpPr txBox="1"/>
          <p:nvPr/>
        </p:nvSpPr>
        <p:spPr>
          <a:xfrm>
            <a:off x="382712" y="4293096"/>
            <a:ext cx="8293744" cy="1776622"/>
          </a:xfrm>
          <a:prstGeom prst="rect">
            <a:avLst/>
          </a:prstGeom>
          <a:solidFill>
            <a:srgbClr val="FFC000"/>
          </a:solidFill>
        </p:spPr>
        <p:txBody>
          <a:bodyPr wrap="square" tIns="72000" bIns="72000" rtlCol="0">
            <a:spAutoFit/>
          </a:bodyPr>
          <a:lstStyle/>
          <a:p>
            <a:r>
              <a:rPr lang="de-CH" b="1" dirty="0" smtClean="0"/>
              <a:t>Checkliste = professionelles Unterstützungsinstrument</a:t>
            </a:r>
            <a:r>
              <a:rPr lang="de-CH" dirty="0" smtClean="0"/>
              <a:t> </a:t>
            </a:r>
          </a:p>
          <a:p>
            <a:pPr marL="285750" indent="-285750">
              <a:spcBef>
                <a:spcPts val="1200"/>
              </a:spcBef>
              <a:buFont typeface="Arial" panose="020B0604020202020204" pitchFamily="34" charset="0"/>
              <a:buChar char="•"/>
            </a:pPr>
            <a:r>
              <a:rPr lang="de-CH" dirty="0" smtClean="0"/>
              <a:t>Entlastungsinstrument </a:t>
            </a:r>
            <a:r>
              <a:rPr lang="de-CH" dirty="0"/>
              <a:t>für </a:t>
            </a:r>
            <a:r>
              <a:rPr lang="de-CH" dirty="0" smtClean="0"/>
              <a:t>Experten: </a:t>
            </a:r>
            <a:r>
              <a:rPr lang="de-CH" sz="1400" dirty="0" smtClean="0"/>
              <a:t>ermöglicht  die Konzentration auf </a:t>
            </a:r>
            <a:r>
              <a:rPr lang="de-CH" sz="1400" dirty="0"/>
              <a:t>komplexe </a:t>
            </a:r>
            <a:r>
              <a:rPr lang="de-CH" sz="1400" dirty="0" smtClean="0"/>
              <a:t>fachliche Fragestellungen und Aktivitäten </a:t>
            </a:r>
          </a:p>
          <a:p>
            <a:pPr marL="285750" indent="-285750">
              <a:spcBef>
                <a:spcPts val="1200"/>
              </a:spcBef>
              <a:buFont typeface="Arial" panose="020B0604020202020204" pitchFamily="34" charset="0"/>
              <a:buChar char="•"/>
            </a:pPr>
            <a:r>
              <a:rPr lang="de-CH" dirty="0" smtClean="0"/>
              <a:t>Sicherheitsinstrument für das medizinische Personal und das Team, </a:t>
            </a:r>
            <a:br>
              <a:rPr lang="de-CH" dirty="0" smtClean="0"/>
            </a:br>
            <a:r>
              <a:rPr lang="de-CH" dirty="0" smtClean="0"/>
              <a:t>nicht nur für Patienten</a:t>
            </a:r>
            <a:endParaRPr lang="de-CH" dirty="0"/>
          </a:p>
        </p:txBody>
      </p:sp>
      <p:sp>
        <p:nvSpPr>
          <p:cNvPr id="7"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Patientensicherheit Schweiz</a:t>
            </a:r>
          </a:p>
        </p:txBody>
      </p:sp>
    </p:spTree>
    <p:extLst>
      <p:ext uri="{BB962C8B-B14F-4D97-AF65-F5344CB8AC3E}">
        <p14:creationId xmlns:p14="http://schemas.microsoft.com/office/powerpoint/2010/main" val="20383252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CH" dirty="0" smtClean="0"/>
              <a:t>WHO-Checkliste </a:t>
            </a:r>
            <a:endParaRPr lang="de-CH" dirty="0"/>
          </a:p>
        </p:txBody>
      </p:sp>
      <p:sp>
        <p:nvSpPr>
          <p:cNvPr id="3" name="Foliennummernplatzhalter 2"/>
          <p:cNvSpPr>
            <a:spLocks noGrp="1"/>
          </p:cNvSpPr>
          <p:nvPr>
            <p:ph type="sldNum" sz="quarter" idx="4"/>
          </p:nvPr>
        </p:nvSpPr>
        <p:spPr/>
        <p:txBody>
          <a:bodyPr/>
          <a:lstStyle/>
          <a:p>
            <a:fld id="{A6DC35B0-3101-436D-83E8-2A48940380AD}" type="slidenum">
              <a:rPr lang="de-CH" smtClean="0"/>
              <a:pPr/>
              <a:t>9</a:t>
            </a:fld>
            <a:endParaRPr lang="de-CH"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836712"/>
            <a:ext cx="7512045" cy="55758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Datumsplatzhalter 3"/>
          <p:cNvSpPr>
            <a:spLocks noGrp="1"/>
          </p:cNvSpPr>
          <p:nvPr>
            <p:ph type="dt" sz="half" idx="2"/>
          </p:nvPr>
        </p:nvSpPr>
        <p:spPr>
          <a:xfrm>
            <a:off x="352685" y="6555532"/>
            <a:ext cx="3204000" cy="153888"/>
          </a:xfrm>
          <a:prstGeom prst="rect">
            <a:avLst/>
          </a:prstGeom>
        </p:spPr>
        <p:txBody>
          <a:bodyPr vert="horz" wrap="square" lIns="0" tIns="0" rIns="0" bIns="0" rtlCol="0" anchor="ctr">
            <a:spAutoFit/>
          </a:bodyPr>
          <a:lstStyle>
            <a:lvl1pPr algn="l">
              <a:defRPr sz="1000">
                <a:solidFill>
                  <a:schemeClr val="tx1"/>
                </a:solidFill>
              </a:defRPr>
            </a:lvl1pPr>
          </a:lstStyle>
          <a:p>
            <a:r>
              <a:rPr lang="de-CH" dirty="0"/>
              <a:t>© Patientensicherheit Schweiz</a:t>
            </a:r>
          </a:p>
        </p:txBody>
      </p:sp>
      <p:sp>
        <p:nvSpPr>
          <p:cNvPr id="4" name="Textfeld 3"/>
          <p:cNvSpPr txBox="1"/>
          <p:nvPr/>
        </p:nvSpPr>
        <p:spPr>
          <a:xfrm>
            <a:off x="5705575" y="6157739"/>
            <a:ext cx="2634054" cy="230832"/>
          </a:xfrm>
          <a:prstGeom prst="rect">
            <a:avLst/>
          </a:prstGeom>
          <a:noFill/>
        </p:spPr>
        <p:txBody>
          <a:bodyPr wrap="none" rtlCol="0">
            <a:spAutoFit/>
          </a:bodyPr>
          <a:lstStyle/>
          <a:p>
            <a:r>
              <a:rPr lang="de-CH" sz="900" dirty="0"/>
              <a:t>http://www.who.int/patientsafety/safesurgery/en/</a:t>
            </a:r>
          </a:p>
        </p:txBody>
      </p:sp>
    </p:spTree>
    <p:extLst>
      <p:ext uri="{BB962C8B-B14F-4D97-AF65-F5344CB8AC3E}">
        <p14:creationId xmlns:p14="http://schemas.microsoft.com/office/powerpoint/2010/main" val="2640438022"/>
      </p:ext>
    </p:extLst>
  </p:cSld>
  <p:clrMapOvr>
    <a:masterClrMapping/>
  </p:clrMapOvr>
  <p:timing>
    <p:tnLst>
      <p:par>
        <p:cTn id="1" dur="indefinite" restart="never" nodeType="tmRoot"/>
      </p:par>
    </p:tnLst>
  </p:timing>
</p:sld>
</file>

<file path=ppt/theme/theme1.xml><?xml version="1.0" encoding="utf-8"?>
<a:theme xmlns:a="http://schemas.openxmlformats.org/drawingml/2006/main" name="Präsentationsvorlage_progress_SC_d">
  <a:themeElements>
    <a:clrScheme name="Patientensicherheit">
      <a:dk1>
        <a:sysClr val="windowText" lastClr="000000"/>
      </a:dk1>
      <a:lt1>
        <a:sysClr val="window" lastClr="FFFFFF"/>
      </a:lt1>
      <a:dk2>
        <a:srgbClr val="1F497D"/>
      </a:dk2>
      <a:lt2>
        <a:srgbClr val="EEECE1"/>
      </a:lt2>
      <a:accent1>
        <a:srgbClr val="006061"/>
      </a:accent1>
      <a:accent2>
        <a:srgbClr val="6CA09B"/>
      </a:accent2>
      <a:accent3>
        <a:srgbClr val="B2CECB"/>
      </a:accent3>
      <a:accent4>
        <a:srgbClr val="8064A2"/>
      </a:accent4>
      <a:accent5>
        <a:srgbClr val="4BACC6"/>
      </a:accent5>
      <a:accent6>
        <a:srgbClr val="F79646"/>
      </a:accent6>
      <a:hlink>
        <a:srgbClr val="0000FF"/>
      </a:hlink>
      <a:folHlink>
        <a:srgbClr val="800080"/>
      </a:folHlink>
    </a:clrScheme>
    <a:fontScheme name="Patientensicherheit">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Präsentationsvorlage_progress_SC_d</Template>
  <TotalTime>0</TotalTime>
  <Words>7386</Words>
  <Application>Microsoft Office PowerPoint</Application>
  <PresentationFormat>Bildschirmpräsentation (4:3)</PresentationFormat>
  <Paragraphs>762</Paragraphs>
  <Slides>32</Slides>
  <Notes>32</Notes>
  <HiddenSlides>0</HiddenSlides>
  <MMClips>0</MMClips>
  <ScaleCrop>false</ScaleCrop>
  <HeadingPairs>
    <vt:vector size="4" baseType="variant">
      <vt:variant>
        <vt:lpstr>Design</vt:lpstr>
      </vt:variant>
      <vt:variant>
        <vt:i4>2</vt:i4>
      </vt:variant>
      <vt:variant>
        <vt:lpstr>Folientitel</vt:lpstr>
      </vt:variant>
      <vt:variant>
        <vt:i4>32</vt:i4>
      </vt:variant>
    </vt:vector>
  </HeadingPairs>
  <TitlesOfParts>
    <vt:vector size="34" baseType="lpstr">
      <vt:lpstr>Präsentationsvorlage_progress_SC_d</vt:lpstr>
      <vt:lpstr>Benutzerdefiniertes Design</vt:lpstr>
      <vt:lpstr>PowerPoint-Präsentation</vt:lpstr>
      <vt:lpstr>PowerPoint-Präsentation</vt:lpstr>
      <vt:lpstr>Betriebsinterne Weiterbildung    Modul 2 Zentrale Aspekte der chirurgischen Checkliste  Ziele, Wirksamkeit, Evidenz und Anwendung</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Stiftung für Patientensicherheit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Paula Bezzola</dc:creator>
  <cp:lastModifiedBy>Irene Kobler</cp:lastModifiedBy>
  <cp:revision>408</cp:revision>
  <cp:lastPrinted>2013-10-16T13:44:44Z</cp:lastPrinted>
  <dcterms:created xsi:type="dcterms:W3CDTF">2013-08-02T15:56:19Z</dcterms:created>
  <dcterms:modified xsi:type="dcterms:W3CDTF">2015-12-08T15:47:06Z</dcterms:modified>
</cp:coreProperties>
</file>