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8" r:id="rId2"/>
    <p:sldMasterId id="2147483684" r:id="rId3"/>
  </p:sldMasterIdLst>
  <p:notesMasterIdLst>
    <p:notesMasterId r:id="rId36"/>
  </p:notesMasterIdLst>
  <p:handoutMasterIdLst>
    <p:handoutMasterId r:id="rId37"/>
  </p:handoutMasterIdLst>
  <p:sldIdLst>
    <p:sldId id="331" r:id="rId4"/>
    <p:sldId id="416" r:id="rId5"/>
    <p:sldId id="266" r:id="rId6"/>
    <p:sldId id="369" r:id="rId7"/>
    <p:sldId id="402" r:id="rId8"/>
    <p:sldId id="365" r:id="rId9"/>
    <p:sldId id="370" r:id="rId10"/>
    <p:sldId id="382" r:id="rId11"/>
    <p:sldId id="385" r:id="rId12"/>
    <p:sldId id="373" r:id="rId13"/>
    <p:sldId id="389" r:id="rId14"/>
    <p:sldId id="390" r:id="rId15"/>
    <p:sldId id="404" r:id="rId16"/>
    <p:sldId id="405" r:id="rId17"/>
    <p:sldId id="406" r:id="rId18"/>
    <p:sldId id="407" r:id="rId19"/>
    <p:sldId id="408" r:id="rId20"/>
    <p:sldId id="409" r:id="rId21"/>
    <p:sldId id="410" r:id="rId22"/>
    <p:sldId id="411" r:id="rId23"/>
    <p:sldId id="412" r:id="rId24"/>
    <p:sldId id="413" r:id="rId25"/>
    <p:sldId id="414" r:id="rId26"/>
    <p:sldId id="368" r:id="rId27"/>
    <p:sldId id="401" r:id="rId28"/>
    <p:sldId id="400" r:id="rId29"/>
    <p:sldId id="392" r:id="rId30"/>
    <p:sldId id="398" r:id="rId31"/>
    <p:sldId id="387" r:id="rId32"/>
    <p:sldId id="345" r:id="rId33"/>
    <p:sldId id="399" r:id="rId34"/>
    <p:sldId id="415" r:id="rId35"/>
  </p:sldIdLst>
  <p:sldSz cx="9144000" cy="6858000" type="screen4x3"/>
  <p:notesSz cx="6858000" cy="994727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a Bezzola" initials="PB" lastIdx="13" clrIdx="0"/>
  <p:cmAuthor id="1" name="sekretariat" initials="s" lastIdx="1" clrIdx="1"/>
  <p:cmAuthor id="2" name="d" initials="D" lastIdx="2" clrIdx="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061"/>
    <a:srgbClr val="339933"/>
    <a:srgbClr val="9BBFBC"/>
    <a:srgbClr val="009B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Gitternetz">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67" autoAdjust="0"/>
    <p:restoredTop sz="87990" autoAdjust="0"/>
  </p:normalViewPr>
  <p:slideViewPr>
    <p:cSldViewPr>
      <p:cViewPr>
        <p:scale>
          <a:sx n="100" d="100"/>
          <a:sy n="100" d="100"/>
        </p:scale>
        <p:origin x="-1860" y="-54"/>
      </p:cViewPr>
      <p:guideLst>
        <p:guide orient="horz" pos="459"/>
        <p:guide orient="horz" pos="4110"/>
        <p:guide orient="horz" pos="1434"/>
        <p:guide orient="horz" pos="3884"/>
        <p:guide pos="249"/>
        <p:guide pos="5547"/>
        <p:guide pos="2880"/>
        <p:guide pos="5284"/>
        <p:guide pos="2789"/>
        <p:guide pos="2971"/>
      </p:guideLst>
    </p:cSldViewPr>
  </p:slideViewPr>
  <p:outlineViewPr>
    <p:cViewPr>
      <p:scale>
        <a:sx n="33" d="100"/>
        <a:sy n="33" d="100"/>
      </p:scale>
      <p:origin x="0" y="4484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732" y="468"/>
      </p:cViewPr>
      <p:guideLst>
        <p:guide orient="horz" pos="3134"/>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3"/>
            <a:ext cx="2971800" cy="497364"/>
          </a:xfrm>
          <a:prstGeom prst="rect">
            <a:avLst/>
          </a:prstGeom>
        </p:spPr>
        <p:txBody>
          <a:bodyPr vert="horz" lIns="91410" tIns="45704" rIns="91410" bIns="45704" rtlCol="0"/>
          <a:lstStyle>
            <a:lvl1pPr algn="l">
              <a:defRPr sz="1200"/>
            </a:lvl1pPr>
          </a:lstStyle>
          <a:p>
            <a:endParaRPr lang="de-CH"/>
          </a:p>
        </p:txBody>
      </p:sp>
      <p:sp>
        <p:nvSpPr>
          <p:cNvPr id="3" name="Datumsplatzhalter 2"/>
          <p:cNvSpPr>
            <a:spLocks noGrp="1"/>
          </p:cNvSpPr>
          <p:nvPr>
            <p:ph type="dt" sz="quarter" idx="1"/>
          </p:nvPr>
        </p:nvSpPr>
        <p:spPr>
          <a:xfrm>
            <a:off x="3884615" y="3"/>
            <a:ext cx="2971800" cy="497364"/>
          </a:xfrm>
          <a:prstGeom prst="rect">
            <a:avLst/>
          </a:prstGeom>
        </p:spPr>
        <p:txBody>
          <a:bodyPr vert="horz" lIns="91410" tIns="45704" rIns="91410" bIns="45704" rtlCol="0"/>
          <a:lstStyle>
            <a:lvl1pPr algn="r">
              <a:defRPr sz="1200"/>
            </a:lvl1pPr>
          </a:lstStyle>
          <a:p>
            <a:fld id="{FF270A70-66FC-43B9-BB52-986002095C18}" type="datetimeFigureOut">
              <a:rPr lang="de-CH" smtClean="0"/>
              <a:t>14.10.2015</a:t>
            </a:fld>
            <a:endParaRPr lang="de-CH"/>
          </a:p>
        </p:txBody>
      </p:sp>
      <p:sp>
        <p:nvSpPr>
          <p:cNvPr id="4" name="Fußzeilenplatzhalter 3"/>
          <p:cNvSpPr>
            <a:spLocks noGrp="1"/>
          </p:cNvSpPr>
          <p:nvPr>
            <p:ph type="ftr" sz="quarter" idx="2"/>
          </p:nvPr>
        </p:nvSpPr>
        <p:spPr>
          <a:xfrm>
            <a:off x="0" y="9448187"/>
            <a:ext cx="2971800" cy="497364"/>
          </a:xfrm>
          <a:prstGeom prst="rect">
            <a:avLst/>
          </a:prstGeom>
        </p:spPr>
        <p:txBody>
          <a:bodyPr vert="horz" lIns="91410" tIns="45704" rIns="91410" bIns="45704" rtlCol="0" anchor="b"/>
          <a:lstStyle>
            <a:lvl1pPr algn="l">
              <a:defRPr sz="1200"/>
            </a:lvl1pPr>
          </a:lstStyle>
          <a:p>
            <a:endParaRPr lang="de-CH"/>
          </a:p>
        </p:txBody>
      </p:sp>
      <p:sp>
        <p:nvSpPr>
          <p:cNvPr id="5" name="Foliennummernplatzhalter 4"/>
          <p:cNvSpPr>
            <a:spLocks noGrp="1"/>
          </p:cNvSpPr>
          <p:nvPr>
            <p:ph type="sldNum" sz="quarter" idx="3"/>
          </p:nvPr>
        </p:nvSpPr>
        <p:spPr>
          <a:xfrm>
            <a:off x="3884615" y="9448187"/>
            <a:ext cx="2971800" cy="497364"/>
          </a:xfrm>
          <a:prstGeom prst="rect">
            <a:avLst/>
          </a:prstGeom>
        </p:spPr>
        <p:txBody>
          <a:bodyPr vert="horz" lIns="91410" tIns="45704" rIns="91410" bIns="45704" rtlCol="0" anchor="b"/>
          <a:lstStyle>
            <a:lvl1pPr algn="r">
              <a:defRPr sz="1200"/>
            </a:lvl1pPr>
          </a:lstStyle>
          <a:p>
            <a:fld id="{5FECDEED-E047-49CD-A571-6074A1A31B92}" type="slidenum">
              <a:rPr lang="de-CH" smtClean="0"/>
              <a:t>‹Nr.›</a:t>
            </a:fld>
            <a:endParaRPr lang="de-CH"/>
          </a:p>
        </p:txBody>
      </p:sp>
    </p:spTree>
    <p:extLst>
      <p:ext uri="{BB962C8B-B14F-4D97-AF65-F5344CB8AC3E}">
        <p14:creationId xmlns:p14="http://schemas.microsoft.com/office/powerpoint/2010/main" val="14725974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3"/>
            <a:ext cx="2971800" cy="497364"/>
          </a:xfrm>
          <a:prstGeom prst="rect">
            <a:avLst/>
          </a:prstGeom>
        </p:spPr>
        <p:txBody>
          <a:bodyPr vert="horz" lIns="91410" tIns="45704" rIns="91410" bIns="45704" rtlCol="0"/>
          <a:lstStyle>
            <a:lvl1pPr algn="l">
              <a:defRPr sz="1200"/>
            </a:lvl1pPr>
          </a:lstStyle>
          <a:p>
            <a:endParaRPr lang="de-CH"/>
          </a:p>
        </p:txBody>
      </p:sp>
      <p:sp>
        <p:nvSpPr>
          <p:cNvPr id="3" name="Datumsplatzhalter 2"/>
          <p:cNvSpPr>
            <a:spLocks noGrp="1"/>
          </p:cNvSpPr>
          <p:nvPr>
            <p:ph type="dt" idx="1"/>
          </p:nvPr>
        </p:nvSpPr>
        <p:spPr>
          <a:xfrm>
            <a:off x="3884615" y="3"/>
            <a:ext cx="2971800" cy="497364"/>
          </a:xfrm>
          <a:prstGeom prst="rect">
            <a:avLst/>
          </a:prstGeom>
        </p:spPr>
        <p:txBody>
          <a:bodyPr vert="horz" lIns="91410" tIns="45704" rIns="91410" bIns="45704" rtlCol="0"/>
          <a:lstStyle>
            <a:lvl1pPr algn="r">
              <a:defRPr sz="1200"/>
            </a:lvl1pPr>
          </a:lstStyle>
          <a:p>
            <a:fld id="{264A1FCE-4CA3-4EFB-A06C-B9E651992A79}" type="datetimeFigureOut">
              <a:rPr lang="de-CH" smtClean="0"/>
              <a:t>14.10.2015</a:t>
            </a:fld>
            <a:endParaRPr lang="de-CH"/>
          </a:p>
        </p:txBody>
      </p:sp>
      <p:sp>
        <p:nvSpPr>
          <p:cNvPr id="4" name="Folienbildplatzhalter 3"/>
          <p:cNvSpPr>
            <a:spLocks noGrp="1" noRot="1" noChangeAspect="1"/>
          </p:cNvSpPr>
          <p:nvPr>
            <p:ph type="sldImg" idx="2"/>
          </p:nvPr>
        </p:nvSpPr>
        <p:spPr>
          <a:xfrm>
            <a:off x="941388" y="746125"/>
            <a:ext cx="4975225" cy="3730625"/>
          </a:xfrm>
          <a:prstGeom prst="rect">
            <a:avLst/>
          </a:prstGeom>
          <a:noFill/>
          <a:ln w="12700">
            <a:solidFill>
              <a:prstClr val="black"/>
            </a:solidFill>
          </a:ln>
        </p:spPr>
        <p:txBody>
          <a:bodyPr vert="horz" lIns="91410" tIns="45704" rIns="91410" bIns="45704" rtlCol="0" anchor="ctr"/>
          <a:lstStyle/>
          <a:p>
            <a:endParaRPr lang="de-CH"/>
          </a:p>
        </p:txBody>
      </p:sp>
      <p:sp>
        <p:nvSpPr>
          <p:cNvPr id="5" name="Notizenplatzhalter 4"/>
          <p:cNvSpPr>
            <a:spLocks noGrp="1"/>
          </p:cNvSpPr>
          <p:nvPr>
            <p:ph type="body" sz="quarter" idx="3"/>
          </p:nvPr>
        </p:nvSpPr>
        <p:spPr>
          <a:xfrm>
            <a:off x="685801" y="4724958"/>
            <a:ext cx="5486400" cy="4476274"/>
          </a:xfrm>
          <a:prstGeom prst="rect">
            <a:avLst/>
          </a:prstGeom>
        </p:spPr>
        <p:txBody>
          <a:bodyPr vert="horz" lIns="91410" tIns="45704" rIns="91410" bIns="45704"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0" y="9448187"/>
            <a:ext cx="2971800" cy="497364"/>
          </a:xfrm>
          <a:prstGeom prst="rect">
            <a:avLst/>
          </a:prstGeom>
        </p:spPr>
        <p:txBody>
          <a:bodyPr vert="horz" lIns="91410" tIns="45704" rIns="91410" bIns="45704" rtlCol="0" anchor="b"/>
          <a:lstStyle>
            <a:lvl1pPr algn="l">
              <a:defRPr sz="1200"/>
            </a:lvl1pPr>
          </a:lstStyle>
          <a:p>
            <a:endParaRPr lang="de-CH"/>
          </a:p>
        </p:txBody>
      </p:sp>
      <p:sp>
        <p:nvSpPr>
          <p:cNvPr id="7" name="Foliennummernplatzhalter 6"/>
          <p:cNvSpPr>
            <a:spLocks noGrp="1"/>
          </p:cNvSpPr>
          <p:nvPr>
            <p:ph type="sldNum" sz="quarter" idx="5"/>
          </p:nvPr>
        </p:nvSpPr>
        <p:spPr>
          <a:xfrm>
            <a:off x="3884615" y="9448187"/>
            <a:ext cx="2971800" cy="497364"/>
          </a:xfrm>
          <a:prstGeom prst="rect">
            <a:avLst/>
          </a:prstGeom>
        </p:spPr>
        <p:txBody>
          <a:bodyPr vert="horz" lIns="91410" tIns="45704" rIns="91410" bIns="45704" rtlCol="0" anchor="b"/>
          <a:lstStyle>
            <a:lvl1pPr algn="r">
              <a:defRPr sz="1200"/>
            </a:lvl1pPr>
          </a:lstStyle>
          <a:p>
            <a:fld id="{E6B5BAC9-FAD2-4512-8165-CA0494811BE3}" type="slidenum">
              <a:rPr lang="de-CH" smtClean="0"/>
              <a:t>‹Nr.›</a:t>
            </a:fld>
            <a:endParaRPr lang="de-CH"/>
          </a:p>
        </p:txBody>
      </p:sp>
    </p:spTree>
    <p:extLst>
      <p:ext uri="{BB962C8B-B14F-4D97-AF65-F5344CB8AC3E}">
        <p14:creationId xmlns:p14="http://schemas.microsoft.com/office/powerpoint/2010/main" val="28453296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youtube.com/watch?v=vJG698U2Mvo"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www.youtube.com/watch?v=IGQmdoK_ZfY"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CH" sz="110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solidFill>
                  <a:prstClr val="black"/>
                </a:solidFill>
              </a:rPr>
              <a:pPr/>
              <a:t>1</a:t>
            </a:fld>
            <a:endParaRPr lang="de-CH" dirty="0">
              <a:solidFill>
                <a:prstClr val="black"/>
              </a:solidFill>
            </a:endParaRPr>
          </a:p>
        </p:txBody>
      </p:sp>
    </p:spTree>
    <p:extLst>
      <p:ext uri="{BB962C8B-B14F-4D97-AF65-F5344CB8AC3E}">
        <p14:creationId xmlns:p14="http://schemas.microsoft.com/office/powerpoint/2010/main" val="35880033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103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706" indent="-285656" eaLnBrk="0" hangingPunct="0">
              <a:spcBef>
                <a:spcPct val="30000"/>
              </a:spcBef>
              <a:defRPr sz="1200">
                <a:solidFill>
                  <a:schemeClr val="tx1"/>
                </a:solidFill>
                <a:latin typeface="Calibri" pitchFamily="34" charset="0"/>
                <a:ea typeface="ＭＳ Ｐゴシック" pitchFamily="34" charset="-128"/>
              </a:defRPr>
            </a:lvl2pPr>
            <a:lvl3pPr marL="1142626" indent="-228525" eaLnBrk="0" hangingPunct="0">
              <a:spcBef>
                <a:spcPct val="30000"/>
              </a:spcBef>
              <a:defRPr sz="1200">
                <a:solidFill>
                  <a:schemeClr val="tx1"/>
                </a:solidFill>
                <a:latin typeface="Calibri" pitchFamily="34" charset="0"/>
                <a:ea typeface="ＭＳ Ｐゴシック" pitchFamily="34" charset="-128"/>
              </a:defRPr>
            </a:lvl3pPr>
            <a:lvl4pPr marL="1599676" indent="-228525" eaLnBrk="0" hangingPunct="0">
              <a:spcBef>
                <a:spcPct val="30000"/>
              </a:spcBef>
              <a:defRPr sz="1200">
                <a:solidFill>
                  <a:schemeClr val="tx1"/>
                </a:solidFill>
                <a:latin typeface="Calibri" pitchFamily="34" charset="0"/>
                <a:ea typeface="ＭＳ Ｐゴシック" pitchFamily="34" charset="-128"/>
              </a:defRPr>
            </a:lvl4pPr>
            <a:lvl5pPr marL="2056728" indent="-228525" eaLnBrk="0" hangingPunct="0">
              <a:spcBef>
                <a:spcPct val="30000"/>
              </a:spcBef>
              <a:defRPr sz="1200">
                <a:solidFill>
                  <a:schemeClr val="tx1"/>
                </a:solidFill>
                <a:latin typeface="Calibri" pitchFamily="34" charset="0"/>
                <a:ea typeface="ＭＳ Ｐゴシック" pitchFamily="34" charset="-128"/>
              </a:defRPr>
            </a:lvl5pPr>
            <a:lvl6pPr marL="2513778" indent="-228525" defTabSz="45705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0830" indent="-228525" defTabSz="45705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7880" indent="-228525" defTabSz="45705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4930" indent="-228525" defTabSz="45705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81A6983-5F83-4856-ACC9-E198AFDF0ABF}" type="slidenum">
              <a:rPr lang="en-US" altLang="de-DE" smtClean="0"/>
              <a:pPr eaLnBrk="1" hangingPunct="1">
                <a:spcBef>
                  <a:spcPct val="0"/>
                </a:spcBef>
              </a:pPr>
              <a:t>10</a:t>
            </a:fld>
            <a:endParaRPr lang="en-US" altLang="de-DE" smtClean="0"/>
          </a:p>
        </p:txBody>
      </p:sp>
      <p:sp>
        <p:nvSpPr>
          <p:cNvPr id="6041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2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eaLnBrk="1" hangingPunct="1"/>
            <a:r>
              <a:rPr lang="de-CH" altLang="de-DE" sz="1000" dirty="0">
                <a:latin typeface="Arial" panose="020B0604020202020204" pitchFamily="34" charset="0"/>
                <a:ea typeface="ＭＳ Ｐゴシック" pitchFamily="34" charset="-128"/>
                <a:cs typeface="Arial" panose="020B0604020202020204" pitchFamily="34" charset="0"/>
              </a:rPr>
              <a:t>Um gute Teamzusammenarbeit gewährleisten zu können, braucht es zusätzlich zu einem gemeinsamen Verständnis über sicherheitsrelevante Faktoren auch ein gemeinsames Verständnis über die Teamzusammenarbeit selbst. </a:t>
            </a:r>
          </a:p>
          <a:p>
            <a:pPr eaLnBrk="1" hangingPunct="1"/>
            <a:endParaRPr lang="en-US" altLang="de-DE" sz="1000" dirty="0">
              <a:latin typeface="Arial" panose="020B0604020202020204" pitchFamily="34" charset="0"/>
              <a:ea typeface="ＭＳ Ｐゴシック" pitchFamily="34" charset="-128"/>
              <a:cs typeface="Arial" panose="020B0604020202020204" pitchFamily="34" charset="0"/>
            </a:endParaRPr>
          </a:p>
          <a:p>
            <a:pPr eaLnBrk="1" hangingPunct="1"/>
            <a:r>
              <a:rPr lang="en-US" altLang="de-DE" sz="1000" dirty="0" err="1">
                <a:latin typeface="Arial" panose="020B0604020202020204" pitchFamily="34" charset="0"/>
                <a:ea typeface="ＭＳ Ｐゴシック" pitchFamily="34" charset="-128"/>
                <a:cs typeface="Arial" panose="020B0604020202020204" pitchFamily="34" charset="0"/>
              </a:rPr>
              <a:t>Wie</a:t>
            </a:r>
            <a:r>
              <a:rPr lang="en-US" altLang="de-DE" sz="1000" dirty="0">
                <a:latin typeface="Arial" panose="020B0604020202020204" pitchFamily="34" charset="0"/>
                <a:ea typeface="ＭＳ Ｐゴシック" pitchFamily="34" charset="-128"/>
                <a:cs typeface="Arial" panose="020B0604020202020204" pitchFamily="34" charset="0"/>
              </a:rPr>
              <a:t> </a:t>
            </a:r>
            <a:r>
              <a:rPr lang="en-US" altLang="de-DE" sz="1000" dirty="0" err="1">
                <a:latin typeface="Arial" panose="020B0604020202020204" pitchFamily="34" charset="0"/>
                <a:ea typeface="ＭＳ Ｐゴシック" pitchFamily="34" charset="-128"/>
                <a:cs typeface="Arial" panose="020B0604020202020204" pitchFamily="34" charset="0"/>
              </a:rPr>
              <a:t>sieht</a:t>
            </a:r>
            <a:r>
              <a:rPr lang="en-US" altLang="de-DE" sz="1000" dirty="0">
                <a:latin typeface="Arial" panose="020B0604020202020204" pitchFamily="34" charset="0"/>
                <a:ea typeface="ＭＳ Ｐゴシック" pitchFamily="34" charset="-128"/>
                <a:cs typeface="Arial" panose="020B0604020202020204" pitchFamily="34" charset="0"/>
              </a:rPr>
              <a:t> dieses </a:t>
            </a:r>
            <a:r>
              <a:rPr lang="en-US" altLang="de-DE" sz="1000" dirty="0" err="1">
                <a:latin typeface="Arial" panose="020B0604020202020204" pitchFamily="34" charset="0"/>
                <a:ea typeface="ＭＳ Ｐゴシック" pitchFamily="34" charset="-128"/>
                <a:cs typeface="Arial" panose="020B0604020202020204" pitchFamily="34" charset="0"/>
              </a:rPr>
              <a:t>gemeinsame</a:t>
            </a:r>
            <a:r>
              <a:rPr lang="en-US" altLang="de-DE" sz="1000" dirty="0">
                <a:latin typeface="Arial" panose="020B0604020202020204" pitchFamily="34" charset="0"/>
                <a:ea typeface="ＭＳ Ｐゴシック" pitchFamily="34" charset="-128"/>
                <a:cs typeface="Arial" panose="020B0604020202020204" pitchFamily="34" charset="0"/>
              </a:rPr>
              <a:t> </a:t>
            </a:r>
            <a:r>
              <a:rPr lang="en-US" altLang="de-DE" sz="1000" dirty="0" err="1">
                <a:latin typeface="Arial" panose="020B0604020202020204" pitchFamily="34" charset="0"/>
                <a:ea typeface="ＭＳ Ｐゴシック" pitchFamily="34" charset="-128"/>
                <a:cs typeface="Arial" panose="020B0604020202020204" pitchFamily="34" charset="0"/>
              </a:rPr>
              <a:t>Verständnis</a:t>
            </a:r>
            <a:r>
              <a:rPr lang="en-US" altLang="de-DE" sz="1000" dirty="0">
                <a:latin typeface="Arial" panose="020B0604020202020204" pitchFamily="34" charset="0"/>
                <a:ea typeface="ＭＳ Ｐゴシック" pitchFamily="34" charset="-128"/>
                <a:cs typeface="Arial" panose="020B0604020202020204" pitchFamily="34" charset="0"/>
              </a:rPr>
              <a:t> </a:t>
            </a:r>
            <a:r>
              <a:rPr lang="en-US" altLang="de-DE" sz="1000" dirty="0" err="1">
                <a:latin typeface="Arial" panose="020B0604020202020204" pitchFamily="34" charset="0"/>
                <a:ea typeface="ＭＳ Ｐゴシック" pitchFamily="34" charset="-128"/>
                <a:cs typeface="Arial" panose="020B0604020202020204" pitchFamily="34" charset="0"/>
              </a:rPr>
              <a:t>bzw</a:t>
            </a:r>
            <a:r>
              <a:rPr lang="en-US" altLang="de-DE" sz="1000" dirty="0">
                <a:latin typeface="Arial" panose="020B0604020202020204" pitchFamily="34" charset="0"/>
                <a:ea typeface="ＭＳ Ｐゴシック" pitchFamily="34" charset="-128"/>
                <a:cs typeface="Arial" panose="020B0604020202020204" pitchFamily="34" charset="0"/>
              </a:rPr>
              <a:t>. die </a:t>
            </a:r>
            <a:r>
              <a:rPr lang="en-US" altLang="de-DE" sz="1000" dirty="0" err="1">
                <a:latin typeface="Arial" panose="020B0604020202020204" pitchFamily="34" charset="0"/>
                <a:ea typeface="ＭＳ Ｐゴシック" pitchFamily="34" charset="-128"/>
                <a:cs typeface="Arial" panose="020B0604020202020204" pitchFamily="34" charset="0"/>
              </a:rPr>
              <a:t>gemeinsame</a:t>
            </a:r>
            <a:r>
              <a:rPr lang="en-US" altLang="de-DE" sz="1000" dirty="0">
                <a:latin typeface="Arial" panose="020B0604020202020204" pitchFamily="34" charset="0"/>
                <a:ea typeface="ＭＳ Ｐゴシック" pitchFamily="34" charset="-128"/>
                <a:cs typeface="Arial" panose="020B0604020202020204" pitchFamily="34" charset="0"/>
              </a:rPr>
              <a:t> </a:t>
            </a:r>
            <a:r>
              <a:rPr lang="en-US" altLang="de-DE" sz="1000" dirty="0" err="1">
                <a:latin typeface="Arial" panose="020B0604020202020204" pitchFamily="34" charset="0"/>
                <a:ea typeface="ＭＳ Ｐゴシック" pitchFamily="34" charset="-128"/>
                <a:cs typeface="Arial" panose="020B0604020202020204" pitchFamily="34" charset="0"/>
              </a:rPr>
              <a:t>Wahrnehmung</a:t>
            </a:r>
            <a:r>
              <a:rPr lang="en-US" altLang="de-DE" sz="1000" dirty="0">
                <a:latin typeface="Arial" panose="020B0604020202020204" pitchFamily="34" charset="0"/>
                <a:ea typeface="ＭＳ Ｐゴシック" pitchFamily="34" charset="-128"/>
                <a:cs typeface="Arial" panose="020B0604020202020204" pitchFamily="34" charset="0"/>
              </a:rPr>
              <a:t> der </a:t>
            </a:r>
            <a:r>
              <a:rPr lang="en-US" altLang="de-DE" sz="1000" dirty="0" err="1">
                <a:latin typeface="Arial" panose="020B0604020202020204" pitchFamily="34" charset="0"/>
                <a:ea typeface="ＭＳ Ｐゴシック" pitchFamily="34" charset="-128"/>
                <a:cs typeface="Arial" panose="020B0604020202020204" pitchFamily="34" charset="0"/>
              </a:rPr>
              <a:t>Teamzusammenarbeit</a:t>
            </a:r>
            <a:r>
              <a:rPr lang="en-US" altLang="de-DE" sz="1000" dirty="0">
                <a:latin typeface="Arial" panose="020B0604020202020204" pitchFamily="34" charset="0"/>
                <a:ea typeface="ＭＳ Ｐゴシック" pitchFamily="34" charset="-128"/>
                <a:cs typeface="Arial" panose="020B0604020202020204" pitchFamily="34" charset="0"/>
              </a:rPr>
              <a:t> und </a:t>
            </a:r>
            <a:r>
              <a:rPr lang="en-US" altLang="de-DE" sz="1000" dirty="0" err="1">
                <a:latin typeface="Arial" panose="020B0604020202020204" pitchFamily="34" charset="0"/>
                <a:ea typeface="ＭＳ Ｐゴシック" pitchFamily="34" charset="-128"/>
                <a:cs typeface="Arial" panose="020B0604020202020204" pitchFamily="34" charset="0"/>
              </a:rPr>
              <a:t>Kommunikation</a:t>
            </a:r>
            <a:r>
              <a:rPr lang="en-US" altLang="de-DE" sz="1000" dirty="0">
                <a:latin typeface="Arial" panose="020B0604020202020204" pitchFamily="34" charset="0"/>
                <a:ea typeface="ＭＳ Ｐゴシック" pitchFamily="34" charset="-128"/>
                <a:cs typeface="Arial" panose="020B0604020202020204" pitchFamily="34" charset="0"/>
              </a:rPr>
              <a:t> </a:t>
            </a:r>
            <a:r>
              <a:rPr lang="en-US" altLang="de-DE" sz="1000" dirty="0" err="1">
                <a:latin typeface="Arial" panose="020B0604020202020204" pitchFamily="34" charset="0"/>
                <a:ea typeface="ＭＳ Ｐゴシック" pitchFamily="34" charset="-128"/>
                <a:cs typeface="Arial" panose="020B0604020202020204" pitchFamily="34" charset="0"/>
              </a:rPr>
              <a:t>im</a:t>
            </a:r>
            <a:r>
              <a:rPr lang="en-US" altLang="de-DE" sz="1000" dirty="0">
                <a:latin typeface="Arial" panose="020B0604020202020204" pitchFamily="34" charset="0"/>
                <a:ea typeface="ＭＳ Ｐゴシック" pitchFamily="34" charset="-128"/>
                <a:cs typeface="Arial" panose="020B0604020202020204" pitchFamily="34" charset="0"/>
              </a:rPr>
              <a:t> </a:t>
            </a:r>
            <a:r>
              <a:rPr lang="en-US" altLang="de-DE" sz="1000" dirty="0" err="1">
                <a:latin typeface="Arial" panose="020B0604020202020204" pitchFamily="34" charset="0"/>
                <a:ea typeface="ＭＳ Ｐゴシック" pitchFamily="34" charset="-128"/>
                <a:cs typeface="Arial" panose="020B0604020202020204" pitchFamily="34" charset="0"/>
              </a:rPr>
              <a:t>Gesundheitswesen</a:t>
            </a:r>
            <a:r>
              <a:rPr lang="en-US" altLang="de-DE" sz="1000" dirty="0">
                <a:latin typeface="Arial" panose="020B0604020202020204" pitchFamily="34" charset="0"/>
                <a:ea typeface="ＭＳ Ｐゴシック" pitchFamily="34" charset="-128"/>
                <a:cs typeface="Arial" panose="020B0604020202020204" pitchFamily="34" charset="0"/>
              </a:rPr>
              <a:t> </a:t>
            </a:r>
            <a:r>
              <a:rPr lang="en-US" altLang="de-DE" sz="1000" dirty="0" err="1">
                <a:latin typeface="Arial" panose="020B0604020202020204" pitchFamily="34" charset="0"/>
                <a:ea typeface="ＭＳ Ｐゴシック" pitchFamily="34" charset="-128"/>
                <a:cs typeface="Arial" panose="020B0604020202020204" pitchFamily="34" charset="0"/>
              </a:rPr>
              <a:t>aus</a:t>
            </a:r>
            <a:r>
              <a:rPr lang="en-US" altLang="de-DE" sz="1000" dirty="0">
                <a:latin typeface="Arial" panose="020B0604020202020204" pitchFamily="34" charset="0"/>
                <a:ea typeface="ＭＳ Ｐゴシック" pitchFamily="34" charset="-128"/>
                <a:cs typeface="Arial" panose="020B0604020202020204" pitchFamily="34" charset="0"/>
              </a:rPr>
              <a:t>? </a:t>
            </a:r>
            <a:r>
              <a:rPr lang="en-US" altLang="de-DE" sz="1000" dirty="0" err="1">
                <a:latin typeface="Arial" panose="020B0604020202020204" pitchFamily="34" charset="0"/>
                <a:ea typeface="ＭＳ Ｐゴシック" pitchFamily="34" charset="-128"/>
                <a:cs typeface="Arial" panose="020B0604020202020204" pitchFamily="34" charset="0"/>
              </a:rPr>
              <a:t>Nicht</a:t>
            </a:r>
            <a:r>
              <a:rPr lang="en-US" altLang="de-DE" sz="1000" dirty="0">
                <a:latin typeface="Arial" panose="020B0604020202020204" pitchFamily="34" charset="0"/>
                <a:ea typeface="ＭＳ Ｐゴシック" pitchFamily="34" charset="-128"/>
                <a:cs typeface="Arial" panose="020B0604020202020204" pitchFamily="34" charset="0"/>
              </a:rPr>
              <a:t> </a:t>
            </a:r>
            <a:r>
              <a:rPr lang="en-US" altLang="de-DE" sz="1000" dirty="0" err="1">
                <a:latin typeface="Arial" panose="020B0604020202020204" pitchFamily="34" charset="0"/>
                <a:ea typeface="ＭＳ Ｐゴシック" pitchFamily="34" charset="-128"/>
                <a:cs typeface="Arial" panose="020B0604020202020204" pitchFamily="34" charset="0"/>
              </a:rPr>
              <a:t>nur</a:t>
            </a:r>
            <a:r>
              <a:rPr lang="en-US" altLang="de-DE" sz="1000" dirty="0">
                <a:latin typeface="Arial" panose="020B0604020202020204" pitchFamily="34" charset="0"/>
                <a:ea typeface="ＭＳ Ｐゴシック" pitchFamily="34" charset="-128"/>
                <a:cs typeface="Arial" panose="020B0604020202020204" pitchFamily="34" charset="0"/>
              </a:rPr>
              <a:t> Sexton, </a:t>
            </a:r>
            <a:r>
              <a:rPr lang="en-US" altLang="de-DE" sz="1000" dirty="0" err="1">
                <a:latin typeface="Arial" panose="020B0604020202020204" pitchFamily="34" charset="0"/>
                <a:ea typeface="ＭＳ Ｐゴシック" pitchFamily="34" charset="-128"/>
                <a:cs typeface="Arial" panose="020B0604020202020204" pitchFamily="34" charset="0"/>
              </a:rPr>
              <a:t>auch</a:t>
            </a:r>
            <a:r>
              <a:rPr lang="en-US" altLang="de-DE" sz="1000" dirty="0">
                <a:latin typeface="Arial" panose="020B0604020202020204" pitchFamily="34" charset="0"/>
                <a:ea typeface="ＭＳ Ｐゴシック" pitchFamily="34" charset="-128"/>
                <a:cs typeface="Arial" panose="020B0604020202020204" pitchFamily="34" charset="0"/>
              </a:rPr>
              <a:t> </a:t>
            </a:r>
            <a:r>
              <a:rPr lang="en-US" altLang="de-DE" sz="1000" dirty="0" err="1">
                <a:latin typeface="Arial" panose="020B0604020202020204" pitchFamily="34" charset="0"/>
                <a:ea typeface="ＭＳ Ｐゴシック" pitchFamily="34" charset="-128"/>
                <a:cs typeface="Arial" panose="020B0604020202020204" pitchFamily="34" charset="0"/>
              </a:rPr>
              <a:t>Makary</a:t>
            </a:r>
            <a:r>
              <a:rPr lang="en-US" altLang="de-DE" sz="1000" dirty="0">
                <a:latin typeface="Arial" panose="020B0604020202020204" pitchFamily="34" charset="0"/>
                <a:ea typeface="ＭＳ Ｐゴシック" pitchFamily="34" charset="-128"/>
                <a:cs typeface="Arial" panose="020B0604020202020204" pitchFamily="34" charset="0"/>
              </a:rPr>
              <a:t> et al. </a:t>
            </a:r>
            <a:r>
              <a:rPr lang="en-US" altLang="de-DE" sz="1000" dirty="0" err="1">
                <a:latin typeface="Arial" panose="020B0604020202020204" pitchFamily="34" charset="0"/>
                <a:ea typeface="ＭＳ Ｐゴシック" pitchFamily="34" charset="-128"/>
                <a:cs typeface="Arial" panose="020B0604020202020204" pitchFamily="34" charset="0"/>
              </a:rPr>
              <a:t>haben</a:t>
            </a:r>
            <a:r>
              <a:rPr lang="en-US" altLang="de-DE" sz="1000" dirty="0">
                <a:latin typeface="Arial" panose="020B0604020202020204" pitchFamily="34" charset="0"/>
                <a:ea typeface="ＭＳ Ｐゴシック" pitchFamily="34" charset="-128"/>
                <a:cs typeface="Arial" panose="020B0604020202020204" pitchFamily="34" charset="0"/>
              </a:rPr>
              <a:t> in </a:t>
            </a:r>
            <a:r>
              <a:rPr lang="en-US" altLang="de-DE" sz="1000" dirty="0" err="1">
                <a:latin typeface="Arial" panose="020B0604020202020204" pitchFamily="34" charset="0"/>
                <a:ea typeface="ＭＳ Ｐゴシック" pitchFamily="34" charset="-128"/>
                <a:cs typeface="Arial" panose="020B0604020202020204" pitchFamily="34" charset="0"/>
              </a:rPr>
              <a:t>ihren</a:t>
            </a:r>
            <a:r>
              <a:rPr lang="en-US" altLang="de-DE" sz="1000" dirty="0">
                <a:latin typeface="Arial" panose="020B0604020202020204" pitchFamily="34" charset="0"/>
                <a:ea typeface="ＭＳ Ｐゴシック" pitchFamily="34" charset="-128"/>
                <a:cs typeface="Arial" panose="020B0604020202020204" pitchFamily="34" charset="0"/>
              </a:rPr>
              <a:t> </a:t>
            </a:r>
            <a:r>
              <a:rPr lang="en-US" altLang="de-DE" sz="1000" dirty="0" err="1">
                <a:latin typeface="Arial" panose="020B0604020202020204" pitchFamily="34" charset="0"/>
                <a:ea typeface="ＭＳ Ｐゴシック" pitchFamily="34" charset="-128"/>
                <a:cs typeface="Arial" panose="020B0604020202020204" pitchFamily="34" charset="0"/>
              </a:rPr>
              <a:t>Studien</a:t>
            </a:r>
            <a:r>
              <a:rPr lang="en-US" altLang="de-DE" sz="1000" dirty="0">
                <a:latin typeface="Arial" panose="020B0604020202020204" pitchFamily="34" charset="0"/>
                <a:ea typeface="ＭＳ Ｐゴシック" pitchFamily="34" charset="-128"/>
                <a:cs typeface="Arial" panose="020B0604020202020204" pitchFamily="34" charset="0"/>
              </a:rPr>
              <a:t> </a:t>
            </a:r>
            <a:r>
              <a:rPr lang="en-US" altLang="de-DE" sz="1000" dirty="0" err="1">
                <a:latin typeface="Arial" panose="020B0604020202020204" pitchFamily="34" charset="0"/>
                <a:ea typeface="ＭＳ Ｐゴシック" pitchFamily="34" charset="-128"/>
                <a:cs typeface="Arial" panose="020B0604020202020204" pitchFamily="34" charset="0"/>
              </a:rPr>
              <a:t>ein</a:t>
            </a:r>
            <a:r>
              <a:rPr lang="en-US" altLang="de-DE" sz="1000" dirty="0">
                <a:latin typeface="Arial" panose="020B0604020202020204" pitchFamily="34" charset="0"/>
                <a:ea typeface="ＭＳ Ｐゴシック" pitchFamily="34" charset="-128"/>
                <a:cs typeface="Arial" panose="020B0604020202020204" pitchFamily="34" charset="0"/>
              </a:rPr>
              <a:t> </a:t>
            </a:r>
            <a:r>
              <a:rPr lang="en-US" altLang="de-DE" sz="1000" dirty="0" err="1">
                <a:latin typeface="Arial" panose="020B0604020202020204" pitchFamily="34" charset="0"/>
                <a:ea typeface="ＭＳ Ｐゴシック" pitchFamily="34" charset="-128"/>
                <a:cs typeface="Arial" panose="020B0604020202020204" pitchFamily="34" charset="0"/>
              </a:rPr>
              <a:t>interessantes</a:t>
            </a:r>
            <a:r>
              <a:rPr lang="en-US" altLang="de-DE" sz="1000" dirty="0">
                <a:latin typeface="Arial" panose="020B0604020202020204" pitchFamily="34" charset="0"/>
                <a:ea typeface="ＭＳ Ｐゴシック" pitchFamily="34" charset="-128"/>
                <a:cs typeface="Arial" panose="020B0604020202020204" pitchFamily="34" charset="0"/>
              </a:rPr>
              <a:t> und </a:t>
            </a:r>
            <a:r>
              <a:rPr lang="en-US" altLang="de-DE" sz="1000" dirty="0" err="1">
                <a:latin typeface="Arial" panose="020B0604020202020204" pitchFamily="34" charset="0"/>
                <a:ea typeface="ＭＳ Ｐゴシック" pitchFamily="34" charset="-128"/>
                <a:cs typeface="Arial" panose="020B0604020202020204" pitchFamily="34" charset="0"/>
              </a:rPr>
              <a:t>relevantes</a:t>
            </a:r>
            <a:r>
              <a:rPr lang="en-US" altLang="de-DE" sz="1000" dirty="0">
                <a:latin typeface="Arial" panose="020B0604020202020204" pitchFamily="34" charset="0"/>
                <a:ea typeface="ＭＳ Ｐゴシック" pitchFamily="34" charset="-128"/>
                <a:cs typeface="Arial" panose="020B0604020202020204" pitchFamily="34" charset="0"/>
              </a:rPr>
              <a:t> </a:t>
            </a:r>
            <a:r>
              <a:rPr lang="en-US" altLang="de-DE" sz="1000" dirty="0" err="1">
                <a:latin typeface="Arial" panose="020B0604020202020204" pitchFamily="34" charset="0"/>
                <a:ea typeface="ＭＳ Ｐゴシック" pitchFamily="34" charset="-128"/>
                <a:cs typeface="Arial" panose="020B0604020202020204" pitchFamily="34" charset="0"/>
              </a:rPr>
              <a:t>Phänomen</a:t>
            </a:r>
            <a:r>
              <a:rPr lang="en-US" altLang="de-DE" sz="1000" dirty="0">
                <a:latin typeface="Arial" panose="020B0604020202020204" pitchFamily="34" charset="0"/>
                <a:ea typeface="ＭＳ Ｐゴシック" pitchFamily="34" charset="-128"/>
                <a:cs typeface="Arial" panose="020B0604020202020204" pitchFamily="34" charset="0"/>
              </a:rPr>
              <a:t> </a:t>
            </a:r>
            <a:r>
              <a:rPr lang="en-US" altLang="de-DE" sz="1000" dirty="0" err="1">
                <a:latin typeface="Arial" panose="020B0604020202020204" pitchFamily="34" charset="0"/>
                <a:ea typeface="ＭＳ Ｐゴシック" pitchFamily="34" charset="-128"/>
                <a:cs typeface="Arial" panose="020B0604020202020204" pitchFamily="34" charset="0"/>
              </a:rPr>
              <a:t>aufgezeigt</a:t>
            </a:r>
            <a:r>
              <a:rPr lang="en-US" altLang="de-DE" sz="1000" dirty="0">
                <a:latin typeface="Arial" panose="020B0604020202020204" pitchFamily="34" charset="0"/>
                <a:ea typeface="ＭＳ Ｐゴシック" pitchFamily="34" charset="-128"/>
                <a:cs typeface="Arial" panose="020B0604020202020204" pitchFamily="34" charset="0"/>
              </a:rPr>
              <a:t>: </a:t>
            </a:r>
          </a:p>
          <a:p>
            <a:pPr eaLnBrk="1" hangingPunct="1"/>
            <a:endParaRPr lang="en-US" altLang="de-DE" sz="1000" dirty="0">
              <a:latin typeface="Arial" panose="020B0604020202020204" pitchFamily="34" charset="0"/>
              <a:ea typeface="ＭＳ Ｐゴシック" pitchFamily="34" charset="-128"/>
              <a:cs typeface="Arial" panose="020B0604020202020204" pitchFamily="34" charset="0"/>
            </a:endParaRPr>
          </a:p>
          <a:p>
            <a:pPr eaLnBrk="1" hangingPunct="1"/>
            <a:r>
              <a:rPr lang="en-US" altLang="de-DE" sz="1000" b="1" dirty="0" err="1">
                <a:latin typeface="Arial" panose="020B0604020202020204" pitchFamily="34" charset="0"/>
                <a:ea typeface="ＭＳ Ｐゴシック" pitchFamily="34" charset="-128"/>
                <a:cs typeface="Arial" panose="020B0604020202020204" pitchFamily="34" charset="0"/>
              </a:rPr>
              <a:t>Es</a:t>
            </a:r>
            <a:r>
              <a:rPr lang="en-US" altLang="de-DE" sz="1000" b="1" dirty="0">
                <a:latin typeface="Arial" panose="020B0604020202020204" pitchFamily="34" charset="0"/>
                <a:ea typeface="ＭＳ Ｐゴシック" pitchFamily="34" charset="-128"/>
                <a:cs typeface="Arial" panose="020B0604020202020204" pitchFamily="34" charset="0"/>
              </a:rPr>
              <a:t> </a:t>
            </a:r>
            <a:r>
              <a:rPr lang="en-US" altLang="de-DE" sz="1000" b="1" dirty="0" err="1">
                <a:latin typeface="Arial" panose="020B0604020202020204" pitchFamily="34" charset="0"/>
                <a:ea typeface="ＭＳ Ｐゴシック" pitchFamily="34" charset="-128"/>
                <a:cs typeface="Arial" panose="020B0604020202020204" pitchFamily="34" charset="0"/>
              </a:rPr>
              <a:t>besteht</a:t>
            </a:r>
            <a:r>
              <a:rPr lang="en-US" altLang="de-DE" sz="1000" b="1" dirty="0">
                <a:latin typeface="Arial" panose="020B0604020202020204" pitchFamily="34" charset="0"/>
                <a:ea typeface="ＭＳ Ｐゴシック" pitchFamily="34" charset="-128"/>
                <a:cs typeface="Arial" panose="020B0604020202020204" pitchFamily="34" charset="0"/>
              </a:rPr>
              <a:t> </a:t>
            </a:r>
            <a:r>
              <a:rPr lang="en-US" altLang="de-DE" sz="1000" b="1" dirty="0" err="1">
                <a:latin typeface="Arial" panose="020B0604020202020204" pitchFamily="34" charset="0"/>
                <a:ea typeface="ＭＳ Ｐゴシック" pitchFamily="34" charset="-128"/>
                <a:cs typeface="Arial" panose="020B0604020202020204" pitchFamily="34" charset="0"/>
              </a:rPr>
              <a:t>eine</a:t>
            </a:r>
            <a:r>
              <a:rPr lang="en-US" altLang="de-DE" sz="1000" b="1" dirty="0">
                <a:latin typeface="Arial" panose="020B0604020202020204" pitchFamily="34" charset="0"/>
                <a:ea typeface="ＭＳ Ｐゴシック" pitchFamily="34" charset="-128"/>
                <a:cs typeface="Arial" panose="020B0604020202020204" pitchFamily="34" charset="0"/>
              </a:rPr>
              <a:t> </a:t>
            </a:r>
            <a:r>
              <a:rPr lang="de-CH" altLang="de-DE" sz="1000" b="1" dirty="0">
                <a:latin typeface="Arial" panose="020B0604020202020204" pitchFamily="34" charset="0"/>
                <a:ea typeface="ＭＳ Ｐゴシック" pitchFamily="34" charset="-128"/>
                <a:cs typeface="Arial" panose="020B0604020202020204" pitchFamily="34" charset="0"/>
              </a:rPr>
              <a:t>Diskrepanz zwischen der Einschätzung der Qualität der Teamzusammenarbeit und Kommunikation mit dem OP-Personal bzw. den Anästhesisten aus Sicht der Chirurgen und der Einschätzung aus Sicht des OP-Personals und der Anästhesisten.  </a:t>
            </a:r>
          </a:p>
          <a:p>
            <a:pPr eaLnBrk="1" hangingPunct="1"/>
            <a:endParaRPr lang="de-CH" altLang="de-DE" sz="1000" b="1" dirty="0">
              <a:latin typeface="Arial" panose="020B0604020202020204" pitchFamily="34" charset="0"/>
              <a:ea typeface="ＭＳ Ｐゴシック" pitchFamily="34" charset="-128"/>
              <a:cs typeface="Arial" panose="020B0604020202020204" pitchFamily="34" charset="0"/>
            </a:endParaRPr>
          </a:p>
          <a:p>
            <a:pPr eaLnBrk="1" hangingPunct="1"/>
            <a:r>
              <a:rPr lang="de-CH" altLang="de-DE" sz="1000" dirty="0">
                <a:latin typeface="Arial" panose="020B0604020202020204" pitchFamily="34" charset="0"/>
                <a:ea typeface="ＭＳ Ｐゴシック" pitchFamily="34" charset="-128"/>
                <a:cs typeface="Arial" panose="020B0604020202020204" pitchFamily="34" charset="0"/>
              </a:rPr>
              <a:t>Für eine gute Teamzusammenarbeit und Kommunikation ist ein gemeinsames Verständnis und eine gemeinsame Einschätzung der Situation unabdingbar. Voraussetzung dafür sind der umfangreiche Austausch von Informationen und das Verständnis, dass unterschiedliche Personen aus unterschiedlichen Perspektiven auf die gleiche Situation schauen können. Gute Teamkommunikation ermöglicht und erleichtert das Herstellen eines gemeinsamen Verständnisses und auch das Nachfragen bei Unsicherheit. Unterschiedliche Erwartungen müssen auf den Tisch gelegt werden können, um geeignete Zusammenarbeitsformen definieren und leben zu können.   </a:t>
            </a:r>
          </a:p>
          <a:p>
            <a:pPr eaLnBrk="1" hangingPunct="1"/>
            <a:r>
              <a:rPr lang="de-CH" altLang="de-DE" sz="1000" dirty="0">
                <a:latin typeface="Arial" panose="020B0604020202020204" pitchFamily="34" charset="0"/>
                <a:ea typeface="ＭＳ Ｐゴシック" pitchFamily="34" charset="-128"/>
                <a:cs typeface="Arial" panose="020B0604020202020204" pitchFamily="34" charset="0"/>
              </a:rPr>
              <a:t>Aus der Grafik wird ersichtlich, dass im OP-Alltag deutliche Unterschiede zwischen den Berufsgruppen im Hinblick auf die Qualität der Kommunikation bestehen. Bitte beachten Sie, dass die befragten Personen ihr Urteil über die gleiche Situation abgeben. Die gleiche Situation wird also von unterschiedlichen Berufsgruppen als substantiell anders eingeschätzt. Diese Unterschiede sind den Beteiligten in aller Regel nicht bewusst, weswegen sie nicht thematisiert werden. Diese Diskrepanz ist ein Entstehungsgrund für Fehler.</a:t>
            </a:r>
            <a:endParaRPr lang="en-US" altLang="de-DE" sz="1000" dirty="0">
              <a:latin typeface="Arial" panose="020B0604020202020204" pitchFamily="34" charset="0"/>
              <a:ea typeface="ＭＳ Ｐゴシック" pitchFamily="34" charset="-128"/>
              <a:cs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sz="1100" i="1" dirty="0">
                <a:latin typeface="Arial" panose="020B0604020202020204" pitchFamily="34" charset="0"/>
                <a:cs typeface="Arial" panose="020B0604020202020204" pitchFamily="34" charset="0"/>
              </a:rPr>
              <a:t>Kursleitung fragt die Teilnehmenden im Plenum:  </a:t>
            </a:r>
            <a:r>
              <a:rPr lang="de-CH" sz="1100" dirty="0">
                <a:latin typeface="Arial" panose="020B0604020202020204" pitchFamily="34" charset="0"/>
                <a:cs typeface="Arial" panose="020B0604020202020204" pitchFamily="34" charset="0"/>
              </a:rPr>
              <a:t>Wo liegen aus Ihrer Sicht und Ihrer Erfahrung die Barrieren für eine gute Teamkommunikation?</a:t>
            </a:r>
          </a:p>
          <a:p>
            <a:endParaRPr lang="de-CH" sz="1100" dirty="0">
              <a:latin typeface="Arial" panose="020B0604020202020204" pitchFamily="34" charset="0"/>
              <a:cs typeface="Arial" panose="020B0604020202020204" pitchFamily="34" charset="0"/>
            </a:endParaRPr>
          </a:p>
          <a:p>
            <a:r>
              <a:rPr lang="de-CH" sz="1100" i="1" dirty="0">
                <a:latin typeface="Arial" panose="020B0604020202020204" pitchFamily="34" charset="0"/>
                <a:cs typeface="Arial" panose="020B0604020202020204" pitchFamily="34" charset="0"/>
              </a:rPr>
              <a:t>Kursleitung erfasst evtl. die Inputs aus dem Plenum auf Flipchart. Sie fasst die wichtigsten Punkte zusammen (Punkte auf Folie) und ergänzt diese evtl. mit noch weiteren Punkten, die im Plenum genannt worden sind. </a:t>
            </a:r>
          </a:p>
          <a:p>
            <a:endParaRPr lang="de-CH" sz="1100" i="1" dirty="0">
              <a:latin typeface="Arial" panose="020B0604020202020204" pitchFamily="34" charset="0"/>
              <a:cs typeface="Arial" panose="020B0604020202020204" pitchFamily="34" charset="0"/>
            </a:endParaRPr>
          </a:p>
          <a:p>
            <a:r>
              <a:rPr lang="de-CH" sz="1100" i="1" dirty="0">
                <a:latin typeface="Arial" panose="020B0604020202020204" pitchFamily="34" charset="0"/>
                <a:cs typeface="Arial" panose="020B0604020202020204" pitchFamily="34" charset="0"/>
              </a:rPr>
              <a:t>Je nach Zeit noch Fallbeispiel einbringen. </a:t>
            </a:r>
          </a:p>
        </p:txBody>
      </p:sp>
      <p:sp>
        <p:nvSpPr>
          <p:cNvPr id="4" name="Foliennummernplatzhalter 3"/>
          <p:cNvSpPr>
            <a:spLocks noGrp="1"/>
          </p:cNvSpPr>
          <p:nvPr>
            <p:ph type="sldNum" sz="quarter" idx="10"/>
          </p:nvPr>
        </p:nvSpPr>
        <p:spPr/>
        <p:txBody>
          <a:bodyPr/>
          <a:lstStyle/>
          <a:p>
            <a:fld id="{E6B5BAC9-FAD2-4512-8165-CA0494811BE3}" type="slidenum">
              <a:rPr lang="de-CH" smtClean="0"/>
              <a:t>11</a:t>
            </a:fld>
            <a:endParaRPr lang="de-CH" dirty="0"/>
          </a:p>
        </p:txBody>
      </p:sp>
    </p:spTree>
    <p:extLst>
      <p:ext uri="{BB962C8B-B14F-4D97-AF65-F5344CB8AC3E}">
        <p14:creationId xmlns:p14="http://schemas.microsoft.com/office/powerpoint/2010/main" val="26438561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85000" lnSpcReduction="20000"/>
          </a:bodyPr>
          <a:lstStyle/>
          <a:p>
            <a:pPr>
              <a:defRPr/>
            </a:pPr>
            <a:r>
              <a:rPr lang="de-CH" dirty="0" smtClean="0">
                <a:latin typeface="Arial" panose="020B0604020202020204" pitchFamily="34" charset="0"/>
                <a:cs typeface="Arial" panose="020B0604020202020204" pitchFamily="34" charset="0"/>
              </a:rPr>
              <a:t>Auf Folie 10 haben wir vor allem</a:t>
            </a:r>
            <a:r>
              <a:rPr lang="de-CH" baseline="0" dirty="0" smtClean="0">
                <a:latin typeface="Arial" panose="020B0604020202020204" pitchFamily="34" charset="0"/>
                <a:cs typeface="Arial" panose="020B0604020202020204" pitchFamily="34" charset="0"/>
              </a:rPr>
              <a:t> äussere </a:t>
            </a:r>
            <a:r>
              <a:rPr lang="de-CH" dirty="0" smtClean="0">
                <a:latin typeface="Arial" panose="020B0604020202020204" pitchFamily="34" charset="0"/>
                <a:cs typeface="Arial" panose="020B0604020202020204" pitchFamily="34" charset="0"/>
              </a:rPr>
              <a:t>Rahmenbedingungen gesehen</a:t>
            </a:r>
            <a:r>
              <a:rPr lang="de-CH" dirty="0">
                <a:latin typeface="Arial" panose="020B0604020202020204" pitchFamily="34" charset="0"/>
                <a:cs typeface="Arial" panose="020B0604020202020204" pitchFamily="34" charset="0"/>
              </a:rPr>
              <a:t>, </a:t>
            </a:r>
            <a:r>
              <a:rPr lang="de-CH" baseline="0" dirty="0" smtClean="0">
                <a:latin typeface="Arial" panose="020B0604020202020204" pitchFamily="34" charset="0"/>
                <a:cs typeface="Arial" panose="020B0604020202020204" pitchFamily="34" charset="0"/>
              </a:rPr>
              <a:t>die Barrieren für eine gute Kommunikation darstellen können. Es gibt aber auch Barrieren und Missverständnisse, die durch die Art der Kommunikation an sich entstehen. </a:t>
            </a:r>
            <a:endParaRPr lang="de-CH" dirty="0" smtClean="0">
              <a:latin typeface="Arial" panose="020B0604020202020204" pitchFamily="34" charset="0"/>
              <a:cs typeface="Arial" panose="020B0604020202020204" pitchFamily="34" charset="0"/>
            </a:endParaRPr>
          </a:p>
          <a:p>
            <a:pPr defTabSz="914102">
              <a:defRPr/>
            </a:pPr>
            <a:endParaRPr lang="de-CH" dirty="0" smtClean="0">
              <a:latin typeface="Arial" panose="020B0604020202020204" pitchFamily="34" charset="0"/>
              <a:cs typeface="Arial" panose="020B0604020202020204" pitchFamily="34" charset="0"/>
            </a:endParaRPr>
          </a:p>
          <a:p>
            <a:pPr defTabSz="914102">
              <a:defRPr/>
            </a:pPr>
            <a:r>
              <a:rPr lang="de-CH" dirty="0" smtClean="0">
                <a:latin typeface="Arial" panose="020B0604020202020204" pitchFamily="34" charset="0"/>
                <a:cs typeface="Arial" panose="020B0604020202020204" pitchFamily="34" charset="0"/>
              </a:rPr>
              <a:t>Zusammenfassend</a:t>
            </a:r>
            <a:r>
              <a:rPr lang="de-CH" baseline="0" dirty="0" smtClean="0">
                <a:latin typeface="Arial" panose="020B0604020202020204" pitchFamily="34" charset="0"/>
                <a:cs typeface="Arial" panose="020B0604020202020204" pitchFamily="34" charset="0"/>
              </a:rPr>
              <a:t> können folgende Fehler genannt werden, die in der Kommunikation häufig auftreten: </a:t>
            </a:r>
          </a:p>
          <a:p>
            <a:pPr marL="171394" indent="-171394">
              <a:spcBef>
                <a:spcPts val="1800"/>
              </a:spcBef>
              <a:buFont typeface="Arial" panose="020B0604020202020204" pitchFamily="34" charset="0"/>
              <a:buChar char="•"/>
            </a:pPr>
            <a:r>
              <a:rPr lang="de-CH" dirty="0">
                <a:latin typeface="Arial" panose="020B0604020202020204" pitchFamily="34" charset="0"/>
                <a:cs typeface="Arial" panose="020B0604020202020204" pitchFamily="34" charset="0"/>
              </a:rPr>
              <a:t>Wichtige Fakten werden nicht dokumentiert und können somit untergehen </a:t>
            </a:r>
          </a:p>
          <a:p>
            <a:pPr marL="171394" indent="-171394">
              <a:spcBef>
                <a:spcPts val="1800"/>
              </a:spcBef>
              <a:buFont typeface="Arial" panose="020B0604020202020204" pitchFamily="34" charset="0"/>
              <a:buChar char="•"/>
            </a:pPr>
            <a:r>
              <a:rPr lang="de-CH" dirty="0">
                <a:latin typeface="Arial" panose="020B0604020202020204" pitchFamily="34" charset="0"/>
                <a:cs typeface="Arial" panose="020B0604020202020204" pitchFamily="34" charset="0"/>
              </a:rPr>
              <a:t>Es werden keine Rückfragen bei unklaren Angaben </a:t>
            </a:r>
            <a:r>
              <a:rPr lang="de-CH" dirty="0" smtClean="0">
                <a:latin typeface="Arial" panose="020B0604020202020204" pitchFamily="34" charset="0"/>
                <a:cs typeface="Arial" panose="020B0604020202020204" pitchFamily="34" charset="0"/>
              </a:rPr>
              <a:t>ge</a:t>
            </a:r>
            <a:r>
              <a:rPr lang="de-CH" dirty="0">
                <a:latin typeface="Arial" panose="020B0604020202020204" pitchFamily="34" charset="0"/>
                <a:cs typeface="Arial" panose="020B0604020202020204" pitchFamily="34" charset="0"/>
              </a:rPr>
              <a:t>stellt. Wer kennt dies nicht aus dem Alltag? Aus Zeitdruck oder weil jemand nicht gestört werden soll, werden vorhandenes Wissen und Einschätzungen der Situation zusammengenommen und Angaben/Aussagen interpretiert. Meistens kommt es gut, … aber es kann auch schief gehen. </a:t>
            </a:r>
          </a:p>
          <a:p>
            <a:pPr marL="171394" indent="-171394">
              <a:spcBef>
                <a:spcPts val="1800"/>
              </a:spcBef>
              <a:buFont typeface="Arial" panose="020B0604020202020204" pitchFamily="34" charset="0"/>
              <a:buChar char="•"/>
            </a:pPr>
            <a:r>
              <a:rPr lang="de-CH" dirty="0">
                <a:latin typeface="Arial" panose="020B0604020202020204" pitchFamily="34" charset="0"/>
                <a:cs typeface="Arial" panose="020B0604020202020204" pitchFamily="34" charset="0"/>
              </a:rPr>
              <a:t>Vieles wird stillschweigend angenommen: Dinge, die für die eine Person selbstverständlich sind, müssen es für die andere Person aus verschiedenen Gründen nicht sein. </a:t>
            </a:r>
          </a:p>
          <a:p>
            <a:pPr marL="171394" indent="-171394">
              <a:spcBef>
                <a:spcPts val="1800"/>
              </a:spcBef>
              <a:buFont typeface="Arial" panose="020B0604020202020204" pitchFamily="34" charset="0"/>
              <a:buChar char="•"/>
            </a:pPr>
            <a:r>
              <a:rPr lang="de-CH" dirty="0">
                <a:latin typeface="Arial" panose="020B0604020202020204" pitchFamily="34" charset="0"/>
                <a:cs typeface="Arial" panose="020B0604020202020204" pitchFamily="34" charset="0"/>
              </a:rPr>
              <a:t>Ein Grund, der zu falschen Annahmen führen kann, ist, dass Personen nicht automatisch wissen können, was für die andere Person wichtig ist. </a:t>
            </a:r>
          </a:p>
          <a:p>
            <a:pPr marL="171394" indent="-171394">
              <a:spcBef>
                <a:spcPts val="1800"/>
              </a:spcBef>
              <a:buFont typeface="Arial" panose="020B0604020202020204" pitchFamily="34" charset="0"/>
              <a:buChar char="•"/>
            </a:pPr>
            <a:r>
              <a:rPr lang="de-CH" dirty="0">
                <a:latin typeface="Arial" panose="020B0604020202020204" pitchFamily="34" charset="0"/>
                <a:cs typeface="Arial" panose="020B0604020202020204" pitchFamily="34" charset="0"/>
              </a:rPr>
              <a:t>Im Gesundheitswesen werden wichtige Informationen oftmals nicht rückbestätigt. Im Alltag ist dies aber zum Beispiel bei der Aufnahme einer E-Mail Adresse oder einer Telefonnummer ein oft zu beobachtendes Phänomen. Wir wissen, dass es mühsam ist, wenn die falsche Adresse oder Nummer aufgeschrieben wird. Deshalb macht man sich die Mühe, Telefonnummern zu bestätigen und zu prüfen, ob alles richtig verstanden wurde.  </a:t>
            </a:r>
          </a:p>
          <a:p>
            <a:pPr marL="171394" indent="-171394">
              <a:spcBef>
                <a:spcPts val="1800"/>
              </a:spcBef>
              <a:buFont typeface="Arial" panose="020B0604020202020204" pitchFamily="34" charset="0"/>
              <a:buChar char="•"/>
            </a:pPr>
            <a:r>
              <a:rPr lang="de-CH" dirty="0">
                <a:latin typeface="Arial" panose="020B0604020202020204" pitchFamily="34" charset="0"/>
                <a:cs typeface="Arial" panose="020B0604020202020204" pitchFamily="34" charset="0"/>
              </a:rPr>
              <a:t>Ein zentraler Punkt bei Fehlern in der Kommunikation ist, dass wir unsere Wahrnehmung bzw. Beobachtungen als die Realität auffassen, die zwangsläufig von anderen ebenso wahrgenommen werden muss. Lassen Sie mich dies an einem Beispiel verdeutlichen:</a:t>
            </a:r>
          </a:p>
        </p:txBody>
      </p:sp>
      <p:sp>
        <p:nvSpPr>
          <p:cNvPr id="4" name="Foliennummernplatzhalter 3"/>
          <p:cNvSpPr>
            <a:spLocks noGrp="1"/>
          </p:cNvSpPr>
          <p:nvPr>
            <p:ph type="sldNum" sz="quarter" idx="10"/>
          </p:nvPr>
        </p:nvSpPr>
        <p:spPr/>
        <p:txBody>
          <a:bodyPr/>
          <a:lstStyle/>
          <a:p>
            <a:fld id="{E6B5BAC9-FAD2-4512-8165-CA0494811BE3}" type="slidenum">
              <a:rPr lang="de-CH" smtClean="0"/>
              <a:t>12</a:t>
            </a:fld>
            <a:endParaRPr lang="de-CH" dirty="0"/>
          </a:p>
        </p:txBody>
      </p:sp>
    </p:spTree>
    <p:extLst>
      <p:ext uri="{BB962C8B-B14F-4D97-AF65-F5344CB8AC3E}">
        <p14:creationId xmlns:p14="http://schemas.microsoft.com/office/powerpoint/2010/main" val="27221270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85801" y="4724958"/>
            <a:ext cx="5486400" cy="5036357"/>
          </a:xfrm>
        </p:spPr>
        <p:txBody>
          <a:bodyPr>
            <a:noAutofit/>
          </a:bodyPr>
          <a:lstStyle/>
          <a:p>
            <a:r>
              <a:rPr lang="de-CH" sz="1100" i="1" u="sng" dirty="0">
                <a:latin typeface="Arial" panose="020B0604020202020204" pitchFamily="34" charset="0"/>
                <a:cs typeface="Arial" panose="020B0604020202020204" pitchFamily="34" charset="0"/>
              </a:rPr>
              <a:t>Bemerkungen und Anleitung für die Kursleitung: </a:t>
            </a:r>
          </a:p>
          <a:p>
            <a:pPr marL="171394" indent="-171394" defTabSz="914102">
              <a:buFont typeface="Arial" panose="020B0604020202020204" pitchFamily="34" charset="0"/>
              <a:buChar char="•"/>
              <a:defRPr/>
            </a:pPr>
            <a:r>
              <a:rPr lang="de-CH" sz="1100" i="1" dirty="0">
                <a:latin typeface="Arial" panose="020B0604020202020204" pitchFamily="34" charset="0"/>
                <a:cs typeface="Arial" panose="020B0604020202020204" pitchFamily="34" charset="0"/>
              </a:rPr>
              <a:t>Die Filme können mit dem Hyperlink geöffnet werden. Die Aufträge und die Erklärungen sind in beiden Filmen auf Englisch integriert. </a:t>
            </a:r>
            <a:r>
              <a:rPr lang="de-CH" sz="1100" b="1" i="1" dirty="0">
                <a:latin typeface="Arial" panose="020B0604020202020204" pitchFamily="34" charset="0"/>
                <a:cs typeface="Arial" panose="020B0604020202020204" pitchFamily="34" charset="0"/>
              </a:rPr>
              <a:t>Die Kursleitung sollte die beiden Filme  selber sehen und die Aufgabe lösen, bevor die weiteren Notizen gelesen werden.</a:t>
            </a:r>
          </a:p>
          <a:p>
            <a:pPr marL="171394" indent="-171394">
              <a:buFont typeface="Arial" panose="020B0604020202020204" pitchFamily="34" charset="0"/>
              <a:buChar char="•"/>
            </a:pPr>
            <a:r>
              <a:rPr lang="de-CH" sz="1100" i="1" dirty="0">
                <a:latin typeface="Arial" panose="020B0604020202020204" pitchFamily="34" charset="0"/>
                <a:cs typeface="Arial" panose="020B0604020202020204" pitchFamily="34" charset="0"/>
              </a:rPr>
              <a:t>Die Kursleitung kann darauf selber die Ausschnitte auswählen und den Auftrag  auf Deutsch geben. </a:t>
            </a:r>
          </a:p>
          <a:p>
            <a:pPr marL="171394" indent="-171394">
              <a:buFont typeface="Arial" panose="020B0604020202020204" pitchFamily="34" charset="0"/>
              <a:buChar char="•"/>
            </a:pPr>
            <a:r>
              <a:rPr lang="de-CH" sz="1100" b="1" i="1" dirty="0">
                <a:latin typeface="Arial" panose="020B0604020202020204" pitchFamily="34" charset="0"/>
                <a:cs typeface="Arial" panose="020B0604020202020204" pitchFamily="34" charset="0"/>
              </a:rPr>
              <a:t>Der Film 1 </a:t>
            </a:r>
            <a:r>
              <a:rPr lang="de-CH" sz="1100" i="1" dirty="0">
                <a:latin typeface="Arial" panose="020B0604020202020204" pitchFamily="34" charset="0"/>
                <a:cs typeface="Arial" panose="020B0604020202020204" pitchFamily="34" charset="0"/>
              </a:rPr>
              <a:t>von Simons und Chabris ist das Original des sogenannten Test der selektiven Wahrnehmung - «Selective Attention Test». Der Test zeigt auf, dass wir unser Umfeld nicht als Ganzes mit allen Details wahrnehmen können. Je nachdem, auf was wir unsere Wahrnehmung lenken, hier die Ballwürfe, sehen wir im Nachhinein Offensichtliches nicht. </a:t>
            </a:r>
          </a:p>
          <a:p>
            <a:pPr marL="171394" indent="-171394">
              <a:buFont typeface="Arial" panose="020B0604020202020204" pitchFamily="34" charset="0"/>
              <a:buChar char="•"/>
            </a:pPr>
            <a:r>
              <a:rPr lang="de-CH" sz="1100" b="1" i="1" dirty="0">
                <a:latin typeface="Arial" panose="020B0604020202020204" pitchFamily="34" charset="0"/>
                <a:cs typeface="Arial" panose="020B0604020202020204" pitchFamily="34" charset="0"/>
              </a:rPr>
              <a:t>Der Film 2 </a:t>
            </a:r>
            <a:r>
              <a:rPr lang="de-CH" sz="1100" i="1" dirty="0">
                <a:latin typeface="Arial" panose="020B0604020202020204" pitchFamily="34" charset="0"/>
                <a:cs typeface="Arial" panose="020B0604020202020204" pitchFamily="34" charset="0"/>
              </a:rPr>
              <a:t>wurde später erstellt.  Im zweiten Film von Simons und Chabris «The </a:t>
            </a:r>
            <a:r>
              <a:rPr lang="de-CH" sz="1100" i="1" dirty="0" err="1">
                <a:latin typeface="Arial" panose="020B0604020202020204" pitchFamily="34" charset="0"/>
                <a:cs typeface="Arial" panose="020B0604020202020204" pitchFamily="34" charset="0"/>
              </a:rPr>
              <a:t>Monkeys</a:t>
            </a:r>
            <a:r>
              <a:rPr lang="de-CH" sz="1100" i="1" dirty="0">
                <a:latin typeface="Arial" panose="020B0604020202020204" pitchFamily="34" charset="0"/>
                <a:cs typeface="Arial" panose="020B0604020202020204" pitchFamily="34" charset="0"/>
              </a:rPr>
              <a:t> </a:t>
            </a:r>
            <a:r>
              <a:rPr lang="de-CH" sz="1100" i="1" dirty="0" smtClean="0">
                <a:latin typeface="Arial" panose="020B0604020202020204" pitchFamily="34" charset="0"/>
                <a:cs typeface="Arial" panose="020B0604020202020204" pitchFamily="34" charset="0"/>
              </a:rPr>
              <a:t>Business </a:t>
            </a:r>
            <a:r>
              <a:rPr lang="de-CH" sz="1100" i="1" dirty="0">
                <a:latin typeface="Arial" panose="020B0604020202020204" pitchFamily="34" charset="0"/>
                <a:cs typeface="Arial" panose="020B0604020202020204" pitchFamily="34" charset="0"/>
              </a:rPr>
              <a:t>Illusion»  werden zusätzliche Elemente in den Film integriert, die beobachtet werden könnten und die man auch sehr gut sieht, wenn man darauf aufmerksam gemacht worden </a:t>
            </a:r>
            <a:r>
              <a:rPr lang="de-CH" sz="1100" i="1" dirty="0" smtClean="0">
                <a:latin typeface="Arial" panose="020B0604020202020204" pitchFamily="34" charset="0"/>
                <a:cs typeface="Arial" panose="020B0604020202020204" pitchFamily="34" charset="0"/>
              </a:rPr>
              <a:t>ist.</a:t>
            </a:r>
            <a:r>
              <a:rPr lang="de-CH" sz="1100" i="1" baseline="0" dirty="0" smtClean="0">
                <a:latin typeface="Arial" panose="020B0604020202020204" pitchFamily="34" charset="0"/>
                <a:cs typeface="Arial" panose="020B0604020202020204" pitchFamily="34" charset="0"/>
              </a:rPr>
              <a:t> </a:t>
            </a:r>
            <a:r>
              <a:rPr lang="de-CH" sz="1100" i="1" dirty="0" smtClean="0">
                <a:latin typeface="Arial" panose="020B0604020202020204" pitchFamily="34" charset="0"/>
                <a:cs typeface="Arial" panose="020B0604020202020204" pitchFamily="34" charset="0"/>
              </a:rPr>
              <a:t>Dieser </a:t>
            </a:r>
            <a:r>
              <a:rPr lang="de-CH" sz="1100" i="1" dirty="0">
                <a:latin typeface="Arial" panose="020B0604020202020204" pitchFamily="34" charset="0"/>
                <a:cs typeface="Arial" panose="020B0604020202020204" pitchFamily="34" charset="0"/>
              </a:rPr>
              <a:t>Film ist geeignet, wenn Personen im Publikum den ersten Film schon einmal gesehen haben.  </a:t>
            </a:r>
          </a:p>
          <a:p>
            <a:r>
              <a:rPr lang="de-CH" sz="1100" dirty="0">
                <a:latin typeface="Arial" panose="020B0604020202020204" pitchFamily="34" charset="0"/>
                <a:cs typeface="Arial" panose="020B0604020202020204" pitchFamily="34" charset="0"/>
              </a:rPr>
              <a:t>Übersetzung der Anleitung: </a:t>
            </a:r>
          </a:p>
          <a:p>
            <a:r>
              <a:rPr lang="de-CH" sz="1100" b="1" dirty="0">
                <a:latin typeface="Arial" panose="020B0604020202020204" pitchFamily="34" charset="0"/>
                <a:cs typeface="Arial" panose="020B0604020202020204" pitchFamily="34" charset="0"/>
              </a:rPr>
              <a:t>Film 1 (</a:t>
            </a:r>
            <a:r>
              <a:rPr lang="de-CH" sz="1100" b="1" dirty="0">
                <a:latin typeface="Arial" panose="020B0604020202020204" pitchFamily="34" charset="0"/>
                <a:cs typeface="Arial" panose="020B0604020202020204" pitchFamily="34" charset="0"/>
                <a:hlinkClick r:id="rId3"/>
              </a:rPr>
              <a:t>http://www.youtube.com/watch?v=vJG698U2Mvo</a:t>
            </a:r>
            <a:r>
              <a:rPr lang="de-CH" sz="1100" b="1" dirty="0">
                <a:latin typeface="Arial" panose="020B0604020202020204" pitchFamily="34" charset="0"/>
                <a:cs typeface="Arial" panose="020B0604020202020204" pitchFamily="34" charset="0"/>
              </a:rPr>
              <a:t>): </a:t>
            </a:r>
            <a:r>
              <a:rPr lang="de-CH" sz="1100" dirty="0">
                <a:latin typeface="Arial" panose="020B0604020202020204" pitchFamily="34" charset="0"/>
                <a:cs typeface="Arial" panose="020B0604020202020204" pitchFamily="34" charset="0"/>
              </a:rPr>
              <a:t>Die Kursteilnehmenden werden aufgefordert: «Bitte zählen Sie, wie oft der Basketball von den weissbekleideten Personen geworfen wird.» Nach der Filmsequenz: «Wie viele Ballwürfe haben sie gezählt?» «Die richtige Antwort ist: 15 Ballwürfe» «Aber: Haben Sie den Gorilla gesehen?»</a:t>
            </a:r>
          </a:p>
          <a:p>
            <a:r>
              <a:rPr lang="de-CH" sz="1100" b="1" dirty="0">
                <a:latin typeface="Arial" panose="020B0604020202020204" pitchFamily="34" charset="0"/>
                <a:cs typeface="Arial" panose="020B0604020202020204" pitchFamily="34" charset="0"/>
              </a:rPr>
              <a:t>Film 2 (</a:t>
            </a:r>
            <a:r>
              <a:rPr lang="de-CH" sz="1100" b="1" dirty="0">
                <a:latin typeface="Arial" panose="020B0604020202020204" pitchFamily="34" charset="0"/>
                <a:cs typeface="Arial" panose="020B0604020202020204" pitchFamily="34" charset="0"/>
                <a:hlinkClick r:id="rId4"/>
              </a:rPr>
              <a:t>http://www.youtube.com/watch?v=IGQmdoK_ZfY</a:t>
            </a:r>
            <a:r>
              <a:rPr lang="de-CH" sz="1100" b="1" dirty="0">
                <a:latin typeface="Arial" panose="020B0604020202020204" pitchFamily="34" charset="0"/>
                <a:cs typeface="Arial" panose="020B0604020202020204" pitchFamily="34" charset="0"/>
              </a:rPr>
              <a:t>): </a:t>
            </a:r>
            <a:r>
              <a:rPr lang="de-CH" sz="1100" dirty="0">
                <a:latin typeface="Arial" panose="020B0604020202020204" pitchFamily="34" charset="0"/>
                <a:cs typeface="Arial" panose="020B0604020202020204" pitchFamily="34" charset="0"/>
              </a:rPr>
              <a:t>Die Kursteilnehmenden werden aufgefordert: «Bitte zählen Sie, wie oft der Basketball von den weissbekleideten Personen geworfen wird.» Nach der Filmsequenz: «Wie viele Ballwürfe haben sie gezählt?»; «Die richtige Antwort ist: 16 Ballwürfe»; «Aber: Haben Sie auch den Gorilla gesehen? Von den Personen, die diesen Film noch nie gesehen haben,  sehen ungefähr die Hälfte den Gorilla nicht. Wenn Sie aber den Gorilla wussten, dann haben Sie diesen gesehen. Aber haben Sie bemerkt, dass sich die Farbe des Vorhangs verändert hatte, oder, dass ein schwarz gekleideter Spieler die Bühne verlassen hat?»;  «Schauen wir die Filmsequenz </a:t>
            </a:r>
            <a:r>
              <a:rPr lang="de-CH" sz="1100" dirty="0" err="1">
                <a:latin typeface="Arial" panose="020B0604020202020204" pitchFamily="34" charset="0"/>
                <a:cs typeface="Arial" panose="020B0604020202020204" pitchFamily="34" charset="0"/>
              </a:rPr>
              <a:t>nochmlas</a:t>
            </a:r>
            <a:r>
              <a:rPr lang="de-CH" sz="1100" dirty="0">
                <a:latin typeface="Arial" panose="020B0604020202020204" pitchFamily="34" charset="0"/>
                <a:cs typeface="Arial" panose="020B0604020202020204" pitchFamily="34" charset="0"/>
              </a:rPr>
              <a:t> an.»</a:t>
            </a:r>
          </a:p>
          <a:p>
            <a:r>
              <a:rPr lang="de-CH" sz="1100" i="1" dirty="0">
                <a:latin typeface="Arial" panose="020B0604020202020204" pitchFamily="34" charset="0"/>
                <a:cs typeface="Arial" panose="020B0604020202020204" pitchFamily="34" charset="0"/>
              </a:rPr>
              <a:t>Erklärungen </a:t>
            </a:r>
          </a:p>
          <a:p>
            <a:r>
              <a:rPr lang="de-CH" sz="1100" dirty="0">
                <a:latin typeface="Arial" panose="020B0604020202020204" pitchFamily="34" charset="0"/>
                <a:cs typeface="Arial" panose="020B0604020202020204" pitchFamily="34" charset="0"/>
              </a:rPr>
              <a:t>Beide Filme zeigen sehr gut auf, wie wir unsere </a:t>
            </a:r>
            <a:r>
              <a:rPr lang="de-CH" sz="1100" dirty="0" err="1">
                <a:latin typeface="Arial" panose="020B0604020202020204" pitchFamily="34" charset="0"/>
                <a:cs typeface="Arial" panose="020B0604020202020204" pitchFamily="34" charset="0"/>
              </a:rPr>
              <a:t>Umgebeung</a:t>
            </a:r>
            <a:r>
              <a:rPr lang="de-CH" sz="1100" dirty="0">
                <a:latin typeface="Arial" panose="020B0604020202020204" pitchFamily="34" charset="0"/>
                <a:cs typeface="Arial" panose="020B0604020202020204" pitchFamily="34" charset="0"/>
              </a:rPr>
              <a:t> und Situationen wahrnehmen, je nachdem auf was wir die Wahrnehmung lenken. Zitat von Simons und </a:t>
            </a:r>
            <a:r>
              <a:rPr lang="de-CH" sz="1100" dirty="0" err="1">
                <a:latin typeface="Arial" panose="020B0604020202020204" pitchFamily="34" charset="0"/>
                <a:cs typeface="Arial" panose="020B0604020202020204" pitchFamily="34" charset="0"/>
              </a:rPr>
              <a:t>Chabris</a:t>
            </a:r>
            <a:r>
              <a:rPr lang="de-CH" sz="1100" dirty="0">
                <a:latin typeface="Arial" panose="020B0604020202020204" pitchFamily="34" charset="0"/>
                <a:cs typeface="Arial" panose="020B0604020202020204" pitchFamily="34" charset="0"/>
              </a:rPr>
              <a:t>: «</a:t>
            </a:r>
            <a:r>
              <a:rPr lang="en-US" sz="1100" dirty="0">
                <a:latin typeface="Arial" panose="020B0604020202020204" pitchFamily="34" charset="0"/>
                <a:cs typeface="Arial" panose="020B0604020202020204" pitchFamily="34" charset="0"/>
              </a:rPr>
              <a:t>Our minds don't </a:t>
            </a:r>
            <a:r>
              <a:rPr lang="en-US" sz="1100" dirty="0" smtClean="0">
                <a:latin typeface="Arial" panose="020B0604020202020204" pitchFamily="34" charset="0"/>
                <a:cs typeface="Arial" panose="020B0604020202020204" pitchFamily="34" charset="0"/>
              </a:rPr>
              <a:t>work </a:t>
            </a:r>
            <a:r>
              <a:rPr lang="en-US" sz="1100" dirty="0">
                <a:latin typeface="Arial" panose="020B0604020202020204" pitchFamily="34" charset="0"/>
                <a:cs typeface="Arial" panose="020B0604020202020204" pitchFamily="34" charset="0"/>
              </a:rPr>
              <a:t>the way we think they do. We think we see ourselves and the world as they really are, but we're actually missing a whole lot »: </a:t>
            </a:r>
            <a:r>
              <a:rPr lang="en-US" sz="1100" b="1" dirty="0" err="1">
                <a:latin typeface="Arial" panose="020B0604020202020204" pitchFamily="34" charset="0"/>
                <a:cs typeface="Arial" panose="020B0604020202020204" pitchFamily="34" charset="0"/>
              </a:rPr>
              <a:t>Unsere</a:t>
            </a:r>
            <a:r>
              <a:rPr lang="en-US" sz="1100" b="1" dirty="0">
                <a:latin typeface="Arial" panose="020B0604020202020204" pitchFamily="34" charset="0"/>
                <a:cs typeface="Arial" panose="020B0604020202020204" pitchFamily="34" charset="0"/>
              </a:rPr>
              <a:t> </a:t>
            </a:r>
            <a:r>
              <a:rPr lang="en-US" sz="1100" b="1" dirty="0" err="1">
                <a:latin typeface="Arial" panose="020B0604020202020204" pitchFamily="34" charset="0"/>
                <a:cs typeface="Arial" panose="020B0604020202020204" pitchFamily="34" charset="0"/>
              </a:rPr>
              <a:t>Wahrnehmung</a:t>
            </a:r>
            <a:r>
              <a:rPr lang="en-US" sz="1100" b="1" dirty="0">
                <a:latin typeface="Arial" panose="020B0604020202020204" pitchFamily="34" charset="0"/>
                <a:cs typeface="Arial" panose="020B0604020202020204" pitchFamily="34" charset="0"/>
              </a:rPr>
              <a:t> </a:t>
            </a:r>
            <a:r>
              <a:rPr lang="en-US" sz="1100" b="1" dirty="0" err="1">
                <a:latin typeface="Arial" panose="020B0604020202020204" pitchFamily="34" charset="0"/>
                <a:cs typeface="Arial" panose="020B0604020202020204" pitchFamily="34" charset="0"/>
              </a:rPr>
              <a:t>funktioniert</a:t>
            </a:r>
            <a:r>
              <a:rPr lang="en-US" sz="1100" b="1" dirty="0">
                <a:latin typeface="Arial" panose="020B0604020202020204" pitchFamily="34" charset="0"/>
                <a:cs typeface="Arial" panose="020B0604020202020204" pitchFamily="34" charset="0"/>
              </a:rPr>
              <a:t> </a:t>
            </a:r>
            <a:r>
              <a:rPr lang="en-US" sz="1100" b="1" dirty="0" err="1">
                <a:latin typeface="Arial" panose="020B0604020202020204" pitchFamily="34" charset="0"/>
                <a:cs typeface="Arial" panose="020B0604020202020204" pitchFamily="34" charset="0"/>
              </a:rPr>
              <a:t>anders</a:t>
            </a:r>
            <a:r>
              <a:rPr lang="en-US" sz="1100" b="1" dirty="0">
                <a:latin typeface="Arial" panose="020B0604020202020204" pitchFamily="34" charset="0"/>
                <a:cs typeface="Arial" panose="020B0604020202020204" pitchFamily="34" charset="0"/>
              </a:rPr>
              <a:t>, </a:t>
            </a:r>
            <a:r>
              <a:rPr lang="en-US" sz="1100" b="1" dirty="0" err="1">
                <a:latin typeface="Arial" panose="020B0604020202020204" pitchFamily="34" charset="0"/>
                <a:cs typeface="Arial" panose="020B0604020202020204" pitchFamily="34" charset="0"/>
              </a:rPr>
              <a:t>als</a:t>
            </a:r>
            <a:r>
              <a:rPr lang="en-US" sz="1100" b="1" dirty="0">
                <a:latin typeface="Arial" panose="020B0604020202020204" pitchFamily="34" charset="0"/>
                <a:cs typeface="Arial" panose="020B0604020202020204" pitchFamily="34" charset="0"/>
              </a:rPr>
              <a:t> </a:t>
            </a:r>
            <a:r>
              <a:rPr lang="en-US" sz="1100" b="1" dirty="0" err="1">
                <a:latin typeface="Arial" panose="020B0604020202020204" pitchFamily="34" charset="0"/>
                <a:cs typeface="Arial" panose="020B0604020202020204" pitchFamily="34" charset="0"/>
              </a:rPr>
              <a:t>wir</a:t>
            </a:r>
            <a:r>
              <a:rPr lang="en-US" sz="1100" b="1" dirty="0">
                <a:latin typeface="Arial" panose="020B0604020202020204" pitchFamily="34" charset="0"/>
                <a:cs typeface="Arial" panose="020B0604020202020204" pitchFamily="34" charset="0"/>
              </a:rPr>
              <a:t> </a:t>
            </a:r>
            <a:r>
              <a:rPr lang="en-US" sz="1100" b="1" dirty="0" err="1">
                <a:latin typeface="Arial" panose="020B0604020202020204" pitchFamily="34" charset="0"/>
                <a:cs typeface="Arial" panose="020B0604020202020204" pitchFamily="34" charset="0"/>
              </a:rPr>
              <a:t>gemeinhin</a:t>
            </a:r>
            <a:r>
              <a:rPr lang="en-US" sz="1100" b="1" dirty="0">
                <a:latin typeface="Arial" panose="020B0604020202020204" pitchFamily="34" charset="0"/>
                <a:cs typeface="Arial" panose="020B0604020202020204" pitchFamily="34" charset="0"/>
              </a:rPr>
              <a:t> </a:t>
            </a:r>
            <a:r>
              <a:rPr lang="en-US" sz="1100" b="1" dirty="0" err="1">
                <a:latin typeface="Arial" panose="020B0604020202020204" pitchFamily="34" charset="0"/>
                <a:cs typeface="Arial" panose="020B0604020202020204" pitchFamily="34" charset="0"/>
              </a:rPr>
              <a:t>denken</a:t>
            </a:r>
            <a:r>
              <a:rPr lang="en-US" sz="1100" b="1" dirty="0">
                <a:latin typeface="Arial" panose="020B0604020202020204" pitchFamily="34" charset="0"/>
                <a:cs typeface="Arial" panose="020B0604020202020204" pitchFamily="34" charset="0"/>
              </a:rPr>
              <a:t>. </a:t>
            </a:r>
            <a:r>
              <a:rPr lang="en-US" sz="1100" b="1" dirty="0" err="1">
                <a:latin typeface="Arial" panose="020B0604020202020204" pitchFamily="34" charset="0"/>
                <a:cs typeface="Arial" panose="020B0604020202020204" pitchFamily="34" charset="0"/>
              </a:rPr>
              <a:t>Wir</a:t>
            </a:r>
            <a:r>
              <a:rPr lang="en-US" sz="1100" b="1" dirty="0">
                <a:latin typeface="Arial" panose="020B0604020202020204" pitchFamily="34" charset="0"/>
                <a:cs typeface="Arial" panose="020B0604020202020204" pitchFamily="34" charset="0"/>
              </a:rPr>
              <a:t> </a:t>
            </a:r>
            <a:r>
              <a:rPr lang="en-US" sz="1100" b="1" dirty="0" err="1">
                <a:latin typeface="Arial" panose="020B0604020202020204" pitchFamily="34" charset="0"/>
                <a:cs typeface="Arial" panose="020B0604020202020204" pitchFamily="34" charset="0"/>
              </a:rPr>
              <a:t>sind</a:t>
            </a:r>
            <a:r>
              <a:rPr lang="en-US" sz="1100" b="1" dirty="0">
                <a:latin typeface="Arial" panose="020B0604020202020204" pitchFamily="34" charset="0"/>
                <a:cs typeface="Arial" panose="020B0604020202020204" pitchFamily="34" charset="0"/>
              </a:rPr>
              <a:t> der </a:t>
            </a:r>
            <a:r>
              <a:rPr lang="en-US" sz="1100" b="1" dirty="0" err="1">
                <a:latin typeface="Arial" panose="020B0604020202020204" pitchFamily="34" charset="0"/>
                <a:cs typeface="Arial" panose="020B0604020202020204" pitchFamily="34" charset="0"/>
              </a:rPr>
              <a:t>Auffassung</a:t>
            </a:r>
            <a:r>
              <a:rPr lang="en-US" sz="1100" b="1" dirty="0">
                <a:latin typeface="Arial" panose="020B0604020202020204" pitchFamily="34" charset="0"/>
                <a:cs typeface="Arial" panose="020B0604020202020204" pitchFamily="34" charset="0"/>
              </a:rPr>
              <a:t>, </a:t>
            </a:r>
            <a:r>
              <a:rPr lang="en-US" sz="1100" b="1" dirty="0" err="1">
                <a:latin typeface="Arial" panose="020B0604020202020204" pitchFamily="34" charset="0"/>
                <a:cs typeface="Arial" panose="020B0604020202020204" pitchFamily="34" charset="0"/>
              </a:rPr>
              <a:t>dass</a:t>
            </a:r>
            <a:r>
              <a:rPr lang="en-US" sz="1100" b="1" dirty="0">
                <a:latin typeface="Arial" panose="020B0604020202020204" pitchFamily="34" charset="0"/>
                <a:cs typeface="Arial" panose="020B0604020202020204" pitchFamily="34" charset="0"/>
              </a:rPr>
              <a:t> </a:t>
            </a:r>
            <a:r>
              <a:rPr lang="en-US" sz="1100" b="1" dirty="0" err="1">
                <a:latin typeface="Arial" panose="020B0604020202020204" pitchFamily="34" charset="0"/>
                <a:cs typeface="Arial" panose="020B0604020202020204" pitchFamily="34" charset="0"/>
              </a:rPr>
              <a:t>wir</a:t>
            </a:r>
            <a:r>
              <a:rPr lang="en-US" sz="1100" b="1" dirty="0">
                <a:latin typeface="Arial" panose="020B0604020202020204" pitchFamily="34" charset="0"/>
                <a:cs typeface="Arial" panose="020B0604020202020204" pitchFamily="34" charset="0"/>
              </a:rPr>
              <a:t> </a:t>
            </a:r>
            <a:r>
              <a:rPr lang="en-US" sz="1100" b="1" dirty="0" err="1">
                <a:latin typeface="Arial" panose="020B0604020202020204" pitchFamily="34" charset="0"/>
                <a:cs typeface="Arial" panose="020B0604020202020204" pitchFamily="34" charset="0"/>
              </a:rPr>
              <a:t>uns</a:t>
            </a:r>
            <a:r>
              <a:rPr lang="en-US" sz="1100" b="1" dirty="0">
                <a:latin typeface="Arial" panose="020B0604020202020204" pitchFamily="34" charset="0"/>
                <a:cs typeface="Arial" panose="020B0604020202020204" pitchFamily="34" charset="0"/>
              </a:rPr>
              <a:t> und die Welt um </a:t>
            </a:r>
            <a:r>
              <a:rPr lang="en-US" sz="1100" b="1" dirty="0" err="1">
                <a:latin typeface="Arial" panose="020B0604020202020204" pitchFamily="34" charset="0"/>
                <a:cs typeface="Arial" panose="020B0604020202020204" pitchFamily="34" charset="0"/>
              </a:rPr>
              <a:t>uns</a:t>
            </a:r>
            <a:r>
              <a:rPr lang="en-US" sz="1100" b="1" dirty="0">
                <a:latin typeface="Arial" panose="020B0604020202020204" pitchFamily="34" charset="0"/>
                <a:cs typeface="Arial" panose="020B0604020202020204" pitchFamily="34" charset="0"/>
              </a:rPr>
              <a:t> </a:t>
            </a:r>
            <a:r>
              <a:rPr lang="en-US" sz="1100" b="1" dirty="0" err="1">
                <a:latin typeface="Arial" panose="020B0604020202020204" pitchFamily="34" charset="0"/>
                <a:cs typeface="Arial" panose="020B0604020202020204" pitchFamily="34" charset="0"/>
              </a:rPr>
              <a:t>herum</a:t>
            </a:r>
            <a:r>
              <a:rPr lang="en-US" sz="1100" b="1" dirty="0">
                <a:latin typeface="Arial" panose="020B0604020202020204" pitchFamily="34" charset="0"/>
                <a:cs typeface="Arial" panose="020B0604020202020204" pitchFamily="34" charset="0"/>
              </a:rPr>
              <a:t> so </a:t>
            </a:r>
            <a:r>
              <a:rPr lang="en-US" sz="1100" b="1" dirty="0" err="1">
                <a:latin typeface="Arial" panose="020B0604020202020204" pitchFamily="34" charset="0"/>
                <a:cs typeface="Arial" panose="020B0604020202020204" pitchFamily="34" charset="0"/>
              </a:rPr>
              <a:t>wahrnehmen</a:t>
            </a:r>
            <a:r>
              <a:rPr lang="en-US" sz="1100" b="1" dirty="0">
                <a:latin typeface="Arial" panose="020B0604020202020204" pitchFamily="34" charset="0"/>
                <a:cs typeface="Arial" panose="020B0604020202020204" pitchFamily="34" charset="0"/>
              </a:rPr>
              <a:t>, </a:t>
            </a:r>
            <a:r>
              <a:rPr lang="en-US" sz="1100" b="1" dirty="0" err="1">
                <a:latin typeface="Arial" panose="020B0604020202020204" pitchFamily="34" charset="0"/>
                <a:cs typeface="Arial" panose="020B0604020202020204" pitchFamily="34" charset="0"/>
              </a:rPr>
              <a:t>wie</a:t>
            </a:r>
            <a:r>
              <a:rPr lang="en-US" sz="1100" b="1" dirty="0">
                <a:latin typeface="Arial" panose="020B0604020202020204" pitchFamily="34" charset="0"/>
                <a:cs typeface="Arial" panose="020B0604020202020204" pitchFamily="34" charset="0"/>
              </a:rPr>
              <a:t> </a:t>
            </a:r>
            <a:r>
              <a:rPr lang="en-US" sz="1100" b="1" dirty="0" err="1">
                <a:latin typeface="Arial" panose="020B0604020202020204" pitchFamily="34" charset="0"/>
                <a:cs typeface="Arial" panose="020B0604020202020204" pitchFamily="34" charset="0"/>
              </a:rPr>
              <a:t>sie</a:t>
            </a:r>
            <a:r>
              <a:rPr lang="en-US" sz="1100" b="1" dirty="0">
                <a:latin typeface="Arial" panose="020B0604020202020204" pitchFamily="34" charset="0"/>
                <a:cs typeface="Arial" panose="020B0604020202020204" pitchFamily="34" charset="0"/>
              </a:rPr>
              <a:t> </a:t>
            </a:r>
            <a:r>
              <a:rPr lang="en-US" sz="1100" b="1" dirty="0" err="1">
                <a:latin typeface="Arial" panose="020B0604020202020204" pitchFamily="34" charset="0"/>
                <a:cs typeface="Arial" panose="020B0604020202020204" pitchFamily="34" charset="0"/>
              </a:rPr>
              <a:t>tatsächlich</a:t>
            </a:r>
            <a:r>
              <a:rPr lang="en-US" sz="1100" b="1" dirty="0">
                <a:latin typeface="Arial" panose="020B0604020202020204" pitchFamily="34" charset="0"/>
                <a:cs typeface="Arial" panose="020B0604020202020204" pitchFamily="34" charset="0"/>
              </a:rPr>
              <a:t> </a:t>
            </a:r>
            <a:r>
              <a:rPr lang="en-US" sz="1100" b="1" dirty="0" err="1">
                <a:latin typeface="Arial" panose="020B0604020202020204" pitchFamily="34" charset="0"/>
                <a:cs typeface="Arial" panose="020B0604020202020204" pitchFamily="34" charset="0"/>
              </a:rPr>
              <a:t>ist</a:t>
            </a:r>
            <a:r>
              <a:rPr lang="en-US" sz="1100" b="1" dirty="0">
                <a:latin typeface="Arial" panose="020B0604020202020204" pitchFamily="34" charset="0"/>
                <a:cs typeface="Arial" panose="020B0604020202020204" pitchFamily="34" charset="0"/>
              </a:rPr>
              <a:t>. In </a:t>
            </a:r>
            <a:r>
              <a:rPr lang="en-US" sz="1100" b="1" dirty="0" err="1">
                <a:latin typeface="Arial" panose="020B0604020202020204" pitchFamily="34" charset="0"/>
                <a:cs typeface="Arial" panose="020B0604020202020204" pitchFamily="34" charset="0"/>
              </a:rPr>
              <a:t>Wirklichkeit</a:t>
            </a:r>
            <a:r>
              <a:rPr lang="en-US" sz="1100" b="1" dirty="0">
                <a:latin typeface="Arial" panose="020B0604020202020204" pitchFamily="34" charset="0"/>
                <a:cs typeface="Arial" panose="020B0604020202020204" pitchFamily="34" charset="0"/>
              </a:rPr>
              <a:t> </a:t>
            </a:r>
            <a:r>
              <a:rPr lang="en-US" sz="1100" b="1" dirty="0" err="1">
                <a:latin typeface="Arial" panose="020B0604020202020204" pitchFamily="34" charset="0"/>
                <a:cs typeface="Arial" panose="020B0604020202020204" pitchFamily="34" charset="0"/>
              </a:rPr>
              <a:t>nehmen</a:t>
            </a:r>
            <a:r>
              <a:rPr lang="en-US" sz="1100" b="1" dirty="0">
                <a:latin typeface="Arial" panose="020B0604020202020204" pitchFamily="34" charset="0"/>
                <a:cs typeface="Arial" panose="020B0604020202020204" pitchFamily="34" charset="0"/>
              </a:rPr>
              <a:t> </a:t>
            </a:r>
            <a:r>
              <a:rPr lang="en-US" sz="1100" b="1" dirty="0" err="1">
                <a:latin typeface="Arial" panose="020B0604020202020204" pitchFamily="34" charset="0"/>
                <a:cs typeface="Arial" panose="020B0604020202020204" pitchFamily="34" charset="0"/>
              </a:rPr>
              <a:t>wir</a:t>
            </a:r>
            <a:r>
              <a:rPr lang="en-US" sz="1100" b="1" dirty="0">
                <a:latin typeface="Arial" panose="020B0604020202020204" pitchFamily="34" charset="0"/>
                <a:cs typeface="Arial" panose="020B0604020202020204" pitchFamily="34" charset="0"/>
              </a:rPr>
              <a:t> </a:t>
            </a:r>
            <a:r>
              <a:rPr lang="en-US" sz="1100" b="1" dirty="0" err="1">
                <a:latin typeface="Arial" panose="020B0604020202020204" pitchFamily="34" charset="0"/>
                <a:cs typeface="Arial" panose="020B0604020202020204" pitchFamily="34" charset="0"/>
              </a:rPr>
              <a:t>allerdings</a:t>
            </a:r>
            <a:r>
              <a:rPr lang="en-US" sz="1100" b="1" dirty="0">
                <a:latin typeface="Arial" panose="020B0604020202020204" pitchFamily="34" charset="0"/>
                <a:cs typeface="Arial" panose="020B0604020202020204" pitchFamily="34" charset="0"/>
              </a:rPr>
              <a:t> </a:t>
            </a:r>
            <a:r>
              <a:rPr lang="en-US" sz="1100" b="1" dirty="0" err="1">
                <a:latin typeface="Arial" panose="020B0604020202020204" pitchFamily="34" charset="0"/>
                <a:cs typeface="Arial" panose="020B0604020202020204" pitchFamily="34" charset="0"/>
              </a:rPr>
              <a:t>nur</a:t>
            </a:r>
            <a:r>
              <a:rPr lang="en-US" sz="1100" b="1" dirty="0">
                <a:latin typeface="Arial" panose="020B0604020202020204" pitchFamily="34" charset="0"/>
                <a:cs typeface="Arial" panose="020B0604020202020204" pitchFamily="34" charset="0"/>
              </a:rPr>
              <a:t> </a:t>
            </a:r>
            <a:r>
              <a:rPr lang="en-US" sz="1100" b="1" dirty="0" err="1">
                <a:latin typeface="Arial" panose="020B0604020202020204" pitchFamily="34" charset="0"/>
                <a:cs typeface="Arial" panose="020B0604020202020204" pitchFamily="34" charset="0"/>
              </a:rPr>
              <a:t>einen</a:t>
            </a:r>
            <a:r>
              <a:rPr lang="en-US" sz="1100" b="1" dirty="0">
                <a:latin typeface="Arial" panose="020B0604020202020204" pitchFamily="34" charset="0"/>
                <a:cs typeface="Arial" panose="020B0604020202020204" pitchFamily="34" charset="0"/>
              </a:rPr>
              <a:t> </a:t>
            </a:r>
            <a:r>
              <a:rPr lang="en-US" sz="1100" b="1" dirty="0" err="1">
                <a:latin typeface="Arial" panose="020B0604020202020204" pitchFamily="34" charset="0"/>
                <a:cs typeface="Arial" panose="020B0604020202020204" pitchFamily="34" charset="0"/>
              </a:rPr>
              <a:t>kleinen</a:t>
            </a:r>
            <a:r>
              <a:rPr lang="en-US" sz="1100" b="1" dirty="0">
                <a:latin typeface="Arial" panose="020B0604020202020204" pitchFamily="34" charset="0"/>
                <a:cs typeface="Arial" panose="020B0604020202020204" pitchFamily="34" charset="0"/>
              </a:rPr>
              <a:t> </a:t>
            </a:r>
            <a:r>
              <a:rPr lang="en-US" sz="1100" b="1" dirty="0" err="1">
                <a:latin typeface="Arial" panose="020B0604020202020204" pitchFamily="34" charset="0"/>
                <a:cs typeface="Arial" panose="020B0604020202020204" pitchFamily="34" charset="0"/>
              </a:rPr>
              <a:t>Teil</a:t>
            </a:r>
            <a:r>
              <a:rPr lang="en-US" sz="1100" b="1" dirty="0">
                <a:latin typeface="Arial" panose="020B0604020202020204" pitchFamily="34" charset="0"/>
                <a:cs typeface="Arial" panose="020B0604020202020204" pitchFamily="34" charset="0"/>
              </a:rPr>
              <a:t> </a:t>
            </a:r>
            <a:r>
              <a:rPr lang="en-US" sz="1100" b="1" dirty="0" err="1">
                <a:latin typeface="Arial" panose="020B0604020202020204" pitchFamily="34" charset="0"/>
                <a:cs typeface="Arial" panose="020B0604020202020204" pitchFamily="34" charset="0"/>
              </a:rPr>
              <a:t>wahr</a:t>
            </a:r>
            <a:r>
              <a:rPr lang="en-US" sz="1100" b="1" dirty="0">
                <a:latin typeface="Arial" panose="020B0604020202020204" pitchFamily="34" charset="0"/>
                <a:cs typeface="Arial" panose="020B0604020202020204" pitchFamily="34" charset="0"/>
              </a:rPr>
              <a:t> und </a:t>
            </a:r>
            <a:r>
              <a:rPr lang="en-US" sz="1100" b="1" dirty="0" err="1">
                <a:latin typeface="Arial" panose="020B0604020202020204" pitchFamily="34" charset="0"/>
                <a:cs typeface="Arial" panose="020B0604020202020204" pitchFamily="34" charset="0"/>
              </a:rPr>
              <a:t>verpassen</a:t>
            </a:r>
            <a:r>
              <a:rPr lang="en-US" sz="1100" b="1" dirty="0">
                <a:latin typeface="Arial" panose="020B0604020202020204" pitchFamily="34" charset="0"/>
                <a:cs typeface="Arial" panose="020B0604020202020204" pitchFamily="34" charset="0"/>
              </a:rPr>
              <a:t> </a:t>
            </a:r>
            <a:r>
              <a:rPr lang="en-US" sz="1100" b="1" dirty="0" err="1">
                <a:latin typeface="Arial" panose="020B0604020202020204" pitchFamily="34" charset="0"/>
                <a:cs typeface="Arial" panose="020B0604020202020204" pitchFamily="34" charset="0"/>
              </a:rPr>
              <a:t>einen</a:t>
            </a:r>
            <a:r>
              <a:rPr lang="en-US" sz="1100" b="1" dirty="0">
                <a:latin typeface="Arial" panose="020B0604020202020204" pitchFamily="34" charset="0"/>
                <a:cs typeface="Arial" panose="020B0604020202020204" pitchFamily="34" charset="0"/>
              </a:rPr>
              <a:t> </a:t>
            </a:r>
            <a:r>
              <a:rPr lang="en-US" sz="1100" b="1" dirty="0" err="1">
                <a:latin typeface="Arial" panose="020B0604020202020204" pitchFamily="34" charset="0"/>
                <a:cs typeface="Arial" panose="020B0604020202020204" pitchFamily="34" charset="0"/>
              </a:rPr>
              <a:t>grossen</a:t>
            </a:r>
            <a:r>
              <a:rPr lang="en-US" sz="1100" b="1" dirty="0">
                <a:latin typeface="Arial" panose="020B0604020202020204" pitchFamily="34" charset="0"/>
                <a:cs typeface="Arial" panose="020B0604020202020204" pitchFamily="34" charset="0"/>
              </a:rPr>
              <a:t> </a:t>
            </a:r>
            <a:r>
              <a:rPr lang="en-US" sz="1100" b="1" dirty="0" err="1">
                <a:latin typeface="Arial" panose="020B0604020202020204" pitchFamily="34" charset="0"/>
                <a:cs typeface="Arial" panose="020B0604020202020204" pitchFamily="34" charset="0"/>
              </a:rPr>
              <a:t>Teil</a:t>
            </a:r>
            <a:r>
              <a:rPr lang="en-US" sz="1100" b="1" dirty="0">
                <a:latin typeface="Arial" panose="020B0604020202020204" pitchFamily="34" charset="0"/>
                <a:cs typeface="Arial" panose="020B0604020202020204" pitchFamily="34" charset="0"/>
              </a:rPr>
              <a:t>.</a:t>
            </a:r>
          </a:p>
          <a:p>
            <a:r>
              <a:rPr lang="de-CH" sz="1100" dirty="0">
                <a:latin typeface="Arial" panose="020B0604020202020204" pitchFamily="34" charset="0"/>
                <a:cs typeface="Arial" panose="020B0604020202020204" pitchFamily="34" charset="0"/>
              </a:rPr>
              <a:t>Je nach Aufgabe und je nach vorhandenen Informationen oder Wissen verändert sich unsere Wahrnehmung. Die Realität, die wir wahrnehmen ist nicht unbedingt die gleiche Realität, die eine andere Person in derselbe Situation wahrnimmt. Je nach Aufgabe und Verantwortung ist deren Fokus beim </a:t>
            </a:r>
            <a:r>
              <a:rPr lang="de-CH" sz="1100" dirty="0" smtClean="0">
                <a:latin typeface="Arial" panose="020B0604020202020204" pitchFamily="34" charset="0"/>
                <a:cs typeface="Arial" panose="020B0604020202020204" pitchFamily="34" charset="0"/>
              </a:rPr>
              <a:t>Wahrnehmen </a:t>
            </a:r>
            <a:r>
              <a:rPr lang="de-CH" sz="1100" dirty="0">
                <a:latin typeface="Arial" panose="020B0604020202020204" pitchFamily="34" charset="0"/>
                <a:cs typeface="Arial" panose="020B0604020202020204" pitchFamily="34" charset="0"/>
              </a:rPr>
              <a:t>der Situation mit Recht auf etwas anderes gerichtet. Aus diesem Grunde sind der Informationsaustausch im interprofessionellen Team mit den unterschiedlichen Schwerpunkten je nach Aufgabe und Verantwortung so wichtig.   </a:t>
            </a:r>
          </a:p>
          <a:p>
            <a:r>
              <a:rPr lang="de-CH" sz="1100" dirty="0">
                <a:latin typeface="Arial" panose="020B0604020202020204" pitchFamily="34" charset="0"/>
                <a:cs typeface="Arial" panose="020B0604020202020204" pitchFamily="34" charset="0"/>
              </a:rPr>
              <a:t>Effektive Kommunikation und Teamzusammenarbeit ermöglicht das Schaffen eines gemeinsamen mentalen Modells, um alle auf „den gleichen Zug“ zu bringen und die antizipierten Risiken bzw. die Veränderungen im Film zu kennen.  Es geht darum, „alle in den gleichen Film/auf das gleiche Boot zu holen“.</a:t>
            </a:r>
          </a:p>
        </p:txBody>
      </p:sp>
      <p:sp>
        <p:nvSpPr>
          <p:cNvPr id="4" name="Foliennummernplatzhalter 3"/>
          <p:cNvSpPr>
            <a:spLocks noGrp="1"/>
          </p:cNvSpPr>
          <p:nvPr>
            <p:ph type="sldNum" sz="quarter" idx="10"/>
          </p:nvPr>
        </p:nvSpPr>
        <p:spPr>
          <a:xfrm>
            <a:off x="4941167" y="9448187"/>
            <a:ext cx="1915245" cy="497364"/>
          </a:xfrm>
        </p:spPr>
        <p:txBody>
          <a:bodyPr/>
          <a:lstStyle/>
          <a:p>
            <a:fld id="{E6B5BAC9-FAD2-4512-8165-CA0494811BE3}" type="slidenum">
              <a:rPr lang="de-CH" smtClean="0"/>
              <a:t>13</a:t>
            </a:fld>
            <a:endParaRPr lang="de-CH"/>
          </a:p>
        </p:txBody>
      </p:sp>
    </p:spTree>
    <p:extLst>
      <p:ext uri="{BB962C8B-B14F-4D97-AF65-F5344CB8AC3E}">
        <p14:creationId xmlns:p14="http://schemas.microsoft.com/office/powerpoint/2010/main" val="29900519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sz="1200" dirty="0">
                <a:latin typeface="Arial" panose="020B0604020202020204" pitchFamily="34" charset="0"/>
                <a:cs typeface="Arial" panose="020B0604020202020204" pitchFamily="34" charset="0"/>
              </a:rPr>
              <a:t>Um eben überhaupt im gleichen Film sein und die Realität miteinander abgleichen zu können, müssen sich alle Teammitglieder getrauen, ihre Fachexpertise, ihre Beobachtungen, Zweifel und Sicherheitsbedenken auszudrücken. Dies wird in der Literatur als </a:t>
            </a:r>
            <a:r>
              <a:rPr lang="de-CH" sz="1200" b="1" dirty="0">
                <a:latin typeface="Arial" panose="020B0604020202020204" pitchFamily="34" charset="0"/>
                <a:cs typeface="Arial" panose="020B0604020202020204" pitchFamily="34" charset="0"/>
              </a:rPr>
              <a:t>«</a:t>
            </a:r>
            <a:r>
              <a:rPr lang="de-CH" sz="1200" b="1" dirty="0" err="1">
                <a:latin typeface="Arial" panose="020B0604020202020204" pitchFamily="34" charset="0"/>
                <a:cs typeface="Arial" panose="020B0604020202020204" pitchFamily="34" charset="0"/>
              </a:rPr>
              <a:t>Speak-up</a:t>
            </a:r>
            <a:r>
              <a:rPr lang="de-CH" sz="1200" b="1" dirty="0">
                <a:latin typeface="Arial" panose="020B0604020202020204" pitchFamily="34" charset="0"/>
                <a:cs typeface="Arial" panose="020B0604020202020204" pitchFamily="34" charset="0"/>
              </a:rPr>
              <a:t>»</a:t>
            </a:r>
            <a:r>
              <a:rPr lang="de-CH" sz="1200" dirty="0">
                <a:latin typeface="Arial" panose="020B0604020202020204" pitchFamily="34" charset="0"/>
                <a:cs typeface="Arial" panose="020B0604020202020204" pitchFamily="34" charset="0"/>
              </a:rPr>
              <a:t> im Sinne von «sich melden oder sich äussern» beschrieben.  </a:t>
            </a:r>
          </a:p>
          <a:p>
            <a:endParaRPr lang="de-CH" sz="1200" dirty="0">
              <a:latin typeface="Arial" panose="020B0604020202020204" pitchFamily="34" charset="0"/>
              <a:cs typeface="Arial" panose="020B0604020202020204" pitchFamily="34" charset="0"/>
            </a:endParaRPr>
          </a:p>
          <a:p>
            <a:r>
              <a:rPr lang="de-CH" sz="1200" dirty="0">
                <a:latin typeface="Arial" panose="020B0604020202020204" pitchFamily="34" charset="0"/>
                <a:cs typeface="Arial" panose="020B0604020202020204" pitchFamily="34" charset="0"/>
              </a:rPr>
              <a:t>Jeder von uns kennt Situationen aus dem privaten oder beruflichen Alltag: Man fragt sich, ob man in bestimmten Situationen etwas sagen soll oder nicht. Man wägt ab: Ist es nun wichtig, etwas zu sagen, oder riskiere ich damit einen Konflikt? Zusätzlich ist der Zeitpunkt, zu dem man etwas hätte sagen können, oftmals verpasst, bis man sich überlegt hat, was man hätte sagen wollen … .</a:t>
            </a:r>
          </a:p>
          <a:p>
            <a:endParaRPr lang="de-CH" sz="1200" dirty="0">
              <a:latin typeface="Arial" panose="020B0604020202020204" pitchFamily="34" charset="0"/>
              <a:cs typeface="Arial" panose="020B0604020202020204" pitchFamily="34" charset="0"/>
            </a:endParaRPr>
          </a:p>
          <a:p>
            <a:r>
              <a:rPr lang="de-CH" sz="1200" dirty="0">
                <a:latin typeface="Arial" panose="020B0604020202020204" pitchFamily="34" charset="0"/>
                <a:cs typeface="Arial" panose="020B0604020202020204" pitchFamily="34" charset="0"/>
              </a:rPr>
              <a:t>Es gibt Situationen, da ist das Schweigen gefährlich, da Sicherheitsmassnahmen nicht oder nicht korrekt durchgeführt werden und Patienten Schaden nehmen können. Dies gilt für alle Bereiche, wo Menschen arbeiten und auf sicherheitsrelevante Situationen treffen können.</a:t>
            </a:r>
          </a:p>
          <a:p>
            <a:r>
              <a:rPr lang="de-CH" sz="1200" dirty="0">
                <a:latin typeface="Arial" panose="020B0604020202020204" pitchFamily="34" charset="0"/>
                <a:cs typeface="Arial" panose="020B0604020202020204" pitchFamily="34" charset="0"/>
              </a:rPr>
              <a:t>Im Gesundheitswesen geht es darum mit Beharrlichkeit («assertiveness»), für die Patienten die Fürsprache («advocacy») zu übernehmen und bei Unklarheiten nachzufragen, damit diese keinen Schaden erleiden. </a:t>
            </a:r>
          </a:p>
          <a:p>
            <a:endParaRPr lang="de-CH" sz="1200" dirty="0">
              <a:latin typeface="Arial" panose="020B0604020202020204" pitchFamily="34" charset="0"/>
              <a:cs typeface="Arial" panose="020B0604020202020204" pitchFamily="34" charset="0"/>
            </a:endParaRPr>
          </a:p>
          <a:p>
            <a:r>
              <a:rPr lang="de-CH" sz="1200" i="1" dirty="0">
                <a:latin typeface="Arial" panose="020B0604020202020204" pitchFamily="34" charset="0"/>
                <a:cs typeface="Arial" panose="020B0604020202020204" pitchFamily="34" charset="0"/>
              </a:rPr>
              <a:t>Frage der Kursleitung an das Publikum:</a:t>
            </a:r>
          </a:p>
          <a:p>
            <a:r>
              <a:rPr lang="de-CH" sz="1200" dirty="0">
                <a:latin typeface="Arial" panose="020B0604020202020204" pitchFamily="34" charset="0"/>
                <a:cs typeface="Arial" panose="020B0604020202020204" pitchFamily="34" charset="0"/>
              </a:rPr>
              <a:t>«Nehmen Sie sich kurz Zeit, um für sich folgende Fragen zu beantworten: Gibt es in Ihrem Alltag Situationen, in denen Sie Kollegen oder Kolleginnen beobachten konnten, wie sie einen </a:t>
            </a:r>
            <a:r>
              <a:rPr lang="de-CH" sz="1200" dirty="0" smtClean="0">
                <a:latin typeface="Arial" panose="020B0604020202020204" pitchFamily="34" charset="0"/>
                <a:cs typeface="Arial" panose="020B0604020202020204" pitchFamily="34" charset="0"/>
              </a:rPr>
              <a:t>Sicherheitscheck </a:t>
            </a:r>
            <a:r>
              <a:rPr lang="de-CH" sz="1200" dirty="0">
                <a:latin typeface="Arial" panose="020B0604020202020204" pitchFamily="34" charset="0"/>
                <a:cs typeface="Arial" panose="020B0604020202020204" pitchFamily="34" charset="0"/>
              </a:rPr>
              <a:t>ausgelassen oder nicht korrekt durchgeführt </a:t>
            </a:r>
            <a:r>
              <a:rPr lang="de-CH" sz="1200" dirty="0" smtClean="0">
                <a:latin typeface="Arial" panose="020B0604020202020204" pitchFamily="34" charset="0"/>
                <a:cs typeface="Arial" panose="020B0604020202020204" pitchFamily="34" charset="0"/>
              </a:rPr>
              <a:t>haben? </a:t>
            </a:r>
            <a:r>
              <a:rPr lang="de-CH" sz="1200" dirty="0">
                <a:latin typeface="Arial" panose="020B0604020202020204" pitchFamily="34" charset="0"/>
                <a:cs typeface="Arial" panose="020B0604020202020204" pitchFamily="34" charset="0"/>
              </a:rPr>
              <a:t>Oder konnten Sie Kollegen oder Kolleginnen beobachten, die sicherheitsrelevante Regeln nicht einhielten? Wie reagieren Sie? Was geht Ihnen dabei durch den Kopf? In welchen Situationen sagen Sie etwas, in welchen nicht? Was hindert Sie daran, etwas zu sagen?»</a:t>
            </a:r>
          </a:p>
        </p:txBody>
      </p:sp>
      <p:sp>
        <p:nvSpPr>
          <p:cNvPr id="4" name="Foliennummernplatzhalter 3"/>
          <p:cNvSpPr>
            <a:spLocks noGrp="1"/>
          </p:cNvSpPr>
          <p:nvPr>
            <p:ph type="sldNum" sz="quarter" idx="10"/>
          </p:nvPr>
        </p:nvSpPr>
        <p:spPr/>
        <p:txBody>
          <a:bodyPr/>
          <a:lstStyle/>
          <a:p>
            <a:fld id="{E6B5BAC9-FAD2-4512-8165-CA0494811BE3}" type="slidenum">
              <a:rPr lang="de-CH" smtClean="0"/>
              <a:t>14</a:t>
            </a:fld>
            <a:endParaRPr lang="de-CH" dirty="0"/>
          </a:p>
        </p:txBody>
      </p:sp>
    </p:spTree>
    <p:extLst>
      <p:ext uri="{BB962C8B-B14F-4D97-AF65-F5344CB8AC3E}">
        <p14:creationId xmlns:p14="http://schemas.microsoft.com/office/powerpoint/2010/main" val="37681958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sz="1200" dirty="0">
                <a:latin typeface="Arial" panose="020B0604020202020204" pitchFamily="34" charset="0"/>
                <a:cs typeface="Arial" panose="020B0604020202020204" pitchFamily="34" charset="0"/>
              </a:rPr>
              <a:t>Es gibt eine interessante Studie, die diesem Phänomen im Gesundheitswesen nachgegangen ist. Es ist die Studie «Silence Kills» der Organisation AAORN, die in der USA durchgeführt worden ist. In der Schweiz </a:t>
            </a:r>
            <a:r>
              <a:rPr lang="de-CH" sz="1200" dirty="0" smtClean="0">
                <a:latin typeface="Arial" panose="020B0604020202020204" pitchFamily="34" charset="0"/>
                <a:cs typeface="Arial" panose="020B0604020202020204" pitchFamily="34" charset="0"/>
              </a:rPr>
              <a:t>wurde </a:t>
            </a:r>
            <a:r>
              <a:rPr lang="de-CH" sz="1200" dirty="0">
                <a:latin typeface="Arial" panose="020B0604020202020204" pitchFamily="34" charset="0"/>
                <a:cs typeface="Arial" panose="020B0604020202020204" pitchFamily="34" charset="0"/>
              </a:rPr>
              <a:t>von patientensicherheit schweiz unter der Leitung des wissenschaftlichen Leiters Prof. David Schwappach eine Studie zu diesem Phänomen mit </a:t>
            </a:r>
            <a:r>
              <a:rPr lang="de-CH" sz="1200" dirty="0" smtClean="0">
                <a:latin typeface="Arial" panose="020B0604020202020204" pitchFamily="34" charset="0"/>
                <a:cs typeface="Arial" panose="020B0604020202020204" pitchFamily="34" charset="0"/>
              </a:rPr>
              <a:t>Interviews </a:t>
            </a:r>
            <a:r>
              <a:rPr lang="de-CH" sz="1200" dirty="0">
                <a:latin typeface="Arial" panose="020B0604020202020204" pitchFamily="34" charset="0"/>
                <a:cs typeface="Arial" panose="020B0604020202020204" pitchFamily="34" charset="0"/>
              </a:rPr>
              <a:t>und einer </a:t>
            </a:r>
            <a:r>
              <a:rPr lang="de-CH" sz="1200" dirty="0" smtClean="0">
                <a:latin typeface="Arial" panose="020B0604020202020204" pitchFamily="34" charset="0"/>
                <a:cs typeface="Arial" panose="020B0604020202020204" pitchFamily="34" charset="0"/>
              </a:rPr>
              <a:t>Befragung </a:t>
            </a:r>
            <a:r>
              <a:rPr lang="de-CH" sz="1200" dirty="0">
                <a:latin typeface="Arial" panose="020B0604020202020204" pitchFamily="34" charset="0"/>
                <a:cs typeface="Arial" panose="020B0604020202020204" pitchFamily="34" charset="0"/>
              </a:rPr>
              <a:t>in der Onkologie durchgeführt.</a:t>
            </a:r>
          </a:p>
          <a:p>
            <a:endParaRPr lang="de-CH" sz="1200" dirty="0">
              <a:latin typeface="Arial" panose="020B0604020202020204" pitchFamily="34" charset="0"/>
              <a:cs typeface="Arial" panose="020B0604020202020204" pitchFamily="34" charset="0"/>
            </a:endParaRPr>
          </a:p>
          <a:p>
            <a:r>
              <a:rPr lang="de-CH" sz="1200" dirty="0">
                <a:latin typeface="Arial" panose="020B0604020202020204" pitchFamily="34" charset="0"/>
                <a:cs typeface="Arial" panose="020B0604020202020204" pitchFamily="34" charset="0"/>
              </a:rPr>
              <a:t>In der Studie «Silence Kills» wurden 6’500 Pflegefachpersonen zu gefährlichen Verkürzungen von Handlungsabläufen befragt, die sie in ihrem beruflichen Alltag beobachten konnten. Von den Befragten gaben 84% an, dass sie Kollegen haben, die gefährliche „Abkürzungen“ nehmen oder Regeln verletzen (z.B. Doppelcheck auslassen, keine Handschuhe nehmen). </a:t>
            </a:r>
          </a:p>
          <a:p>
            <a:endParaRPr lang="de-CH" sz="1200" dirty="0">
              <a:latin typeface="Arial" panose="020B0604020202020204" pitchFamily="34" charset="0"/>
              <a:cs typeface="Arial" panose="020B0604020202020204" pitchFamily="34" charset="0"/>
            </a:endParaRPr>
          </a:p>
          <a:p>
            <a:r>
              <a:rPr lang="de-CH" sz="1200" dirty="0">
                <a:latin typeface="Arial" panose="020B0604020202020204" pitchFamily="34" charset="0"/>
                <a:cs typeface="Arial" panose="020B0604020202020204" pitchFamily="34" charset="0"/>
              </a:rPr>
              <a:t>Obwohl ein Viertel (26%) erlebt hat, dass diese Abkürzungen zu einer Patientenschädigung geführt haben, haben nur 17% diese Regelverletzung angesprochen. </a:t>
            </a:r>
          </a:p>
          <a:p>
            <a:endParaRPr lang="de-CH" sz="1200" dirty="0">
              <a:latin typeface="Arial" panose="020B0604020202020204" pitchFamily="34" charset="0"/>
              <a:cs typeface="Arial" panose="020B0604020202020204" pitchFamily="34" charset="0"/>
            </a:endParaRPr>
          </a:p>
          <a:p>
            <a:r>
              <a:rPr lang="de-CH" sz="1200" dirty="0">
                <a:latin typeface="Arial" panose="020B0604020202020204" pitchFamily="34" charset="0"/>
                <a:cs typeface="Arial" panose="020B0604020202020204" pitchFamily="34" charset="0"/>
              </a:rPr>
              <a:t>85% der befragten Pflegefachpersonen haben Situationen erlebt, in denen sie durch ein Sicherheitstool (z.B. Checkliste) auf ein Problem aufmerksam wurden. 58% haben diese Sicherheitsbedenken jedoch nicht kommuniziert oder ihre Kollegen darauf hingewiesen. </a:t>
            </a:r>
          </a:p>
          <a:p>
            <a:endParaRPr lang="de-CH" sz="1100" dirty="0">
              <a:latin typeface="Arial" panose="020B0604020202020204" pitchFamily="34" charset="0"/>
              <a:cs typeface="Arial" panose="020B0604020202020204" pitchFamily="34" charset="0"/>
            </a:endParaRPr>
          </a:p>
          <a:p>
            <a:endParaRPr lang="de-CH" sz="1100" dirty="0">
              <a:latin typeface="Arial" panose="020B0604020202020204" pitchFamily="34" charset="0"/>
              <a:cs typeface="Arial" panose="020B0604020202020204" pitchFamily="34" charset="0"/>
            </a:endParaRPr>
          </a:p>
          <a:p>
            <a:endParaRPr lang="de-CH" sz="1100" dirty="0">
              <a:latin typeface="Arial" panose="020B0604020202020204" pitchFamily="34" charset="0"/>
              <a:cs typeface="Arial" panose="020B0604020202020204" pitchFamily="34" charset="0"/>
            </a:endParaRPr>
          </a:p>
          <a:p>
            <a:endParaRPr lang="de-CH" sz="1100" dirty="0">
              <a:latin typeface="Arial" panose="020B0604020202020204" pitchFamily="34" charset="0"/>
              <a:cs typeface="Arial" panose="020B0604020202020204" pitchFamily="34" charset="0"/>
            </a:endParaRPr>
          </a:p>
          <a:p>
            <a:endParaRPr lang="de-CH" sz="110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15</a:t>
            </a:fld>
            <a:endParaRPr lang="de-CH" dirty="0"/>
          </a:p>
        </p:txBody>
      </p:sp>
    </p:spTree>
    <p:extLst>
      <p:ext uri="{BB962C8B-B14F-4D97-AF65-F5344CB8AC3E}">
        <p14:creationId xmlns:p14="http://schemas.microsoft.com/office/powerpoint/2010/main" val="1167817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olienbildplatzhalter 1"/>
          <p:cNvSpPr>
            <a:spLocks noGrp="1" noRot="1" noChangeAspect="1" noTextEdit="1"/>
          </p:cNvSpPr>
          <p:nvPr>
            <p:ph type="sldImg"/>
          </p:nvPr>
        </p:nvSpPr>
        <p:spPr>
          <a:ln/>
        </p:spPr>
      </p:sp>
      <p:sp>
        <p:nvSpPr>
          <p:cNvPr id="45059"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p>
            <a:r>
              <a:rPr lang="de-CH" altLang="de-DE" sz="1200" dirty="0" smtClean="0">
                <a:latin typeface="Arial" panose="020B0604020202020204" pitchFamily="34" charset="0"/>
                <a:cs typeface="Arial" panose="020B0604020202020204" pitchFamily="34" charset="0"/>
              </a:rPr>
              <a:t>Aus </a:t>
            </a:r>
            <a:r>
              <a:rPr lang="de-CH" altLang="de-DE" sz="1200" dirty="0">
                <a:latin typeface="Arial" panose="020B0604020202020204" pitchFamily="34" charset="0"/>
                <a:cs typeface="Arial" panose="020B0604020202020204" pitchFamily="34" charset="0"/>
              </a:rPr>
              <a:t>den </a:t>
            </a:r>
            <a:r>
              <a:rPr lang="de-CH" altLang="de-DE" sz="1200" dirty="0" smtClean="0">
                <a:latin typeface="Arial" panose="020B0604020202020204" pitchFamily="34" charset="0"/>
                <a:cs typeface="Arial" panose="020B0604020202020204" pitchFamily="34" charset="0"/>
              </a:rPr>
              <a:t>Resultaten einer </a:t>
            </a:r>
            <a:r>
              <a:rPr lang="de-CH" altLang="de-DE" sz="1200" b="0" dirty="0">
                <a:latin typeface="Arial" panose="020B0604020202020204" pitchFamily="34" charset="0"/>
                <a:cs typeface="Arial" panose="020B0604020202020204" pitchFamily="34" charset="0"/>
              </a:rPr>
              <a:t>Studie </a:t>
            </a:r>
            <a:r>
              <a:rPr lang="de-CH" altLang="de-DE" sz="1200" b="0" dirty="0" smtClean="0">
                <a:latin typeface="Arial" panose="020B0604020202020204" pitchFamily="34" charset="0"/>
                <a:cs typeface="Arial" panose="020B0604020202020204" pitchFamily="34" charset="0"/>
              </a:rPr>
              <a:t>von Schwappach und anderen (2014) in </a:t>
            </a:r>
            <a:r>
              <a:rPr lang="de-CH" altLang="de-DE" sz="1200" b="0" dirty="0">
                <a:latin typeface="Arial" panose="020B0604020202020204" pitchFamily="34" charset="0"/>
                <a:cs typeface="Arial" panose="020B0604020202020204" pitchFamily="34" charset="0"/>
              </a:rPr>
              <a:t>der Schweiz </a:t>
            </a:r>
            <a:r>
              <a:rPr lang="de-CH" altLang="de-DE" sz="1200" dirty="0" smtClean="0">
                <a:latin typeface="Arial" panose="020B0604020202020204" pitchFamily="34" charset="0"/>
                <a:cs typeface="Arial" panose="020B0604020202020204" pitchFamily="34" charset="0"/>
              </a:rPr>
              <a:t>wissen wir, </a:t>
            </a:r>
            <a:r>
              <a:rPr lang="de-CH" altLang="de-DE" sz="1200" dirty="0">
                <a:latin typeface="Arial" panose="020B0604020202020204" pitchFamily="34" charset="0"/>
                <a:cs typeface="Arial" panose="020B0604020202020204" pitchFamily="34" charset="0"/>
              </a:rPr>
              <a:t>dass die Ergebnisse der Studie «Silence Kills» kein Phänomen bzw. Problem </a:t>
            </a:r>
            <a:r>
              <a:rPr lang="de-CH" altLang="de-DE" sz="1200" dirty="0" smtClean="0">
                <a:latin typeface="Arial" panose="020B0604020202020204" pitchFamily="34" charset="0"/>
                <a:cs typeface="Arial" panose="020B0604020202020204" pitchFamily="34" charset="0"/>
              </a:rPr>
              <a:t>ist, </a:t>
            </a:r>
            <a:r>
              <a:rPr lang="de-CH" altLang="de-DE" sz="1200" dirty="0">
                <a:latin typeface="Arial" panose="020B0604020202020204" pitchFamily="34" charset="0"/>
                <a:cs typeface="Arial" panose="020B0604020202020204" pitchFamily="34" charset="0"/>
              </a:rPr>
              <a:t>dass spezifisch für die USA gilt. </a:t>
            </a:r>
          </a:p>
          <a:p>
            <a:r>
              <a:rPr lang="de-CH" altLang="de-DE" sz="1200" dirty="0">
                <a:latin typeface="Arial" panose="020B0604020202020204" pitchFamily="34" charset="0"/>
                <a:cs typeface="Arial" panose="020B0604020202020204" pitchFamily="34" charset="0"/>
              </a:rPr>
              <a:t>Wir wissen: Viele Mitarbeitende im Spital kennen Situationen, in denen Kollegen sich riskant verhalten oder einen Fehler machen. </a:t>
            </a:r>
          </a:p>
          <a:p>
            <a:r>
              <a:rPr lang="de-CH" altLang="de-DE" sz="1200" dirty="0">
                <a:latin typeface="Arial" panose="020B0604020202020204" pitchFamily="34" charset="0"/>
                <a:cs typeface="Arial" panose="020B0604020202020204" pitchFamily="34" charset="0"/>
              </a:rPr>
              <a:t>Dabei sind sie unsicher, ob sie reagieren sollen und wie man sich dazu verhält, ob man die Kollegen darauf hinweist, wann man eingreifen soll / muss, wann und wie man Sicherheitsbedenken äussert. Diese Fragen werden oft (unbewusst) abgewägt. Am Schluss bleiben Mitarbeitende oft sprachlos. Dies kommt dadurch zustande, dass die Mitarbeitenden nicht vorbereitet sind, wie sie in solchen Situationen am besten reagieren. </a:t>
            </a:r>
          </a:p>
          <a:p>
            <a:r>
              <a:rPr lang="de-CH" altLang="de-DE" sz="1200" dirty="0">
                <a:latin typeface="Arial" panose="020B0604020202020204" pitchFamily="34" charset="0"/>
                <a:cs typeface="Arial" panose="020B0604020202020204" pitchFamily="34" charset="0"/>
              </a:rPr>
              <a:t>In einer Organisation oder in einem Team können Strategien definiert werden, die man mit den Mitarbeitenden trainieren kann. Zum Beispiel kann man im Team nicht-invasive Stopp-Wörter verabreden. Zum Beispiel «Moment», «Halt - ich habe noch eine Frage» oder so.  Auf das Einsetzen von vordefinierten Formulierungen / Ausdrücken wird später noch vertiefter eingegangen.</a:t>
            </a:r>
          </a:p>
          <a:p>
            <a:endParaRPr lang="de-CH" altLang="de-DE" sz="1100" dirty="0">
              <a:latin typeface="Arial" panose="020B0604020202020204" pitchFamily="34" charset="0"/>
              <a:cs typeface="Arial" panose="020B0604020202020204" pitchFamily="34" charset="0"/>
            </a:endParaRPr>
          </a:p>
        </p:txBody>
      </p:sp>
      <p:sp>
        <p:nvSpPr>
          <p:cNvPr id="45060" name="Foliennummernplatzhalter 3"/>
          <p:cNvSpPr txBox="1">
            <a:spLocks noGrp="1"/>
          </p:cNvSpPr>
          <p:nvPr/>
        </p:nvSpPr>
        <p:spPr bwMode="auto">
          <a:xfrm>
            <a:off x="3885460" y="9446260"/>
            <a:ext cx="2970945" cy="499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795" tIns="49898" rIns="99795" bIns="49898" anchor="b"/>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r" eaLnBrk="1" hangingPunct="1"/>
            <a:fld id="{E7F8CBDF-B9E4-499D-8E38-B4F6A2D4E8D8}" type="slidenum">
              <a:rPr lang="de-DE" altLang="de-DE" sz="1300"/>
              <a:pPr algn="r" eaLnBrk="1" hangingPunct="1"/>
              <a:t>16</a:t>
            </a:fld>
            <a:endParaRPr lang="de-DE" altLang="de-DE" sz="130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85801" y="4724958"/>
            <a:ext cx="5486400" cy="4713176"/>
          </a:xfrm>
        </p:spPr>
        <p:txBody>
          <a:bodyPr>
            <a:noAutofit/>
          </a:bodyPr>
          <a:lstStyle/>
          <a:p>
            <a:r>
              <a:rPr lang="de-CH" sz="1200" dirty="0" smtClean="0"/>
              <a:t>In einer qualitativen </a:t>
            </a:r>
            <a:r>
              <a:rPr lang="de-CH" sz="1200" b="0" dirty="0" smtClean="0"/>
              <a:t>Untersuchung </a:t>
            </a:r>
            <a:r>
              <a:rPr lang="de-CH" sz="1200" b="0" dirty="0" smtClean="0">
                <a:latin typeface="Arial" panose="020B0604020202020204" pitchFamily="34" charset="0"/>
                <a:cs typeface="Arial" panose="020B0604020202020204" pitchFamily="34" charset="0"/>
              </a:rPr>
              <a:t>von Schwappach und</a:t>
            </a:r>
            <a:r>
              <a:rPr lang="de-CH" sz="1200" b="0" baseline="0" dirty="0" smtClean="0">
                <a:latin typeface="Arial" panose="020B0604020202020204" pitchFamily="34" charset="0"/>
                <a:cs typeface="Arial" panose="020B0604020202020204" pitchFamily="34" charset="0"/>
              </a:rPr>
              <a:t> Gehring (2014) </a:t>
            </a:r>
            <a:r>
              <a:rPr lang="de-CH" sz="1200" b="0" dirty="0" smtClean="0"/>
              <a:t>wurden</a:t>
            </a:r>
            <a:r>
              <a:rPr lang="de-CH" sz="1200" b="0" baseline="0" dirty="0" smtClean="0"/>
              <a:t> </a:t>
            </a:r>
            <a:r>
              <a:rPr lang="de-CH" sz="1200" baseline="0" dirty="0" smtClean="0"/>
              <a:t>32 Interviews mit Schweizer Ärzten und Pflegefachpersonen aus der Onkologie durchgeführt. Die Analyse der transkribierten Interviews zeigte die Motivation des Gesundheitspersonals, etwas zu sagen, aber auch die Barrieren, die letztendlich dazu führen, dass Personen schweigen, deutlich auf.  Ganz klar führten Personen an, den jeweils betroffenen Patienten vor einem Schaden schützen zu wollen, ebenso war «Kollegen vor Fehlern schützen» eine Motivation zum </a:t>
            </a:r>
            <a:r>
              <a:rPr lang="de-CH" sz="1200" baseline="0" dirty="0" err="1" smtClean="0"/>
              <a:t>Speaking</a:t>
            </a:r>
            <a:r>
              <a:rPr lang="de-CH" sz="1200" baseline="0" dirty="0" smtClean="0"/>
              <a:t> </a:t>
            </a:r>
            <a:r>
              <a:rPr lang="de-CH" sz="1200" baseline="0" dirty="0" err="1" smtClean="0"/>
              <a:t>up</a:t>
            </a:r>
            <a:r>
              <a:rPr lang="de-CH" sz="1200" baseline="0" dirty="0" smtClean="0"/>
              <a:t>. Die Möglichkeit zu Lernen, der Aspekt, dass eine mögliche Wiederholung vermieden werden könnte und das Wohl zukünftiger Patienten spielten keine Rolle.</a:t>
            </a:r>
          </a:p>
          <a:p>
            <a:endParaRPr lang="de-CH" altLang="de-DE" sz="1200" dirty="0" smtClean="0">
              <a:latin typeface="Arial" panose="020B0604020202020204" pitchFamily="34" charset="0"/>
              <a:cs typeface="Arial" panose="020B0604020202020204" pitchFamily="34" charset="0"/>
            </a:endParaRPr>
          </a:p>
          <a:p>
            <a:endParaRPr lang="de-CH" altLang="de-DE" sz="1200" dirty="0" smtClean="0">
              <a:latin typeface="Arial" panose="020B0604020202020204" pitchFamily="34" charset="0"/>
              <a:cs typeface="Arial" panose="020B0604020202020204" pitchFamily="34" charset="0"/>
            </a:endParaRPr>
          </a:p>
          <a:p>
            <a:r>
              <a:rPr lang="de-CH" altLang="de-DE" sz="1200" dirty="0" smtClean="0">
                <a:latin typeface="Arial" panose="020B0604020202020204" pitchFamily="34" charset="0"/>
                <a:cs typeface="Arial" panose="020B0604020202020204" pitchFamily="34" charset="0"/>
              </a:rPr>
              <a:t>Es </a:t>
            </a:r>
            <a:r>
              <a:rPr lang="de-CH" altLang="de-DE" sz="1200" dirty="0">
                <a:latin typeface="Arial" panose="020B0604020202020204" pitchFamily="34" charset="0"/>
                <a:cs typeface="Arial" panose="020B0604020202020204" pitchFamily="34" charset="0"/>
              </a:rPr>
              <a:t>gibt neben dem «Nicht vorbereitet sein», wie man in solchen Situationen am besten reagiert, zusätzliche Gründe für die Sprachlosigkeit, für Schweigen:   </a:t>
            </a:r>
          </a:p>
          <a:p>
            <a:r>
              <a:rPr lang="de-CH" altLang="de-DE" sz="1200" dirty="0">
                <a:latin typeface="Arial" panose="020B0604020202020204" pitchFamily="34" charset="0"/>
                <a:cs typeface="Arial" panose="020B0604020202020204" pitchFamily="34" charset="0"/>
              </a:rPr>
              <a:t>Bspw. kulturelle und hierarchische Gründe: </a:t>
            </a:r>
            <a:r>
              <a:rPr lang="de-CH" altLang="de-DE" sz="1200" dirty="0" smtClean="0">
                <a:latin typeface="Arial" panose="020B0604020202020204" pitchFamily="34" charset="0"/>
                <a:cs typeface="Arial" panose="020B0604020202020204" pitchFamily="34" charset="0"/>
              </a:rPr>
              <a:t>Respekt </a:t>
            </a:r>
            <a:r>
              <a:rPr lang="de-CH" altLang="de-DE" sz="1200" dirty="0">
                <a:latin typeface="Arial" panose="020B0604020202020204" pitchFamily="34" charset="0"/>
                <a:cs typeface="Arial" panose="020B0604020202020204" pitchFamily="34" charset="0"/>
              </a:rPr>
              <a:t>vor dem Fachwissen anderer Personen oder Fehlen einer Kultur, in der sich alle Teammitglieder für die Sicherheit der Patienten verantwortlich fühlen.</a:t>
            </a:r>
          </a:p>
          <a:p>
            <a:r>
              <a:rPr lang="de-CH" altLang="de-DE" sz="1200" dirty="0">
                <a:latin typeface="Arial" panose="020B0604020202020204" pitchFamily="34" charset="0"/>
                <a:cs typeface="Arial" panose="020B0604020202020204" pitchFamily="34" charset="0"/>
              </a:rPr>
              <a:t>Der Zeitdruck oder „Nicht stören wollen“ können auch eine Rolle spielen, ob man etwas sagt oder nicht. Es gibt aber auch persönliche Gründe, wie jemandem nicht zu nahe treten zu wollen oder die Unsicherheit, wie der Kollege oder die Vorgesetzte reagieren wird. </a:t>
            </a:r>
          </a:p>
          <a:p>
            <a:r>
              <a:rPr lang="de-CH" altLang="de-DE" sz="1200" dirty="0">
                <a:latin typeface="Arial" panose="020B0604020202020204" pitchFamily="34" charset="0"/>
                <a:cs typeface="Arial" panose="020B0604020202020204" pitchFamily="34" charset="0"/>
              </a:rPr>
              <a:t>Ein weiterer Grund ist auch die Resignation, etwas zu sagen, wenn man die Erfahrung macht, dass sich dadurch nichts ändert. Die Führungspersonen müssen sich klar sein, dass ihre Reaktion auf einen Einwand aus </a:t>
            </a:r>
            <a:r>
              <a:rPr lang="de-CH" altLang="de-DE" sz="1200" dirty="0" smtClean="0">
                <a:latin typeface="Arial" panose="020B0604020202020204" pitchFamily="34" charset="0"/>
                <a:cs typeface="Arial" panose="020B0604020202020204" pitchFamily="34" charset="0"/>
              </a:rPr>
              <a:t>dem Team </a:t>
            </a:r>
            <a:r>
              <a:rPr lang="de-CH" altLang="de-DE" sz="1200" dirty="0">
                <a:latin typeface="Arial" panose="020B0604020202020204" pitchFamily="34" charset="0"/>
                <a:cs typeface="Arial" panose="020B0604020202020204" pitchFamily="34" charset="0"/>
              </a:rPr>
              <a:t>einen hohen Einfluss darauf hat, wie Teammitglieder bei der nächsten Gelegenheit reagieren werden. Wenn ein Teammitglied 2x einen Zweifel vorgebracht hat, und immer eine negative Reaktion erhält, dann wird </a:t>
            </a:r>
            <a:r>
              <a:rPr lang="de-CH" altLang="de-DE" sz="1200" dirty="0" smtClean="0">
                <a:latin typeface="Arial" panose="020B0604020202020204" pitchFamily="34" charset="0"/>
                <a:cs typeface="Arial" panose="020B0604020202020204" pitchFamily="34" charset="0"/>
              </a:rPr>
              <a:t>niemand </a:t>
            </a:r>
            <a:r>
              <a:rPr lang="de-CH" altLang="de-DE" sz="1200" dirty="0">
                <a:latin typeface="Arial" panose="020B0604020202020204" pitchFamily="34" charset="0"/>
                <a:cs typeface="Arial" panose="020B0604020202020204" pitchFamily="34" charset="0"/>
              </a:rPr>
              <a:t>mehr </a:t>
            </a:r>
            <a:r>
              <a:rPr lang="de-CH" altLang="de-DE" sz="1200" dirty="0" smtClean="0">
                <a:latin typeface="Arial" panose="020B0604020202020204" pitchFamily="34" charset="0"/>
                <a:cs typeface="Arial" panose="020B0604020202020204" pitchFamily="34" charset="0"/>
              </a:rPr>
              <a:t>etwas sagen</a:t>
            </a:r>
            <a:r>
              <a:rPr lang="de-CH" altLang="de-DE" sz="1200" dirty="0">
                <a:latin typeface="Arial" panose="020B0604020202020204" pitchFamily="34" charset="0"/>
                <a:cs typeface="Arial" panose="020B0604020202020204" pitchFamily="34" charset="0"/>
              </a:rPr>
              <a:t>. </a:t>
            </a:r>
          </a:p>
          <a:p>
            <a:r>
              <a:rPr lang="de-CH" altLang="de-DE" sz="1200" dirty="0">
                <a:latin typeface="Arial" panose="020B0604020202020204" pitchFamily="34" charset="0"/>
                <a:cs typeface="Arial" panose="020B0604020202020204" pitchFamily="34" charset="0"/>
              </a:rPr>
              <a:t>Auch die Selbstüberschätzung bei der Risikoeinschätzung einer bestimmten Situation kann eine Rolle spielen, indem Mitarbeitende das Gefühl haben, das Risiko, dass der Patient in der bestimmten Situation einen Schaden erleiden könnte, richtig einschätzen zu können, obwohl dies gar nicht möglich ist. Deshalb gibt es Standards und Regeln, damit nicht jeder Mitarbeitende die Situation neu einschätzen und evaluieren muss. bspw. bei der Händehygiene mit den definierten Indikationsstellungen. </a:t>
            </a:r>
          </a:p>
          <a:p>
            <a:endParaRPr lang="de-CH" altLang="de-DE" sz="1200" dirty="0">
              <a:latin typeface="Arial" panose="020B0604020202020204" pitchFamily="34" charset="0"/>
              <a:cs typeface="Arial" panose="020B0604020202020204" pitchFamily="34" charset="0"/>
            </a:endParaRPr>
          </a:p>
          <a:p>
            <a:r>
              <a:rPr lang="de-CH" altLang="de-DE" sz="1200" dirty="0">
                <a:latin typeface="Arial" panose="020B0604020202020204" pitchFamily="34" charset="0"/>
                <a:cs typeface="Arial" panose="020B0604020202020204" pitchFamily="34" charset="0"/>
              </a:rPr>
              <a:t>Bei der chirurgische Checkliste ist </a:t>
            </a:r>
            <a:r>
              <a:rPr lang="de-CH" altLang="de-DE" sz="1200" dirty="0" err="1" smtClean="0">
                <a:latin typeface="Arial" panose="020B0604020202020204" pitchFamily="34" charset="0"/>
                <a:cs typeface="Arial" panose="020B0604020202020204" pitchFamily="34" charset="0"/>
              </a:rPr>
              <a:t>Speaking</a:t>
            </a:r>
            <a:r>
              <a:rPr lang="de-CH" altLang="de-DE" sz="1200" dirty="0" smtClean="0">
                <a:latin typeface="Arial" panose="020B0604020202020204" pitchFamily="34" charset="0"/>
                <a:cs typeface="Arial" panose="020B0604020202020204" pitchFamily="34" charset="0"/>
              </a:rPr>
              <a:t> </a:t>
            </a:r>
            <a:r>
              <a:rPr lang="de-CH" altLang="de-DE" sz="1200" dirty="0" err="1" smtClean="0">
                <a:latin typeface="Arial" panose="020B0604020202020204" pitchFamily="34" charset="0"/>
                <a:cs typeface="Arial" panose="020B0604020202020204" pitchFamily="34" charset="0"/>
              </a:rPr>
              <a:t>up</a:t>
            </a:r>
            <a:r>
              <a:rPr lang="de-CH" altLang="de-DE" sz="1200" dirty="0" smtClean="0">
                <a:latin typeface="Arial" panose="020B0604020202020204" pitchFamily="34" charset="0"/>
                <a:cs typeface="Arial" panose="020B0604020202020204" pitchFamily="34" charset="0"/>
              </a:rPr>
              <a:t> </a:t>
            </a:r>
            <a:r>
              <a:rPr lang="de-CH" altLang="de-DE" sz="1200" dirty="0">
                <a:latin typeface="Arial" panose="020B0604020202020204" pitchFamily="34" charset="0"/>
                <a:cs typeface="Arial" panose="020B0604020202020204" pitchFamily="34" charset="0"/>
              </a:rPr>
              <a:t>notwendig, damit diese ihre Wirkung auch </a:t>
            </a:r>
            <a:r>
              <a:rPr lang="de-CH" altLang="de-DE" sz="1200" dirty="0" smtClean="0">
                <a:latin typeface="Arial" panose="020B0604020202020204" pitchFamily="34" charset="0"/>
                <a:cs typeface="Arial" panose="020B0604020202020204" pitchFamily="34" charset="0"/>
              </a:rPr>
              <a:t>entfalten kann</a:t>
            </a:r>
            <a:r>
              <a:rPr lang="de-CH" altLang="de-DE" sz="1200" dirty="0">
                <a:latin typeface="Arial" panose="020B0604020202020204" pitchFamily="34" charset="0"/>
                <a:cs typeface="Arial" panose="020B0604020202020204" pitchFamily="34" charset="0"/>
              </a:rPr>
              <a:t>: </a:t>
            </a:r>
          </a:p>
          <a:p>
            <a:pPr marL="171394" indent="-171394">
              <a:buFont typeface="Arial" panose="020B0604020202020204" pitchFamily="34" charset="0"/>
              <a:buChar char="•"/>
            </a:pPr>
            <a:r>
              <a:rPr lang="de-CH" altLang="de-DE" sz="1200" dirty="0">
                <a:latin typeface="Arial" panose="020B0604020202020204" pitchFamily="34" charset="0"/>
                <a:cs typeface="Arial" panose="020B0604020202020204" pitchFamily="34" charset="0"/>
              </a:rPr>
              <a:t>Wenn jemandem aus dem Team bei einer Kontrolle auffällt, dass eine Information evtl. nicht stimmt, ist er in der Verantwortung, dem nachzugehen, die anderen Teammitglieder aktiv zu informieren und eine Klärung der Unstimmigkeiten einzufordern. </a:t>
            </a:r>
          </a:p>
          <a:p>
            <a:pPr marL="171394" indent="-171394">
              <a:buFont typeface="Arial" panose="020B0604020202020204" pitchFamily="34" charset="0"/>
              <a:buChar char="•"/>
            </a:pPr>
            <a:r>
              <a:rPr lang="de-CH" altLang="de-DE" sz="1200" dirty="0">
                <a:latin typeface="Arial" panose="020B0604020202020204" pitchFamily="34" charset="0"/>
                <a:cs typeface="Arial" panose="020B0604020202020204" pitchFamily="34" charset="0"/>
              </a:rPr>
              <a:t>Auch bei den Fragen zur Antizipation von kritischen Ereignissen beim Team Time Out ist es notwendig, dass alle Fachpersonen ihre Einschätzung oder Bedenken im Team äussern können. </a:t>
            </a:r>
          </a:p>
          <a:p>
            <a:pPr marL="171394" indent="-171394">
              <a:buFont typeface="Arial" panose="020B0604020202020204" pitchFamily="34" charset="0"/>
              <a:buChar char="•"/>
            </a:pPr>
            <a:r>
              <a:rPr lang="de-CH" altLang="de-DE" sz="1200" dirty="0">
                <a:latin typeface="Arial" panose="020B0604020202020204" pitchFamily="34" charset="0"/>
                <a:cs typeface="Arial" panose="020B0604020202020204" pitchFamily="34" charset="0"/>
              </a:rPr>
              <a:t>Zusätzlich ist es notwendig, dass alle Teammitglieder das Team aufmerksam machen bzw. machen können, wenn sie beobachten, dass Kontrollen gar nicht, nicht mit der notwendigen Aufmerksamkeit oder nicht korrekt durchgeführt werden. </a:t>
            </a:r>
          </a:p>
          <a:p>
            <a:pPr marL="171394" indent="-171394">
              <a:buFont typeface="Arial" panose="020B0604020202020204" pitchFamily="34" charset="0"/>
              <a:buChar char="•"/>
            </a:pPr>
            <a:endParaRPr lang="de-CH" altLang="de-DE" sz="1200" dirty="0">
              <a:latin typeface="Arial" panose="020B0604020202020204" pitchFamily="34" charset="0"/>
              <a:cs typeface="Arial" panose="020B0604020202020204" pitchFamily="34" charset="0"/>
            </a:endParaRPr>
          </a:p>
          <a:p>
            <a:r>
              <a:rPr lang="de-CH" altLang="de-DE" sz="1200" dirty="0">
                <a:latin typeface="Arial" panose="020B0604020202020204" pitchFamily="34" charset="0"/>
                <a:cs typeface="Arial" panose="020B0604020202020204" pitchFamily="34" charset="0"/>
              </a:rPr>
              <a:t>Wie  kann man erreichen, dass dies auch gemacht wird? Es gibt verschiedene Rahmenbedingungen, die stimmen müssen. </a:t>
            </a:r>
          </a:p>
          <a:p>
            <a:r>
              <a:rPr lang="de-CH" altLang="de-DE" sz="1200" dirty="0">
                <a:latin typeface="Arial" panose="020B0604020202020204" pitchFamily="34" charset="0"/>
                <a:cs typeface="Arial" panose="020B0604020202020204" pitchFamily="34" charset="0"/>
              </a:rPr>
              <a:t>Eine zentrale Rahmenbedingung ist das Verhalten der Vorgesetzten, die dieses </a:t>
            </a:r>
            <a:r>
              <a:rPr lang="de-CH" altLang="de-DE" sz="1200" dirty="0" err="1" smtClean="0">
                <a:latin typeface="Arial" panose="020B0604020202020204" pitchFamily="34" charset="0"/>
                <a:cs typeface="Arial" panose="020B0604020202020204" pitchFamily="34" charset="0"/>
              </a:rPr>
              <a:t>Speaking</a:t>
            </a:r>
            <a:r>
              <a:rPr lang="de-CH" altLang="de-DE" sz="1200" baseline="0" dirty="0" smtClean="0">
                <a:latin typeface="Arial" panose="020B0604020202020204" pitchFamily="34" charset="0"/>
                <a:cs typeface="Arial" panose="020B0604020202020204" pitchFamily="34" charset="0"/>
              </a:rPr>
              <a:t> </a:t>
            </a:r>
            <a:r>
              <a:rPr lang="de-CH" altLang="de-DE" sz="1200" dirty="0" err="1" smtClean="0">
                <a:latin typeface="Arial" panose="020B0604020202020204" pitchFamily="34" charset="0"/>
                <a:cs typeface="Arial" panose="020B0604020202020204" pitchFamily="34" charset="0"/>
              </a:rPr>
              <a:t>up</a:t>
            </a:r>
            <a:r>
              <a:rPr lang="de-CH" altLang="de-DE" sz="1200" dirty="0" smtClean="0">
                <a:latin typeface="Arial" panose="020B0604020202020204" pitchFamily="34" charset="0"/>
                <a:cs typeface="Arial" panose="020B0604020202020204" pitchFamily="34" charset="0"/>
              </a:rPr>
              <a:t> </a:t>
            </a:r>
            <a:r>
              <a:rPr lang="de-CH" altLang="de-DE" sz="1200" dirty="0">
                <a:latin typeface="Arial" panose="020B0604020202020204" pitchFamily="34" charset="0"/>
                <a:cs typeface="Arial" panose="020B0604020202020204" pitchFamily="34" charset="0"/>
              </a:rPr>
              <a:t>einerseits einfordern, aber auch durch ihre Reaktionen auf Wortmeldungen oder Hinweise unterstützen können. Aber es ist auch zentral, dass sich die Mitarbeitenden ihrer Verantwortung für die Sicherheit als Teammitglied bewusst sind und diese auch </a:t>
            </a:r>
            <a:r>
              <a:rPr lang="de-CH" altLang="de-DE" sz="1200" dirty="0" smtClean="0">
                <a:latin typeface="Arial" panose="020B0604020202020204" pitchFamily="34" charset="0"/>
                <a:cs typeface="Arial" panose="020B0604020202020204" pitchFamily="34" charset="0"/>
              </a:rPr>
              <a:t>wahrnehmen. Alle können und</a:t>
            </a:r>
            <a:r>
              <a:rPr lang="de-CH" altLang="de-DE" sz="1200" baseline="0" dirty="0" smtClean="0">
                <a:latin typeface="Arial" panose="020B0604020202020204" pitchFamily="34" charset="0"/>
                <a:cs typeface="Arial" panose="020B0604020202020204" pitchFamily="34" charset="0"/>
              </a:rPr>
              <a:t> müssen ihren Beitrag leisten</a:t>
            </a:r>
            <a:r>
              <a:rPr lang="de-CH" altLang="de-DE" sz="1200" dirty="0" smtClean="0">
                <a:latin typeface="Arial" panose="020B0604020202020204" pitchFamily="34" charset="0"/>
                <a:cs typeface="Arial" panose="020B0604020202020204" pitchFamily="34" charset="0"/>
              </a:rPr>
              <a:t>. </a:t>
            </a:r>
            <a:r>
              <a:rPr lang="de-CH" altLang="de-DE" sz="1200" dirty="0">
                <a:latin typeface="Arial" panose="020B0604020202020204" pitchFamily="34" charset="0"/>
                <a:cs typeface="Arial" panose="020B0604020202020204" pitchFamily="34" charset="0"/>
              </a:rPr>
              <a:t>Dazu gehört das </a:t>
            </a:r>
            <a:r>
              <a:rPr lang="de-CH" altLang="de-DE" sz="1200" dirty="0" err="1" smtClean="0">
                <a:latin typeface="Arial" panose="020B0604020202020204" pitchFamily="34" charset="0"/>
                <a:cs typeface="Arial" panose="020B0604020202020204" pitchFamily="34" charset="0"/>
              </a:rPr>
              <a:t>Speaking</a:t>
            </a:r>
            <a:r>
              <a:rPr lang="de-CH" altLang="de-DE" sz="1200" dirty="0" smtClean="0">
                <a:latin typeface="Arial" panose="020B0604020202020204" pitchFamily="34" charset="0"/>
                <a:cs typeface="Arial" panose="020B0604020202020204" pitchFamily="34" charset="0"/>
              </a:rPr>
              <a:t> </a:t>
            </a:r>
            <a:r>
              <a:rPr lang="de-CH" altLang="de-DE" sz="1200" dirty="0" err="1" smtClean="0">
                <a:latin typeface="Arial" panose="020B0604020202020204" pitchFamily="34" charset="0"/>
                <a:cs typeface="Arial" panose="020B0604020202020204" pitchFamily="34" charset="0"/>
              </a:rPr>
              <a:t>up</a:t>
            </a:r>
            <a:r>
              <a:rPr lang="de-CH" altLang="de-DE" sz="1200" dirty="0" smtClean="0">
                <a:latin typeface="Arial" panose="020B0604020202020204" pitchFamily="34" charset="0"/>
                <a:cs typeface="Arial" panose="020B0604020202020204" pitchFamily="34" charset="0"/>
              </a:rPr>
              <a:t>. </a:t>
            </a:r>
            <a:r>
              <a:rPr lang="de-CH" altLang="de-DE" sz="1200" dirty="0">
                <a:latin typeface="Arial" panose="020B0604020202020204" pitchFamily="34" charset="0"/>
                <a:cs typeface="Arial" panose="020B0604020202020204" pitchFamily="34" charset="0"/>
              </a:rPr>
              <a:t>Zudem </a:t>
            </a:r>
            <a:r>
              <a:rPr lang="de-CH" altLang="de-DE" sz="1200" dirty="0" smtClean="0">
                <a:latin typeface="Arial" panose="020B0604020202020204" pitchFamily="34" charset="0"/>
                <a:cs typeface="Arial" panose="020B0604020202020204" pitchFamily="34" charset="0"/>
              </a:rPr>
              <a:t>können </a:t>
            </a:r>
            <a:r>
              <a:rPr lang="de-CH" altLang="de-DE" sz="1200" dirty="0">
                <a:latin typeface="Arial" panose="020B0604020202020204" pitchFamily="34" charset="0"/>
                <a:cs typeface="Arial" panose="020B0604020202020204" pitchFamily="34" charset="0"/>
              </a:rPr>
              <a:t>mittels Training Reaktionsmöglichkeiten eingeübt werden von Seiten </a:t>
            </a:r>
            <a:r>
              <a:rPr lang="de-CH" altLang="de-DE" sz="1200" dirty="0" smtClean="0">
                <a:latin typeface="Arial" panose="020B0604020202020204" pitchFamily="34" charset="0"/>
                <a:cs typeface="Arial" panose="020B0604020202020204" pitchFamily="34" charset="0"/>
              </a:rPr>
              <a:t>der Mitarbeitenden und </a:t>
            </a:r>
            <a:r>
              <a:rPr lang="de-CH" altLang="de-DE" sz="1200" dirty="0">
                <a:latin typeface="Arial" panose="020B0604020202020204" pitchFamily="34" charset="0"/>
                <a:cs typeface="Arial" panose="020B0604020202020204" pitchFamily="34" charset="0"/>
              </a:rPr>
              <a:t>von Seiten </a:t>
            </a:r>
            <a:r>
              <a:rPr lang="de-CH" altLang="de-DE" sz="1200" dirty="0" smtClean="0">
                <a:latin typeface="Arial" panose="020B0604020202020204" pitchFamily="34" charset="0"/>
                <a:cs typeface="Arial" panose="020B0604020202020204" pitchFamily="34" charset="0"/>
              </a:rPr>
              <a:t>der Vorgesetzten</a:t>
            </a:r>
            <a:r>
              <a:rPr lang="de-CH" altLang="de-DE" sz="1200" dirty="0">
                <a:latin typeface="Arial" panose="020B0604020202020204" pitchFamily="34" charset="0"/>
                <a:cs typeface="Arial" panose="020B0604020202020204" pitchFamily="34" charset="0"/>
              </a:rPr>
              <a:t>.</a:t>
            </a:r>
          </a:p>
          <a:p>
            <a:r>
              <a:rPr lang="de-CH" altLang="de-DE" sz="1200" dirty="0">
                <a:latin typeface="Arial" panose="020B0604020202020204" pitchFamily="34" charset="0"/>
                <a:cs typeface="Arial" panose="020B0604020202020204" pitchFamily="34" charset="0"/>
              </a:rPr>
              <a:t>Bei der Checkliste kann dieses </a:t>
            </a:r>
            <a:r>
              <a:rPr lang="de-CH" altLang="de-DE" sz="1200" dirty="0" err="1" smtClean="0">
                <a:latin typeface="Arial" panose="020B0604020202020204" pitchFamily="34" charset="0"/>
                <a:cs typeface="Arial" panose="020B0604020202020204" pitchFamily="34" charset="0"/>
              </a:rPr>
              <a:t>Speaking</a:t>
            </a:r>
            <a:r>
              <a:rPr lang="de-CH" altLang="de-DE" sz="1200" baseline="0" dirty="0" smtClean="0">
                <a:latin typeface="Arial" panose="020B0604020202020204" pitchFamily="34" charset="0"/>
                <a:cs typeface="Arial" panose="020B0604020202020204" pitchFamily="34" charset="0"/>
              </a:rPr>
              <a:t> </a:t>
            </a:r>
            <a:r>
              <a:rPr lang="de-CH" altLang="de-DE" sz="1200" dirty="0" err="1" smtClean="0">
                <a:latin typeface="Arial" panose="020B0604020202020204" pitchFamily="34" charset="0"/>
                <a:cs typeface="Arial" panose="020B0604020202020204" pitchFamily="34" charset="0"/>
              </a:rPr>
              <a:t>up</a:t>
            </a:r>
            <a:r>
              <a:rPr lang="de-CH" altLang="de-DE" sz="1200" dirty="0" smtClean="0">
                <a:latin typeface="Arial" panose="020B0604020202020204" pitchFamily="34" charset="0"/>
                <a:cs typeface="Arial" panose="020B0604020202020204" pitchFamily="34" charset="0"/>
              </a:rPr>
              <a:t> </a:t>
            </a:r>
            <a:r>
              <a:rPr lang="de-CH" altLang="de-DE" sz="1200" dirty="0">
                <a:latin typeface="Arial" panose="020B0604020202020204" pitchFamily="34" charset="0"/>
                <a:cs typeface="Arial" panose="020B0604020202020204" pitchFamily="34" charset="0"/>
              </a:rPr>
              <a:t>sehr stark unterstützt werden, wenn das Bearbeiten der Checkliste strukturiert mit klaren Rollen und Verantwortungen geplant und umgesetzt wird. </a:t>
            </a:r>
          </a:p>
          <a:p>
            <a:endParaRPr lang="de-CH" sz="800" dirty="0"/>
          </a:p>
        </p:txBody>
      </p:sp>
      <p:sp>
        <p:nvSpPr>
          <p:cNvPr id="4" name="Foliennummernplatzhalter 3"/>
          <p:cNvSpPr>
            <a:spLocks noGrp="1"/>
          </p:cNvSpPr>
          <p:nvPr>
            <p:ph type="sldNum" sz="quarter" idx="10"/>
          </p:nvPr>
        </p:nvSpPr>
        <p:spPr/>
        <p:txBody>
          <a:bodyPr/>
          <a:lstStyle/>
          <a:p>
            <a:fld id="{E6B5BAC9-FAD2-4512-8165-CA0494811BE3}" type="slidenum">
              <a:rPr lang="de-CH" smtClean="0"/>
              <a:t>17</a:t>
            </a:fld>
            <a:endParaRPr lang="de-CH" dirty="0"/>
          </a:p>
        </p:txBody>
      </p:sp>
    </p:spTree>
    <p:extLst>
      <p:ext uri="{BB962C8B-B14F-4D97-AF65-F5344CB8AC3E}">
        <p14:creationId xmlns:p14="http://schemas.microsoft.com/office/powerpoint/2010/main" val="7272378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Arial" panose="020B0604020202020204" pitchFamily="34" charset="0"/>
                <a:cs typeface="Arial" panose="020B0604020202020204" pitchFamily="34" charset="0"/>
              </a:rPr>
              <a:t>Die </a:t>
            </a:r>
            <a:r>
              <a:rPr lang="de-CH" baseline="0" dirty="0" smtClean="0">
                <a:latin typeface="Arial" panose="020B0604020202020204" pitchFamily="34" charset="0"/>
                <a:cs typeface="Arial" panose="020B0604020202020204" pitchFamily="34" charset="0"/>
              </a:rPr>
              <a:t>qualitative Untersuchung von Schwappach und Gehring (2014) zeigte, dass eine «typische Konstellation», in der Personen schweigen, die folgenden Merkmale trägt:</a:t>
            </a: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Arial" panose="020B0604020202020204" pitchFamily="34" charset="0"/>
                <a:cs typeface="Arial" panose="020B0604020202020204" pitchFamily="34" charset="0"/>
              </a:rPr>
              <a:t>Es handelt sich um eine Situation aus dem Bereich der Hygieneregeln, also beispielsweise das Hände desinfizieren. </a:t>
            </a: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Arial" panose="020B0604020202020204" pitchFamily="34" charset="0"/>
                <a:cs typeface="Arial" panose="020B0604020202020204" pitchFamily="34" charset="0"/>
              </a:rPr>
              <a:t>Es sind mehrere Personen anwesend, eine typische Situation wäre hier die Visite. Personen gaben an, typischerweise häufiger dann etwas zu sagen, wenn sie mit der entsprechenden Person allein im Raum waren. </a:t>
            </a: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Arial" panose="020B0604020202020204" pitchFamily="34" charset="0"/>
                <a:cs typeface="Arial" panose="020B0604020202020204" pitchFamily="34" charset="0"/>
              </a:rPr>
              <a:t>Eine weitere wichtige Barriere ist die Anwesenheit von Angehörigen oder eines wachen Patienten. </a:t>
            </a: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Arial" panose="020B0604020202020204" pitchFamily="34" charset="0"/>
                <a:cs typeface="Arial" panose="020B0604020202020204" pitchFamily="34" charset="0"/>
              </a:rPr>
              <a:t>Interessanterweise zeigte sich, dass die Konstellationen, in denen Personen Sicherheitsbedenken </a:t>
            </a:r>
            <a:r>
              <a:rPr lang="de-DE" baseline="0" dirty="0" err="1" smtClean="0">
                <a:latin typeface="Arial" panose="020B0604020202020204" pitchFamily="34" charset="0"/>
                <a:cs typeface="Arial" panose="020B0604020202020204" pitchFamily="34" charset="0"/>
              </a:rPr>
              <a:t>äussern</a:t>
            </a:r>
            <a:r>
              <a:rPr lang="de-DE" baseline="0" dirty="0" smtClean="0">
                <a:latin typeface="Arial" panose="020B0604020202020204" pitchFamily="34" charset="0"/>
                <a:cs typeface="Arial" panose="020B0604020202020204" pitchFamily="34" charset="0"/>
              </a:rPr>
              <a:t>, sich auch entlang der anwesenden Berufsgruppen unterscheiden: während Pflegefachpersonal anderem Pflegefachpersonal gegenüber Sicherheitsbedenken </a:t>
            </a:r>
            <a:r>
              <a:rPr lang="de-DE" baseline="0" dirty="0" err="1" smtClean="0">
                <a:latin typeface="Arial" panose="020B0604020202020204" pitchFamily="34" charset="0"/>
                <a:cs typeface="Arial" panose="020B0604020202020204" pitchFamily="34" charset="0"/>
              </a:rPr>
              <a:t>äussert</a:t>
            </a:r>
            <a:r>
              <a:rPr lang="de-DE" baseline="0" dirty="0" smtClean="0">
                <a:latin typeface="Arial" panose="020B0604020202020204" pitchFamily="34" charset="0"/>
                <a:cs typeface="Arial" panose="020B0604020202020204" pitchFamily="34" charset="0"/>
              </a:rPr>
              <a:t>, </a:t>
            </a:r>
            <a:r>
              <a:rPr lang="de-DE" baseline="0" dirty="0" err="1" smtClean="0">
                <a:latin typeface="Arial" panose="020B0604020202020204" pitchFamily="34" charset="0"/>
                <a:cs typeface="Arial" panose="020B0604020202020204" pitchFamily="34" charset="0"/>
              </a:rPr>
              <a:t>äussert</a:t>
            </a:r>
            <a:r>
              <a:rPr lang="de-DE" baseline="0" dirty="0" smtClean="0">
                <a:latin typeface="Arial" panose="020B0604020202020204" pitchFamily="34" charset="0"/>
                <a:cs typeface="Arial" panose="020B0604020202020204" pitchFamily="34" charset="0"/>
              </a:rPr>
              <a:t> Pflegefachpersonal Ärzten gegenüber selten Sicherheitsbedenken. Ebenfalls selten werden Sicherheitsbedenken von Ärzten gegenüber anderen Ärzten </a:t>
            </a:r>
            <a:r>
              <a:rPr lang="de-DE" baseline="0" dirty="0" err="1" smtClean="0">
                <a:latin typeface="Arial" panose="020B0604020202020204" pitchFamily="34" charset="0"/>
                <a:cs typeface="Arial" panose="020B0604020202020204" pitchFamily="34" charset="0"/>
              </a:rPr>
              <a:t>geäussert</a:t>
            </a:r>
            <a:r>
              <a:rPr lang="de-DE" baseline="0" dirty="0" smtClean="0">
                <a:latin typeface="Arial" panose="020B0604020202020204" pitchFamily="34" charset="0"/>
                <a:cs typeface="Arial" panose="020B0604020202020204" pitchFamily="34" charset="0"/>
              </a:rPr>
              <a:t>.  Ein klassisches Hindernis, das sich auch bei der </a:t>
            </a:r>
            <a:r>
              <a:rPr lang="de-DE" baseline="0" dirty="0" err="1" smtClean="0">
                <a:latin typeface="Arial" panose="020B0604020202020204" pitchFamily="34" charset="0"/>
                <a:cs typeface="Arial" panose="020B0604020202020204" pitchFamily="34" charset="0"/>
              </a:rPr>
              <a:t>Äusserung</a:t>
            </a:r>
            <a:r>
              <a:rPr lang="de-DE" baseline="0" dirty="0" smtClean="0">
                <a:latin typeface="Arial" panose="020B0604020202020204" pitchFamily="34" charset="0"/>
                <a:cs typeface="Arial" panose="020B0604020202020204" pitchFamily="34" charset="0"/>
              </a:rPr>
              <a:t> von Sicherheitsbedenken findet, sind Hierarchie-Unterschiede. Seltener </a:t>
            </a:r>
            <a:r>
              <a:rPr lang="de-DE" baseline="0" dirty="0" err="1" smtClean="0">
                <a:latin typeface="Arial" panose="020B0604020202020204" pitchFamily="34" charset="0"/>
                <a:cs typeface="Arial" panose="020B0604020202020204" pitchFamily="34" charset="0"/>
              </a:rPr>
              <a:t>äussern</a:t>
            </a:r>
            <a:r>
              <a:rPr lang="de-DE" baseline="0" dirty="0" smtClean="0">
                <a:latin typeface="Arial" panose="020B0604020202020204" pitchFamily="34" charset="0"/>
                <a:cs typeface="Arial" panose="020B0604020202020204" pitchFamily="34" charset="0"/>
              </a:rPr>
              <a:t> Personen hierarchisch höher gestellten Personen gegenüber Sicherheitsbedenken als Personen gegenüber, die auf gleicher oder niedrigerer Hierarchiestufe sind. Schweigen wird typischerweise zusätzlich wahrscheinlicher, wenn die Situation ein sofortiges Handeln verlangt, das </a:t>
            </a:r>
            <a:r>
              <a:rPr lang="de-DE" baseline="0" dirty="0" err="1" smtClean="0">
                <a:latin typeface="Arial" panose="020B0604020202020204" pitchFamily="34" charset="0"/>
                <a:cs typeface="Arial" panose="020B0604020202020204" pitchFamily="34" charset="0"/>
              </a:rPr>
              <a:t>heisst</a:t>
            </a:r>
            <a:r>
              <a:rPr lang="de-DE" baseline="0" dirty="0" smtClean="0">
                <a:latin typeface="Arial" panose="020B0604020202020204" pitchFamily="34" charset="0"/>
                <a:cs typeface="Arial" panose="020B0604020202020204" pitchFamily="34" charset="0"/>
              </a:rPr>
              <a:t> wenn Personen keine Zeit haben, subjektive Vor- und Nachteile abzuwägen.</a:t>
            </a: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Arial" panose="020B0604020202020204" pitchFamily="34" charset="0"/>
                <a:cs typeface="Arial" panose="020B0604020202020204" pitchFamily="34" charset="0"/>
              </a:rPr>
              <a:t>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baseline="0" dirty="0" smtClean="0">
                <a:latin typeface="Arial" panose="020B0604020202020204" pitchFamily="34" charset="0"/>
                <a:cs typeface="Arial" panose="020B0604020202020204" pitchFamily="34" charset="0"/>
              </a:rPr>
              <a:t>Insgesamt ist es wichtig zu betonen, dass diese Faktoren das Schweigen typischerweise begünstigen, aber keine </a:t>
            </a:r>
            <a:r>
              <a:rPr lang="de-DE" sz="1200" b="0" baseline="0" dirty="0" err="1" smtClean="0">
                <a:latin typeface="Arial" panose="020B0604020202020204" pitchFamily="34" charset="0"/>
                <a:cs typeface="Arial" panose="020B0604020202020204" pitchFamily="34" charset="0"/>
              </a:rPr>
              <a:t>ausschliesslichen</a:t>
            </a:r>
            <a:r>
              <a:rPr lang="de-DE" sz="1200" b="0" baseline="0" dirty="0" smtClean="0">
                <a:latin typeface="Arial" panose="020B0604020202020204" pitchFamily="34" charset="0"/>
                <a:cs typeface="Arial" panose="020B0604020202020204" pitchFamily="34" charset="0"/>
              </a:rPr>
              <a:t> oder einzigen Faktoren sind, die kausal zu Schweigen führen.</a:t>
            </a:r>
            <a:endParaRPr lang="de-DE" sz="1200" b="0" dirty="0" smtClean="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18</a:t>
            </a:fld>
            <a:endParaRPr lang="de-CH"/>
          </a:p>
        </p:txBody>
      </p:sp>
    </p:spTree>
    <p:extLst>
      <p:ext uri="{BB962C8B-B14F-4D97-AF65-F5344CB8AC3E}">
        <p14:creationId xmlns:p14="http://schemas.microsoft.com/office/powerpoint/2010/main" val="19453992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Folienbildplatzhalter 1"/>
          <p:cNvSpPr>
            <a:spLocks noGrp="1" noRot="1" noChangeAspect="1" noTextEdit="1"/>
          </p:cNvSpPr>
          <p:nvPr>
            <p:ph type="sldImg"/>
          </p:nvPr>
        </p:nvSpPr>
        <p:spPr>
          <a:xfrm>
            <a:off x="942975" y="746125"/>
            <a:ext cx="4972050" cy="3730625"/>
          </a:xfrm>
          <a:ln/>
        </p:spPr>
      </p:sp>
      <p:sp>
        <p:nvSpPr>
          <p:cNvPr id="49155"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a:defRPr/>
            </a:pPr>
            <a:r>
              <a:rPr lang="de-DE" u="none" dirty="0" smtClean="0">
                <a:solidFill>
                  <a:srgbClr val="000000"/>
                </a:solidFill>
                <a:latin typeface="Arial" panose="020B0604020202020204" pitchFamily="34" charset="0"/>
                <a:cs typeface="Arial" panose="020B0604020202020204" pitchFamily="34" charset="0"/>
              </a:rPr>
              <a:t>Auch</a:t>
            </a:r>
            <a:r>
              <a:rPr lang="de-DE" u="none" baseline="0" dirty="0" smtClean="0">
                <a:solidFill>
                  <a:srgbClr val="000000"/>
                </a:solidFill>
                <a:latin typeface="Arial" panose="020B0604020202020204" pitchFamily="34" charset="0"/>
                <a:cs typeface="Arial" panose="020B0604020202020204" pitchFamily="34" charset="0"/>
              </a:rPr>
              <a:t> in anderen Studien zeigen sich diese Faktoren als mögliche Gründe für Schweigen. </a:t>
            </a:r>
            <a:r>
              <a:rPr lang="de-DE" u="none" dirty="0" smtClean="0">
                <a:solidFill>
                  <a:srgbClr val="000000"/>
                </a:solidFill>
                <a:latin typeface="Arial" panose="020B0604020202020204" pitchFamily="34" charset="0"/>
                <a:cs typeface="Arial" panose="020B0604020202020204" pitchFamily="34" charset="0"/>
              </a:rPr>
              <a:t>In</a:t>
            </a:r>
            <a:r>
              <a:rPr lang="de-DE" u="none" baseline="0" dirty="0" smtClean="0">
                <a:solidFill>
                  <a:srgbClr val="000000"/>
                </a:solidFill>
                <a:latin typeface="Arial" panose="020B0604020202020204" pitchFamily="34" charset="0"/>
                <a:cs typeface="Arial" panose="020B0604020202020204" pitchFamily="34" charset="0"/>
              </a:rPr>
              <a:t> der Studie aus der Anästhesie von St. Pierre (2012) und anderen wurden in einer </a:t>
            </a:r>
            <a:r>
              <a:rPr lang="de-DE" u="none" baseline="0" dirty="0" err="1" smtClean="0">
                <a:solidFill>
                  <a:srgbClr val="000000"/>
                </a:solidFill>
                <a:latin typeface="Arial" panose="020B0604020202020204" pitchFamily="34" charset="0"/>
                <a:cs typeface="Arial" panose="020B0604020202020204" pitchFamily="34" charset="0"/>
              </a:rPr>
              <a:t>Full-Scale</a:t>
            </a:r>
            <a:r>
              <a:rPr lang="de-DE" u="none" baseline="0" dirty="0" smtClean="0">
                <a:solidFill>
                  <a:srgbClr val="000000"/>
                </a:solidFill>
                <a:latin typeface="Arial" panose="020B0604020202020204" pitchFamily="34" charset="0"/>
                <a:cs typeface="Arial" panose="020B0604020202020204" pitchFamily="34" charset="0"/>
              </a:rPr>
              <a:t> Simulation Situationen simuliert, in denen der Oberarzt nach einem Drehbuch mehrere Fehler machte. </a:t>
            </a:r>
            <a:r>
              <a:rPr lang="de-DE" u="none" baseline="0" dirty="0" err="1" smtClean="0">
                <a:solidFill>
                  <a:srgbClr val="000000"/>
                </a:solidFill>
                <a:latin typeface="Arial" panose="020B0604020202020204" pitchFamily="34" charset="0"/>
                <a:cs typeface="Arial" panose="020B0604020202020204" pitchFamily="34" charset="0"/>
              </a:rPr>
              <a:t>Full-scale</a:t>
            </a:r>
            <a:r>
              <a:rPr lang="de-DE" u="none" baseline="0" dirty="0" smtClean="0">
                <a:solidFill>
                  <a:srgbClr val="000000"/>
                </a:solidFill>
                <a:latin typeface="Arial" panose="020B0604020202020204" pitchFamily="34" charset="0"/>
                <a:cs typeface="Arial" panose="020B0604020202020204" pitchFamily="34" charset="0"/>
              </a:rPr>
              <a:t> bedeutet, dass die Puppen, die für die Simulation als Patienten eingesetzt wurden, Reaktionen wie echte Patienten zeigten, das </a:t>
            </a:r>
            <a:r>
              <a:rPr lang="de-DE" u="none" baseline="0" dirty="0" err="1" smtClean="0">
                <a:solidFill>
                  <a:srgbClr val="000000"/>
                </a:solidFill>
                <a:latin typeface="Arial" panose="020B0604020202020204" pitchFamily="34" charset="0"/>
                <a:cs typeface="Arial" panose="020B0604020202020204" pitchFamily="34" charset="0"/>
              </a:rPr>
              <a:t>heisst</a:t>
            </a:r>
            <a:r>
              <a:rPr lang="de-DE" u="none" baseline="0" dirty="0" smtClean="0">
                <a:solidFill>
                  <a:srgbClr val="000000"/>
                </a:solidFill>
                <a:latin typeface="Arial" panose="020B0604020202020204" pitchFamily="34" charset="0"/>
                <a:cs typeface="Arial" panose="020B0604020202020204" pitchFamily="34" charset="0"/>
              </a:rPr>
              <a:t>, im Ernstfall auch „starben“. </a:t>
            </a:r>
          </a:p>
          <a:p>
            <a:pPr>
              <a:defRPr/>
            </a:pPr>
            <a:r>
              <a:rPr lang="de-DE" u="none" baseline="0" dirty="0" smtClean="0">
                <a:solidFill>
                  <a:srgbClr val="000000"/>
                </a:solidFill>
                <a:latin typeface="Arial" panose="020B0604020202020204" pitchFamily="34" charset="0"/>
                <a:cs typeface="Arial" panose="020B0604020202020204" pitchFamily="34" charset="0"/>
              </a:rPr>
              <a:t>Im Studiendesign war genau festgelegt, welche Regeln der „Oberarzt“ verletzen sollte. </a:t>
            </a:r>
          </a:p>
          <a:p>
            <a:pPr>
              <a:defRPr/>
            </a:pPr>
            <a:r>
              <a:rPr lang="de-DE" u="none" baseline="0" dirty="0" smtClean="0">
                <a:solidFill>
                  <a:srgbClr val="000000"/>
                </a:solidFill>
                <a:latin typeface="Arial" panose="020B0604020202020204" pitchFamily="34" charset="0"/>
                <a:cs typeface="Arial" panose="020B0604020202020204" pitchFamily="34" charset="0"/>
              </a:rPr>
              <a:t>Der Oberarzt in der Studie</a:t>
            </a:r>
            <a:endParaRPr lang="de-DE" u="none" dirty="0" smtClean="0">
              <a:solidFill>
                <a:srgbClr val="000000"/>
              </a:solidFill>
              <a:latin typeface="Arial" panose="020B0604020202020204" pitchFamily="34" charset="0"/>
              <a:cs typeface="Arial" panose="020B0604020202020204" pitchFamily="34" charset="0"/>
            </a:endParaRPr>
          </a:p>
          <a:p>
            <a:pPr marL="689440" lvl="1" indent="-295475">
              <a:buFontTx/>
              <a:buChar char="-"/>
              <a:defRPr/>
            </a:pPr>
            <a:r>
              <a:rPr lang="de-DE" u="none" dirty="0" smtClean="0">
                <a:solidFill>
                  <a:srgbClr val="000000"/>
                </a:solidFill>
                <a:latin typeface="Arial" panose="020B0604020202020204" pitchFamily="34" charset="0"/>
                <a:cs typeface="Arial" panose="020B0604020202020204" pitchFamily="34" charset="0"/>
              </a:rPr>
              <a:t>verletzte mehrere hausinterne SOPs</a:t>
            </a:r>
          </a:p>
          <a:p>
            <a:pPr marL="689440" lvl="1" indent="-295475">
              <a:buFontTx/>
              <a:buChar char="-"/>
              <a:defRPr/>
            </a:pPr>
            <a:r>
              <a:rPr lang="de-DE" u="none" dirty="0" smtClean="0">
                <a:solidFill>
                  <a:srgbClr val="000000"/>
                </a:solidFill>
                <a:latin typeface="Arial" panose="020B0604020202020204" pitchFamily="34" charset="0"/>
                <a:cs typeface="Arial" panose="020B0604020202020204" pitchFamily="34" charset="0"/>
              </a:rPr>
              <a:t>missachtete Empfehlungen der Fachgesellschaften zum Gerätecheck</a:t>
            </a:r>
          </a:p>
          <a:p>
            <a:pPr marL="689440" lvl="1" indent="-295475">
              <a:buFontTx/>
              <a:buChar char="-"/>
              <a:defRPr/>
            </a:pPr>
            <a:r>
              <a:rPr lang="de-DE" u="none" dirty="0" smtClean="0">
                <a:solidFill>
                  <a:srgbClr val="000000"/>
                </a:solidFill>
                <a:latin typeface="Arial" panose="020B0604020202020204" pitchFamily="34" charset="0"/>
                <a:cs typeface="Arial" panose="020B0604020202020204" pitchFamily="34" charset="0"/>
              </a:rPr>
              <a:t>ordnete 2 Medikamentengaben an, die potentiell letal sein würden</a:t>
            </a:r>
          </a:p>
          <a:p>
            <a:pPr marL="0" marR="0" indent="0" algn="l" defTabSz="914400" rtl="0" eaLnBrk="1" fontAlgn="auto" latinLnBrk="0" hangingPunct="1">
              <a:lnSpc>
                <a:spcPct val="100000"/>
              </a:lnSpc>
              <a:spcBef>
                <a:spcPts val="0"/>
              </a:spcBef>
              <a:spcAft>
                <a:spcPts val="0"/>
              </a:spcAft>
              <a:buClrTx/>
              <a:buSzTx/>
              <a:buFontTx/>
              <a:buNone/>
              <a:tabLst/>
              <a:defRPr/>
            </a:pPr>
            <a:r>
              <a:rPr lang="de-DE" u="none" baseline="0" dirty="0" smtClean="0">
                <a:solidFill>
                  <a:srgbClr val="000000"/>
                </a:solidFill>
                <a:latin typeface="Arial" panose="020B0604020202020204" pitchFamily="34" charset="0"/>
                <a:cs typeface="Arial" panose="020B0604020202020204" pitchFamily="34" charset="0"/>
              </a:rPr>
              <a:t>Insgesamt wurden in der Studie 7 </a:t>
            </a:r>
            <a:r>
              <a:rPr lang="de-DE" u="none" dirty="0" smtClean="0">
                <a:solidFill>
                  <a:srgbClr val="000000"/>
                </a:solidFill>
                <a:latin typeface="Arial" panose="020B0604020202020204" pitchFamily="34" charset="0"/>
                <a:cs typeface="Arial" panose="020B0604020202020204" pitchFamily="34" charset="0"/>
              </a:rPr>
              <a:t>„kommunikationswürdige“ Situationen in</a:t>
            </a:r>
            <a:r>
              <a:rPr lang="de-DE" u="none" baseline="0" dirty="0" smtClean="0">
                <a:solidFill>
                  <a:srgbClr val="000000"/>
                </a:solidFill>
                <a:latin typeface="Arial" panose="020B0604020202020204" pitchFamily="34" charset="0"/>
                <a:cs typeface="Arial" panose="020B0604020202020204" pitchFamily="34" charset="0"/>
              </a:rPr>
              <a:t> die Simulation eingebaut. Das Verhalten der Teilnehmenden wurde direkt beobachtet und erfasst. Situationen, in denen Personen etwas sagen, beruhten in dieser Studie also nicht auf retrospektiver Selbsteinschätzung, sondern auf konkreter Beobachtung einer spezifischen Situation. Es zeigte sich, dass 72% der Personen ein Sicherheitsbedenken hatten, aber nichts sagten, und nur 11% etwas bemerkten und das Problem deutlich ansprachen.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u="none" baseline="0" dirty="0" smtClean="0">
              <a:solidFill>
                <a:srgbClr val="000000"/>
              </a:solidFill>
            </a:endParaRPr>
          </a:p>
        </p:txBody>
      </p:sp>
      <p:sp>
        <p:nvSpPr>
          <p:cNvPr id="49156" name="Foliennummernplatzhalter 3"/>
          <p:cNvSpPr txBox="1">
            <a:spLocks noGrp="1"/>
          </p:cNvSpPr>
          <p:nvPr/>
        </p:nvSpPr>
        <p:spPr bwMode="auto">
          <a:xfrm>
            <a:off x="3885453" y="9446255"/>
            <a:ext cx="2970947" cy="499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516" tIns="47759" rIns="95516" bIns="47759" anchor="b"/>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r" eaLnBrk="1" hangingPunct="1"/>
            <a:fld id="{B727530E-3011-42E2-98B0-7F6B7DAC8C35}" type="slidenum">
              <a:rPr lang="de-DE" altLang="de-DE" sz="1200"/>
              <a:pPr algn="r" eaLnBrk="1" hangingPunct="1"/>
              <a:t>19</a:t>
            </a:fld>
            <a:endParaRPr lang="de-DE" altLang="de-DE"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CH" sz="110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solidFill>
                  <a:prstClr val="black"/>
                </a:solidFill>
              </a:rPr>
              <a:pPr/>
              <a:t>2</a:t>
            </a:fld>
            <a:endParaRPr lang="de-CH" dirty="0">
              <a:solidFill>
                <a:prstClr val="black"/>
              </a:solidFill>
            </a:endParaRPr>
          </a:p>
        </p:txBody>
      </p:sp>
    </p:spTree>
    <p:extLst>
      <p:ext uri="{BB962C8B-B14F-4D97-AF65-F5344CB8AC3E}">
        <p14:creationId xmlns:p14="http://schemas.microsoft.com/office/powerpoint/2010/main" val="35880033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25000" lnSpcReduction="20000"/>
          </a:bodyPr>
          <a:lstStyle/>
          <a:p>
            <a:pPr marL="0" indent="0">
              <a:buNone/>
            </a:pPr>
            <a:r>
              <a:rPr lang="de-CH" sz="1200" dirty="0" smtClean="0"/>
              <a:t>In einer quantitativen Erhebung</a:t>
            </a:r>
            <a:r>
              <a:rPr lang="de-CH" sz="1200" baseline="0" dirty="0" smtClean="0"/>
              <a:t> haben Schwappach und Gehring (2014) die Einschätzungen von Mitarbeitenden auf onkologischen Abteilungen im Hinblick auf Sicherheitsbedenken und sicherheitsrelevante Situationen erfasst. Der eingesetzte Fragebogen enthielt 34 generische Items zur Einschätzung von sicherheitsrelevanten Situationen und das Verhalten in diesen Situationen.</a:t>
            </a:r>
          </a:p>
          <a:p>
            <a:pPr marL="0" indent="0">
              <a:buNone/>
            </a:pPr>
            <a:r>
              <a:rPr lang="de-CH" sz="1200" baseline="0" dirty="0" smtClean="0"/>
              <a:t>Deutlich zu sehen ist, dass die Befragten Erfahrung mit unterschiedlichen Situationen haben, in denen Sicherheitsbedenken relevant wurden. </a:t>
            </a:r>
          </a:p>
          <a:p>
            <a:pPr marL="0" indent="0">
              <a:buNone/>
            </a:pPr>
            <a:r>
              <a:rPr lang="de-CH" sz="1200" dirty="0" smtClean="0"/>
              <a:t>Insgesamt</a:t>
            </a:r>
            <a:r>
              <a:rPr lang="de-CH" sz="1200" baseline="0" dirty="0" smtClean="0"/>
              <a:t> zeigt die Studie, dass die befragten Personen zumeist «beide Seiten» bereits erlebt haben: sie gaben an, sowohl Situationen erlebt zu haben, in denen sie trotz Bedenken geschwiegen haben, als auch Situationen erlebt zu haben, in denen sie Sicherheitsbedenken geäussert haben. Dieses Ergebnis zeigt einerseits, dass </a:t>
            </a:r>
            <a:r>
              <a:rPr lang="de-CH" sz="1200" baseline="0" dirty="0" err="1" smtClean="0"/>
              <a:t>Speaking</a:t>
            </a:r>
            <a:r>
              <a:rPr lang="de-CH" sz="1200" baseline="0" dirty="0" smtClean="0"/>
              <a:t> </a:t>
            </a:r>
            <a:r>
              <a:rPr lang="de-CH" sz="1200" baseline="0" dirty="0" err="1" smtClean="0"/>
              <a:t>up</a:t>
            </a:r>
            <a:r>
              <a:rPr lang="de-CH" sz="1200" baseline="0" dirty="0" smtClean="0"/>
              <a:t> ein Ergebnis von vielen verschiedenen Einflussfaktoren ist, die über Situationen hinweg nicht stabil bleiben müssen. Andererseits illustriert das Ergebnis das vorhandene Potential für Schulungen und Weiterbildungen in denen </a:t>
            </a:r>
            <a:r>
              <a:rPr lang="de-CH" sz="1200" baseline="0" dirty="0" err="1" smtClean="0"/>
              <a:t>Speaking</a:t>
            </a:r>
            <a:r>
              <a:rPr lang="de-CH" sz="1200" baseline="0" dirty="0" smtClean="0"/>
              <a:t> </a:t>
            </a:r>
            <a:r>
              <a:rPr lang="de-CH" sz="1200" baseline="0" dirty="0" err="1" smtClean="0"/>
              <a:t>up</a:t>
            </a:r>
            <a:r>
              <a:rPr lang="de-CH" sz="1200" baseline="0" dirty="0" smtClean="0"/>
              <a:t> trainiert werden kann. Die meisten Personen können sich in beide Situationen hineinversetzen, was das Vermitteln von erschwerenden aber auch begünstigenden Faktoren erleichtert. </a:t>
            </a:r>
            <a:endParaRPr lang="de-CH" sz="1100" b="1" dirty="0"/>
          </a:p>
        </p:txBody>
      </p:sp>
      <p:sp>
        <p:nvSpPr>
          <p:cNvPr id="4" name="Foliennummernplatzhalter 3"/>
          <p:cNvSpPr>
            <a:spLocks noGrp="1"/>
          </p:cNvSpPr>
          <p:nvPr>
            <p:ph type="sldNum" sz="quarter" idx="10"/>
          </p:nvPr>
        </p:nvSpPr>
        <p:spPr/>
        <p:txBody>
          <a:bodyPr/>
          <a:lstStyle/>
          <a:p>
            <a:fld id="{E6B5BAC9-FAD2-4512-8165-CA0494811BE3}" type="slidenum">
              <a:rPr lang="de-CH" smtClean="0"/>
              <a:t>20</a:t>
            </a:fld>
            <a:endParaRPr lang="de-CH"/>
          </a:p>
        </p:txBody>
      </p:sp>
    </p:spTree>
    <p:extLst>
      <p:ext uri="{BB962C8B-B14F-4D97-AF65-F5344CB8AC3E}">
        <p14:creationId xmlns:p14="http://schemas.microsoft.com/office/powerpoint/2010/main" val="40710616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In der gleichen Studie</a:t>
            </a:r>
            <a:r>
              <a:rPr lang="de-CH" baseline="0" dirty="0" smtClean="0"/>
              <a:t> wurden den Befragten auch Vignetten vorgelegt, die Szenarien aus dem Spitalalltag mit sicherheitsrelevanten Aspekten beinhalteten. Verschiedene Parameter wurden systematisch variiert, um mehr oder weniger kritische Situationen im Hinblick auf Patientensicherheit und die Notwendigkeit von </a:t>
            </a:r>
            <a:r>
              <a:rPr lang="de-CH" baseline="0" dirty="0" err="1" smtClean="0"/>
              <a:t>Speaking</a:t>
            </a:r>
            <a:r>
              <a:rPr lang="de-CH" baseline="0" dirty="0" smtClean="0"/>
              <a:t> </a:t>
            </a:r>
            <a:r>
              <a:rPr lang="de-CH" baseline="0" dirty="0" err="1" smtClean="0"/>
              <a:t>up</a:t>
            </a:r>
            <a:r>
              <a:rPr lang="de-CH" baseline="0" dirty="0" smtClean="0"/>
              <a:t> zu schaffen. Die Ergebnisse zeigen, dass ein substantieller Teil der Befragten in «klassischen» sicherheitsgefährdenden Situationen schweigt. Obwohl Personen die Gefahr bemerken, geben bis zu 25% an, den Kollegen aus den unterschiedlichsten Gründen wahrscheinlich nicht darauf hinzuweisen. </a:t>
            </a:r>
            <a:endParaRPr lang="de-CH" dirty="0"/>
          </a:p>
        </p:txBody>
      </p:sp>
      <p:sp>
        <p:nvSpPr>
          <p:cNvPr id="4" name="Foliennummernplatzhalter 3"/>
          <p:cNvSpPr>
            <a:spLocks noGrp="1"/>
          </p:cNvSpPr>
          <p:nvPr>
            <p:ph type="sldNum" sz="quarter" idx="10"/>
          </p:nvPr>
        </p:nvSpPr>
        <p:spPr/>
        <p:txBody>
          <a:bodyPr/>
          <a:lstStyle/>
          <a:p>
            <a:fld id="{E6B5BAC9-FAD2-4512-8165-CA0494811BE3}" type="slidenum">
              <a:rPr lang="de-CH" smtClean="0"/>
              <a:t>21</a:t>
            </a:fld>
            <a:endParaRPr lang="de-CH"/>
          </a:p>
        </p:txBody>
      </p:sp>
    </p:spTree>
    <p:extLst>
      <p:ext uri="{BB962C8B-B14F-4D97-AF65-F5344CB8AC3E}">
        <p14:creationId xmlns:p14="http://schemas.microsoft.com/office/powerpoint/2010/main" val="39944688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sz="1200" dirty="0" smtClean="0"/>
              <a:t>Aus</a:t>
            </a:r>
            <a:r>
              <a:rPr lang="de-CH" sz="1200" baseline="0" dirty="0" smtClean="0"/>
              <a:t> den Studien von Schwappach und Gehring (2014) wird deutlich, dass Personen oftmals indirekt versuchen, etwas zu sagen um andere auf Gefahr oder Fehler aufmerksam zu machen. In der qualitativen Studie berichten Teilnehmende von Verhaltensweisen, die sie an den Tag legen, um Kollegen und/oder Vorgesetzte auf einen Fehler aufmerksam zu machen. Diese Strategien lassen sich zusammenfassen.</a:t>
            </a:r>
          </a:p>
          <a:p>
            <a:pPr>
              <a:defRPr/>
            </a:pPr>
            <a:r>
              <a:rPr lang="de-DE" sz="1200" u="sng" dirty="0" smtClean="0">
                <a:solidFill>
                  <a:srgbClr val="000000"/>
                </a:solidFill>
              </a:rPr>
              <a:t>Typische Strategien</a:t>
            </a:r>
            <a:r>
              <a:rPr lang="de-DE" sz="1200" u="sng" baseline="0" dirty="0" smtClean="0">
                <a:solidFill>
                  <a:srgbClr val="000000"/>
                </a:solidFill>
              </a:rPr>
              <a:t> sind:</a:t>
            </a:r>
            <a:endParaRPr lang="de-DE" sz="1200" u="sng" dirty="0" smtClean="0">
              <a:solidFill>
                <a:srgbClr val="000000"/>
              </a:solidFill>
            </a:endParaRPr>
          </a:p>
          <a:p>
            <a:pPr marL="285750" indent="-285750">
              <a:buFont typeface="Wingdings" panose="05000000000000000000" pitchFamily="2" charset="2"/>
              <a:buChar char="§"/>
              <a:defRPr/>
            </a:pPr>
            <a:r>
              <a:rPr lang="de-DE" sz="1200" dirty="0" smtClean="0">
                <a:solidFill>
                  <a:srgbClr val="000000"/>
                </a:solidFill>
              </a:rPr>
              <a:t>Gesten / non-verbale Hinweise: Personen berichten, dass diese Strategie häufig</a:t>
            </a:r>
            <a:r>
              <a:rPr lang="de-DE" sz="1200" baseline="0" dirty="0" smtClean="0">
                <a:solidFill>
                  <a:srgbClr val="000000"/>
                </a:solidFill>
              </a:rPr>
              <a:t> angewendet wird, wenn Patienten oder andere Personen anwesend sind. Während diese Strategie einerseits gut ist, weil sie niederschwelliger angewendet werden kann, birgt sie andererseits das Risiko, dass sie ebenfalls niederschwelliger übersehen und/oder ignoriert werden kann. Eine Möglichkeit, diese niederschwellige Art des </a:t>
            </a:r>
            <a:r>
              <a:rPr lang="de-DE" sz="1200" baseline="0" dirty="0" err="1" smtClean="0">
                <a:solidFill>
                  <a:srgbClr val="000000"/>
                </a:solidFill>
              </a:rPr>
              <a:t>Speaking</a:t>
            </a:r>
            <a:r>
              <a:rPr lang="de-DE" sz="1200" baseline="0" dirty="0" smtClean="0">
                <a:solidFill>
                  <a:srgbClr val="000000"/>
                </a:solidFill>
              </a:rPr>
              <a:t> </a:t>
            </a:r>
            <a:r>
              <a:rPr lang="de-DE" sz="1200" baseline="0" dirty="0" err="1" smtClean="0">
                <a:solidFill>
                  <a:srgbClr val="000000"/>
                </a:solidFill>
              </a:rPr>
              <a:t>up</a:t>
            </a:r>
            <a:r>
              <a:rPr lang="de-DE" sz="1200" baseline="0" dirty="0" smtClean="0">
                <a:solidFill>
                  <a:srgbClr val="000000"/>
                </a:solidFill>
              </a:rPr>
              <a:t> </a:t>
            </a:r>
            <a:r>
              <a:rPr lang="de-DE" sz="1200" b="0" baseline="0" dirty="0" smtClean="0">
                <a:solidFill>
                  <a:srgbClr val="000000"/>
                </a:solidFill>
              </a:rPr>
              <a:t>zu fördern, könnte darin liegen, spitalweit „</a:t>
            </a:r>
            <a:r>
              <a:rPr lang="de-DE" sz="1200" b="0" baseline="0" dirty="0" err="1" smtClean="0">
                <a:solidFill>
                  <a:srgbClr val="000000"/>
                </a:solidFill>
              </a:rPr>
              <a:t>critical</a:t>
            </a:r>
            <a:r>
              <a:rPr lang="de-DE" sz="1200" b="0" baseline="0" dirty="0" smtClean="0">
                <a:solidFill>
                  <a:srgbClr val="000000"/>
                </a:solidFill>
              </a:rPr>
              <a:t> </a:t>
            </a:r>
            <a:r>
              <a:rPr lang="de-DE" sz="1200" b="0" baseline="0" dirty="0" err="1" smtClean="0">
                <a:solidFill>
                  <a:srgbClr val="000000"/>
                </a:solidFill>
              </a:rPr>
              <a:t>gestures</a:t>
            </a:r>
            <a:r>
              <a:rPr lang="de-DE" sz="1200" b="0" baseline="0" dirty="0" smtClean="0">
                <a:solidFill>
                  <a:srgbClr val="000000"/>
                </a:solidFill>
              </a:rPr>
              <a:t>“ zu kommunizieren und zu etablieren.</a:t>
            </a:r>
            <a:endParaRPr lang="de-DE" sz="1200" b="0" dirty="0" smtClean="0">
              <a:solidFill>
                <a:srgbClr val="000000"/>
              </a:solidFill>
            </a:endParaRPr>
          </a:p>
          <a:p>
            <a:pPr marL="285750" indent="-285750">
              <a:buFont typeface="Wingdings" panose="05000000000000000000" pitchFamily="2" charset="2"/>
              <a:buChar char="§"/>
              <a:defRPr/>
            </a:pPr>
            <a:r>
              <a:rPr lang="de-DE" sz="1200" b="0" dirty="0" smtClean="0">
                <a:solidFill>
                  <a:srgbClr val="000000"/>
                </a:solidFill>
              </a:rPr>
              <a:t>Diplomatie / guter Stil: als grundlegende</a:t>
            </a:r>
            <a:r>
              <a:rPr lang="de-DE" sz="1200" b="0" baseline="0" dirty="0" smtClean="0">
                <a:solidFill>
                  <a:srgbClr val="000000"/>
                </a:solidFill>
              </a:rPr>
              <a:t>, situationsübergreifende Strategie halten sich Personen oft an die altbekannte Regel „Der Ton macht die Musik“. </a:t>
            </a:r>
            <a:endParaRPr lang="de-DE" sz="1200" b="0" dirty="0" smtClean="0">
              <a:solidFill>
                <a:srgbClr val="000000"/>
              </a:solidFill>
            </a:endParaRPr>
          </a:p>
          <a:p>
            <a:pPr marL="285750" indent="-285750">
              <a:buFont typeface="Wingdings" panose="05000000000000000000" pitchFamily="2" charset="2"/>
              <a:buChar char="§"/>
              <a:defRPr/>
            </a:pPr>
            <a:r>
              <a:rPr lang="de-DE" sz="1200" dirty="0" smtClean="0">
                <a:solidFill>
                  <a:srgbClr val="000000"/>
                </a:solidFill>
              </a:rPr>
              <a:t>Sich „dumm stellen“ und fragen: Vor allem</a:t>
            </a:r>
            <a:r>
              <a:rPr lang="de-DE" sz="1200" baseline="0" dirty="0" smtClean="0">
                <a:solidFill>
                  <a:srgbClr val="000000"/>
                </a:solidFill>
              </a:rPr>
              <a:t> Personen, die hierarchisch niedriger gestellt sind und Vorgesetzte auf Fehler aufmerksam machen wollen/müssen, berichten oftmals, die Strategie des „sich dumm- </a:t>
            </a:r>
            <a:r>
              <a:rPr lang="de-DE" sz="1200" baseline="0" dirty="0" err="1" smtClean="0">
                <a:solidFill>
                  <a:srgbClr val="000000"/>
                </a:solidFill>
              </a:rPr>
              <a:t>stellens</a:t>
            </a:r>
            <a:r>
              <a:rPr lang="de-DE" sz="1200" baseline="0" dirty="0" smtClean="0">
                <a:solidFill>
                  <a:srgbClr val="000000"/>
                </a:solidFill>
              </a:rPr>
              <a:t>“ anzuwenden. Indem sie selbst vorgeben, unsicher bezüglich des Vorgehens zu sein, bringen sie die handelnde Person dazu, das eigene Vorgehen zu hinterfragen, nochmals zu erklären und so idealerweise auf den Fehler aufmerksam zu werden. Während die Strategie insofern positiv ist, als sie im Zweifel dazu verhelfen kann, Fehler zu vermeiden, ist sie nicht als „gute Strategie“ im Rahmen einer offenen, nicht-strafenden Kultur zu begreifen.</a:t>
            </a:r>
            <a:endParaRPr lang="de-DE" sz="1200" dirty="0" smtClean="0">
              <a:solidFill>
                <a:srgbClr val="000000"/>
              </a:solidFill>
            </a:endParaRPr>
          </a:p>
          <a:p>
            <a:pPr marL="285750" indent="-285750">
              <a:buFont typeface="Wingdings" panose="05000000000000000000" pitchFamily="2" charset="2"/>
              <a:buChar char="§"/>
              <a:defRPr/>
            </a:pPr>
            <a:r>
              <a:rPr lang="de-DE" sz="1200" dirty="0" smtClean="0">
                <a:solidFill>
                  <a:srgbClr val="000000"/>
                </a:solidFill>
              </a:rPr>
              <a:t>Nicht ansprechen, „heimlich“ korrigieren: auch diese Strategie</a:t>
            </a:r>
            <a:r>
              <a:rPr lang="de-DE" sz="1200" baseline="0" dirty="0" smtClean="0">
                <a:solidFill>
                  <a:srgbClr val="000000"/>
                </a:solidFill>
              </a:rPr>
              <a:t> ist eine verdeckte. Personen geben an, Fehler im Nachhinein zu korrigieren, wenn die eigentlich ausführende Person nicht mehr anwesend ist. So können sie einerseits den Fehler auffangen andererseits wird so eine Auseinandersetzung und Offenlegung und damit auch die Möglichkeit auf die Vermeidung des Fehlers beim nächsten Mal, verhindert.</a:t>
            </a:r>
            <a:endParaRPr lang="de-DE" sz="1200" dirty="0" smtClean="0">
              <a:solidFill>
                <a:srgbClr val="000000"/>
              </a:solidFill>
            </a:endParaRPr>
          </a:p>
          <a:p>
            <a:endParaRPr lang="de-CH" dirty="0" smtClean="0"/>
          </a:p>
          <a:p>
            <a:endParaRPr lang="de-CH" dirty="0"/>
          </a:p>
        </p:txBody>
      </p:sp>
      <p:sp>
        <p:nvSpPr>
          <p:cNvPr id="4" name="Foliennummernplatzhalter 3"/>
          <p:cNvSpPr>
            <a:spLocks noGrp="1"/>
          </p:cNvSpPr>
          <p:nvPr>
            <p:ph type="sldNum" sz="quarter" idx="10"/>
          </p:nvPr>
        </p:nvSpPr>
        <p:spPr/>
        <p:txBody>
          <a:bodyPr/>
          <a:lstStyle/>
          <a:p>
            <a:fld id="{E6B5BAC9-FAD2-4512-8165-CA0494811BE3}" type="slidenum">
              <a:rPr lang="de-CH" smtClean="0"/>
              <a:t>22</a:t>
            </a:fld>
            <a:endParaRPr lang="de-CH"/>
          </a:p>
        </p:txBody>
      </p:sp>
    </p:spTree>
    <p:extLst>
      <p:ext uri="{BB962C8B-B14F-4D97-AF65-F5344CB8AC3E}">
        <p14:creationId xmlns:p14="http://schemas.microsoft.com/office/powerpoint/2010/main" val="21161930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Zusammenfassend kann</a:t>
            </a:r>
            <a:r>
              <a:rPr lang="de-CH" baseline="0" dirty="0" smtClean="0"/>
              <a:t> man sagen, dass internationale und  nationale Studien zeigen, dass Sicherheitsbedenken einerseits häufig sind, andererseits die meisten Mitarbeitenden schon geschwiegen haben, obwohl sie eben solche Sicherheitsbedenken gehabt haben. </a:t>
            </a:r>
          </a:p>
          <a:p>
            <a:endParaRPr lang="de-CH" baseline="0" dirty="0" smtClean="0"/>
          </a:p>
          <a:p>
            <a:r>
              <a:rPr lang="de-CH" baseline="0" dirty="0" smtClean="0"/>
              <a:t>Das Schweigen ist zurückzuführen auf eine Vielzahl von Gründen und kann nicht monokausal erklärt werden. Individuelle Faktoren, die jeweils in der Person begründet sind, spielen eine Rolle, ebenso aber auch </a:t>
            </a:r>
            <a:r>
              <a:rPr lang="de-CH" baseline="0" dirty="0" err="1" smtClean="0"/>
              <a:t>organisationelle</a:t>
            </a:r>
            <a:r>
              <a:rPr lang="de-CH" baseline="0" dirty="0" smtClean="0"/>
              <a:t> Faktoren und situative Kontextfaktoren.</a:t>
            </a:r>
          </a:p>
          <a:p>
            <a:endParaRPr lang="de-CH" baseline="0" dirty="0" smtClean="0"/>
          </a:p>
          <a:p>
            <a:r>
              <a:rPr lang="de-CH" baseline="0" dirty="0" smtClean="0"/>
              <a:t>Trainings erscheinen erfolgsversprechend, um Mitarbeitenden auf Situationen vorzubereiten, in denen sie Bedenken äussern sollen. Wenn Verhaltensalternativen zum Schweigen vorhanden sind und Mitarbeitende so über eine Repertoire verfügen, steigt die Wahrscheinlichkeit, dass Personen auch tatsächlich etwas sagen, wenn sie in eine «brenzlige Situation» geraten.</a:t>
            </a:r>
          </a:p>
          <a:p>
            <a:r>
              <a:rPr lang="de-CH" baseline="0" dirty="0" smtClean="0"/>
              <a:t>In einer Studie von Kolbe und anderen aus 2012 konnte in einer Simulationsstudie gezeigt werden, dass das </a:t>
            </a:r>
            <a:r>
              <a:rPr lang="de-CH" baseline="0" dirty="0" err="1" smtClean="0"/>
              <a:t>Speak</a:t>
            </a:r>
            <a:r>
              <a:rPr lang="de-CH" baseline="0" dirty="0" smtClean="0"/>
              <a:t> </a:t>
            </a:r>
            <a:r>
              <a:rPr lang="de-CH" baseline="0" dirty="0" err="1" smtClean="0"/>
              <a:t>up</a:t>
            </a:r>
            <a:r>
              <a:rPr lang="de-CH" baseline="0" dirty="0" smtClean="0"/>
              <a:t> während </a:t>
            </a:r>
            <a:r>
              <a:rPr lang="de-CH" baseline="0" smtClean="0"/>
              <a:t>der Anästhesie-Einleitung </a:t>
            </a:r>
            <a:r>
              <a:rPr lang="de-CH" baseline="0" dirty="0" smtClean="0"/>
              <a:t>einen deutlichen, positiven Effekt auf die weitere Team-Performance hat. Die Studie zeigt, dass </a:t>
            </a:r>
            <a:r>
              <a:rPr lang="de-CH" baseline="0" dirty="0" err="1" smtClean="0"/>
              <a:t>Speak</a:t>
            </a:r>
            <a:r>
              <a:rPr lang="de-CH" baseline="0" dirty="0" smtClean="0"/>
              <a:t> </a:t>
            </a:r>
            <a:r>
              <a:rPr lang="de-CH" baseline="0" dirty="0" err="1" smtClean="0"/>
              <a:t>up</a:t>
            </a:r>
            <a:r>
              <a:rPr lang="de-CH" baseline="0" dirty="0" smtClean="0"/>
              <a:t> nicht nur ein schwer fassbares «</a:t>
            </a:r>
            <a:r>
              <a:rPr lang="de-CH" baseline="0" dirty="0" err="1" smtClean="0"/>
              <a:t>nice</a:t>
            </a:r>
            <a:r>
              <a:rPr lang="de-CH" baseline="0" dirty="0" smtClean="0"/>
              <a:t> </a:t>
            </a:r>
            <a:r>
              <a:rPr lang="de-CH" baseline="0" dirty="0" err="1" smtClean="0"/>
              <a:t>to</a:t>
            </a:r>
            <a:r>
              <a:rPr lang="de-CH" baseline="0" dirty="0" smtClean="0"/>
              <a:t> </a:t>
            </a:r>
            <a:r>
              <a:rPr lang="de-CH" baseline="0" dirty="0" err="1" smtClean="0"/>
              <a:t>have</a:t>
            </a:r>
            <a:r>
              <a:rPr lang="de-CH" baseline="0" dirty="0" smtClean="0"/>
              <a:t>» ist, sondern einen direkten Effekt auf die Patientensicherheit hat. Teams, die </a:t>
            </a:r>
            <a:r>
              <a:rPr lang="de-CH" baseline="0" dirty="0" err="1" smtClean="0"/>
              <a:t>speak</a:t>
            </a:r>
            <a:r>
              <a:rPr lang="de-CH" baseline="0" dirty="0" smtClean="0"/>
              <a:t> </a:t>
            </a:r>
            <a:r>
              <a:rPr lang="de-CH" baseline="0" dirty="0" err="1" smtClean="0"/>
              <a:t>up</a:t>
            </a:r>
            <a:r>
              <a:rPr lang="de-CH" baseline="0" dirty="0" smtClean="0"/>
              <a:t> fördern und unterstützen, profitieren somit auf mehreren Ebenen. Nicht nur die Patientensicherheit wird erhöht, auch die Zusammenarbeit im Team verbessert sich, was dem Personal direkt zugute kommt.</a:t>
            </a:r>
            <a:endParaRPr lang="de-CH" dirty="0"/>
          </a:p>
        </p:txBody>
      </p:sp>
      <p:sp>
        <p:nvSpPr>
          <p:cNvPr id="4" name="Foliennummernplatzhalter 3"/>
          <p:cNvSpPr>
            <a:spLocks noGrp="1"/>
          </p:cNvSpPr>
          <p:nvPr>
            <p:ph type="sldNum" sz="quarter" idx="10"/>
          </p:nvPr>
        </p:nvSpPr>
        <p:spPr/>
        <p:txBody>
          <a:bodyPr/>
          <a:lstStyle/>
          <a:p>
            <a:fld id="{E6B5BAC9-FAD2-4512-8165-CA0494811BE3}" type="slidenum">
              <a:rPr lang="de-CH" smtClean="0"/>
              <a:t>23</a:t>
            </a:fld>
            <a:endParaRPr lang="de-CH"/>
          </a:p>
        </p:txBody>
      </p:sp>
    </p:spTree>
    <p:extLst>
      <p:ext uri="{BB962C8B-B14F-4D97-AF65-F5344CB8AC3E}">
        <p14:creationId xmlns:p14="http://schemas.microsoft.com/office/powerpoint/2010/main" val="22022191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20000"/>
          </a:bodyPr>
          <a:lstStyle/>
          <a:p>
            <a:r>
              <a:rPr lang="de-CH" baseline="0" dirty="0" smtClean="0">
                <a:latin typeface="Arial" panose="020B0604020202020204" pitchFamily="34" charset="0"/>
                <a:cs typeface="Arial" panose="020B0604020202020204" pitchFamily="34" charset="0"/>
              </a:rPr>
              <a:t>Mit der Art, wie die Kommunikation</a:t>
            </a:r>
            <a:r>
              <a:rPr lang="de-CH" dirty="0" smtClean="0">
                <a:latin typeface="Arial" panose="020B0604020202020204" pitchFamily="34" charset="0"/>
                <a:cs typeface="Arial" panose="020B0604020202020204" pitchFamily="34" charset="0"/>
              </a:rPr>
              <a:t> geplant und strukturiert wird, können «</a:t>
            </a:r>
            <a:r>
              <a:rPr lang="de-CH" dirty="0" err="1" smtClean="0">
                <a:latin typeface="Arial" panose="020B0604020202020204" pitchFamily="34" charset="0"/>
                <a:cs typeface="Arial" panose="020B0604020202020204" pitchFamily="34" charset="0"/>
              </a:rPr>
              <a:t>Speak</a:t>
            </a:r>
            <a:r>
              <a:rPr lang="de-CH" baseline="0" dirty="0" smtClean="0">
                <a:latin typeface="Arial" panose="020B0604020202020204" pitchFamily="34" charset="0"/>
                <a:cs typeface="Arial" panose="020B0604020202020204" pitchFamily="34" charset="0"/>
              </a:rPr>
              <a:t> </a:t>
            </a:r>
            <a:r>
              <a:rPr lang="de-CH" dirty="0" err="1" smtClean="0">
                <a:latin typeface="Arial" panose="020B0604020202020204" pitchFamily="34" charset="0"/>
                <a:cs typeface="Arial" panose="020B0604020202020204" pitchFamily="34" charset="0"/>
              </a:rPr>
              <a:t>up</a:t>
            </a:r>
            <a:r>
              <a:rPr lang="de-CH" dirty="0" smtClean="0">
                <a:latin typeface="Arial" panose="020B0604020202020204" pitchFamily="34" charset="0"/>
                <a:cs typeface="Arial" panose="020B0604020202020204" pitchFamily="34" charset="0"/>
              </a:rPr>
              <a:t>», aber auch</a:t>
            </a:r>
            <a:r>
              <a:rPr lang="de-CH" baseline="0" dirty="0" smtClean="0">
                <a:latin typeface="Arial" panose="020B0604020202020204" pitchFamily="34" charset="0"/>
                <a:cs typeface="Arial" panose="020B0604020202020204" pitchFamily="34" charset="0"/>
              </a:rPr>
              <a:t> </a:t>
            </a:r>
            <a:r>
              <a:rPr lang="de-CH" dirty="0" smtClean="0">
                <a:latin typeface="Arial" panose="020B0604020202020204" pitchFamily="34" charset="0"/>
                <a:cs typeface="Arial" panose="020B0604020202020204" pitchFamily="34" charset="0"/>
              </a:rPr>
              <a:t>weitere</a:t>
            </a:r>
            <a:r>
              <a:rPr lang="de-CH" baseline="0" dirty="0" smtClean="0">
                <a:latin typeface="Arial" panose="020B0604020202020204" pitchFamily="34" charset="0"/>
                <a:cs typeface="Arial" panose="020B0604020202020204" pitchFamily="34" charset="0"/>
              </a:rPr>
              <a:t> </a:t>
            </a:r>
            <a:r>
              <a:rPr lang="de-CH" dirty="0" smtClean="0">
                <a:latin typeface="Arial" panose="020B0604020202020204" pitchFamily="34" charset="0"/>
                <a:cs typeface="Arial" panose="020B0604020202020204" pitchFamily="34" charset="0"/>
              </a:rPr>
              <a:t>Verbesserungen erzielt werden. </a:t>
            </a:r>
          </a:p>
          <a:p>
            <a:endParaRPr lang="de-CH" b="1" baseline="0" dirty="0" smtClean="0">
              <a:latin typeface="Arial" panose="020B0604020202020204" pitchFamily="34" charset="0"/>
              <a:cs typeface="Arial" panose="020B0604020202020204" pitchFamily="34" charset="0"/>
            </a:endParaRPr>
          </a:p>
          <a:p>
            <a:r>
              <a:rPr lang="de-CH" b="1" baseline="0" dirty="0" smtClean="0">
                <a:latin typeface="Arial" panose="020B0604020202020204" pitchFamily="34" charset="0"/>
                <a:cs typeface="Arial" panose="020B0604020202020204" pitchFamily="34" charset="0"/>
              </a:rPr>
              <a:t>Wie kommunizieren wir im OP?</a:t>
            </a:r>
          </a:p>
          <a:p>
            <a:endParaRPr lang="de-CH" baseline="0" dirty="0" smtClean="0">
              <a:latin typeface="Arial" panose="020B0604020202020204" pitchFamily="34" charset="0"/>
              <a:cs typeface="Arial" panose="020B0604020202020204" pitchFamily="34" charset="0"/>
            </a:endParaRPr>
          </a:p>
          <a:p>
            <a:r>
              <a:rPr lang="de-CH" baseline="0" dirty="0" smtClean="0">
                <a:latin typeface="Arial" panose="020B0604020202020204" pitchFamily="34" charset="0"/>
                <a:cs typeface="Arial" panose="020B0604020202020204" pitchFamily="34" charset="0"/>
              </a:rPr>
              <a:t>Oft werden Informationen im Prozessablauf ausgetauscht, jedoch bilateral und nicht strukturiert. Im Team Time Out oder </a:t>
            </a:r>
            <a:r>
              <a:rPr lang="de-CH" baseline="0" dirty="0" err="1" smtClean="0">
                <a:latin typeface="Arial" panose="020B0604020202020204" pitchFamily="34" charset="0"/>
                <a:cs typeface="Arial" panose="020B0604020202020204" pitchFamily="34" charset="0"/>
              </a:rPr>
              <a:t>Sign</a:t>
            </a:r>
            <a:r>
              <a:rPr lang="de-CH" baseline="0" dirty="0" smtClean="0">
                <a:latin typeface="Arial" panose="020B0604020202020204" pitchFamily="34" charset="0"/>
                <a:cs typeface="Arial" panose="020B0604020202020204" pitchFamily="34" charset="0"/>
              </a:rPr>
              <a:t> Out will man im Team sicherheitsrelevante Kontrollen nochmals gemeinsam durchgehen und ein gemeinsames Verständnis über die geplante Operation und evtl. Risiken schaffen. Dies kann mit einer bilateralen Kommunikation nicht geschaffen werden. Bilaterale, unstrukturierte Kommunikation erschwert nicht nur die Herstellung eines gemeinsamen Verständnisses über eine Situation, sondern macht auch </a:t>
            </a:r>
            <a:r>
              <a:rPr lang="de-CH" baseline="0" dirty="0" err="1" smtClean="0">
                <a:latin typeface="Arial" panose="020B0604020202020204" pitchFamily="34" charset="0"/>
                <a:cs typeface="Arial" panose="020B0604020202020204" pitchFamily="34" charset="0"/>
              </a:rPr>
              <a:t>Speak</a:t>
            </a:r>
            <a:r>
              <a:rPr lang="de-CH" baseline="0" dirty="0" smtClean="0">
                <a:latin typeface="Arial" panose="020B0604020202020204" pitchFamily="34" charset="0"/>
                <a:cs typeface="Arial" panose="020B0604020202020204" pitchFamily="34" charset="0"/>
              </a:rPr>
              <a:t> </a:t>
            </a:r>
            <a:r>
              <a:rPr lang="de-CH" baseline="0" dirty="0" err="1" smtClean="0">
                <a:latin typeface="Arial" panose="020B0604020202020204" pitchFamily="34" charset="0"/>
                <a:cs typeface="Arial" panose="020B0604020202020204" pitchFamily="34" charset="0"/>
              </a:rPr>
              <a:t>up</a:t>
            </a:r>
            <a:r>
              <a:rPr lang="de-CH" baseline="0" dirty="0" smtClean="0">
                <a:latin typeface="Arial" panose="020B0604020202020204" pitchFamily="34" charset="0"/>
                <a:cs typeface="Arial" panose="020B0604020202020204" pitchFamily="34" charset="0"/>
              </a:rPr>
              <a:t> für alle Beteiligten schwieriger und weniger wahrscheinlich.</a:t>
            </a:r>
          </a:p>
          <a:p>
            <a:r>
              <a:rPr lang="de-CH" baseline="0" dirty="0" smtClean="0">
                <a:latin typeface="Arial" panose="020B0604020202020204" pitchFamily="34" charset="0"/>
                <a:cs typeface="Arial" panose="020B0604020202020204" pitchFamily="34" charset="0"/>
              </a:rPr>
              <a:t>Aus diesem Grunde ist es wichtig, dass beim Team Time Out alle beteiligten Personen innehalten, die Checkliste strukturiert mit definierten Rollen und Funktionen gemeinsam durchgehen und bei Kontrollen in Form der </a:t>
            </a:r>
            <a:r>
              <a:rPr lang="de-CH" baseline="0" dirty="0" err="1" smtClean="0">
                <a:latin typeface="Arial" panose="020B0604020202020204" pitchFamily="34" charset="0"/>
                <a:cs typeface="Arial" panose="020B0604020202020204" pitchFamily="34" charset="0"/>
              </a:rPr>
              <a:t>Closed</a:t>
            </a:r>
            <a:r>
              <a:rPr lang="de-CH" baseline="0" dirty="0" smtClean="0">
                <a:latin typeface="Arial" panose="020B0604020202020204" pitchFamily="34" charset="0"/>
                <a:cs typeface="Arial" panose="020B0604020202020204" pitchFamily="34" charset="0"/>
              </a:rPr>
              <a:t> Loop Communication (= geschlossene Kommunikation) miteinander kommunizieren. Wer was wie und wann sagt ist definiert. </a:t>
            </a:r>
            <a:r>
              <a:rPr lang="de-CH" dirty="0" smtClean="0">
                <a:latin typeface="Arial" panose="020B0604020202020204" pitchFamily="34" charset="0"/>
                <a:cs typeface="Arial" panose="020B0604020202020204" pitchFamily="34" charset="0"/>
              </a:rPr>
              <a:t>Dies</a:t>
            </a:r>
            <a:r>
              <a:rPr lang="de-CH" baseline="0" dirty="0" smtClean="0">
                <a:latin typeface="Arial" panose="020B0604020202020204" pitchFamily="34" charset="0"/>
                <a:cs typeface="Arial" panose="020B0604020202020204" pitchFamily="34" charset="0"/>
              </a:rPr>
              <a:t> fördert nicht nur die Qualität der Kommunikation, sondern auch ihre Effizienz. </a:t>
            </a:r>
          </a:p>
          <a:p>
            <a:r>
              <a:rPr lang="de-CH" baseline="0" dirty="0" smtClean="0">
                <a:latin typeface="Arial" panose="020B0604020202020204" pitchFamily="34" charset="0"/>
                <a:cs typeface="Arial" panose="020B0604020202020204" pitchFamily="34" charset="0"/>
              </a:rPr>
              <a:t>Durch die strukturierte und geschlossene Teamkommunikation bei gleichzeitig offener Kommunikationskultur wird ein Arbeitsklima geschaffen, in dem sich alle getrauen, Sicherheitsbedenken zu äussern oder Fragen zu stellen. Zusätzlich wird ermöglicht, seltene Ereignisse wie Verwechslungen noch rechtzeitig aufzufangen. </a:t>
            </a:r>
          </a:p>
          <a:p>
            <a:r>
              <a:rPr lang="de-CH" baseline="0" dirty="0" smtClean="0">
                <a:latin typeface="Arial" panose="020B0604020202020204" pitchFamily="34" charset="0"/>
                <a:cs typeface="Arial" panose="020B0604020202020204" pitchFamily="34" charset="0"/>
              </a:rPr>
              <a:t>Strukturierte und geschlossene Teamkommunikation zeichnet sich dadurch aus, dass</a:t>
            </a:r>
          </a:p>
          <a:p>
            <a:r>
              <a:rPr lang="de-CH" baseline="0" dirty="0" smtClean="0">
                <a:latin typeface="Arial" panose="020B0604020202020204" pitchFamily="34" charset="0"/>
                <a:cs typeface="Arial" panose="020B0604020202020204" pitchFamily="34" charset="0"/>
              </a:rPr>
              <a:t>… alle Teammitglieder zuhören</a:t>
            </a:r>
          </a:p>
          <a:p>
            <a:r>
              <a:rPr lang="de-CH" baseline="0" dirty="0" smtClean="0">
                <a:latin typeface="Arial" panose="020B0604020202020204" pitchFamily="34" charset="0"/>
                <a:cs typeface="Arial" panose="020B0604020202020204" pitchFamily="34" charset="0"/>
              </a:rPr>
              <a:t>… alle sich am Gespräch gemäss Rolle / Funktion und dem strukturierten Ablauf beteiligen</a:t>
            </a:r>
          </a:p>
          <a:p>
            <a:r>
              <a:rPr lang="de-CH" baseline="0" dirty="0" smtClean="0">
                <a:latin typeface="Arial" panose="020B0604020202020204" pitchFamily="34" charset="0"/>
                <a:cs typeface="Arial" panose="020B0604020202020204" pitchFamily="34" charset="0"/>
              </a:rPr>
              <a:t>… alle sich getrauen, etwas zu sagen</a:t>
            </a:r>
          </a:p>
          <a:p>
            <a:r>
              <a:rPr lang="de-CH" baseline="0" dirty="0" smtClean="0">
                <a:latin typeface="Arial" panose="020B0604020202020204" pitchFamily="34" charset="0"/>
                <a:cs typeface="Arial" panose="020B0604020202020204" pitchFamily="34" charset="0"/>
              </a:rPr>
              <a:t>… Informationen aktiv bestätigt und wiederholt werden</a:t>
            </a:r>
          </a:p>
          <a:p>
            <a:r>
              <a:rPr lang="de-CH" dirty="0" smtClean="0">
                <a:latin typeface="Arial" panose="020B0604020202020204" pitchFamily="34" charset="0"/>
                <a:cs typeface="Arial" panose="020B0604020202020204" pitchFamily="34" charset="0"/>
              </a:rPr>
              <a:t>Damit wird  eine Kontrolle effektiver. </a:t>
            </a:r>
            <a:endParaRPr lang="de-CH" baseline="0" dirty="0" smtClean="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24</a:t>
            </a:fld>
            <a:endParaRPr lang="de-CH"/>
          </a:p>
        </p:txBody>
      </p:sp>
    </p:spTree>
    <p:extLst>
      <p:ext uri="{BB962C8B-B14F-4D97-AF65-F5344CB8AC3E}">
        <p14:creationId xmlns:p14="http://schemas.microsoft.com/office/powerpoint/2010/main" val="22968237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sz="1200" dirty="0">
                <a:latin typeface="Arial" panose="020B0604020202020204" pitchFamily="34" charset="0"/>
                <a:cs typeface="Arial" panose="020B0604020202020204" pitchFamily="34" charset="0"/>
              </a:rPr>
              <a:t>Gerade bei den Items mit Sicherheitskontrollen ist die geschlossene Kommunikation wichtig. Dabei ist eine klare Vorgehensweise vorgesehen. Wer was sagt muss im Betrieb definiert sein. </a:t>
            </a:r>
          </a:p>
          <a:p>
            <a:r>
              <a:rPr lang="de-CH" sz="1200" dirty="0">
                <a:latin typeface="Arial" panose="020B0604020202020204" pitchFamily="34" charset="0"/>
                <a:cs typeface="Arial" panose="020B0604020202020204" pitchFamily="34" charset="0"/>
              </a:rPr>
              <a:t>Diese Art von Kommunikation wird auch bei Notfallsituationen oft verwendet.</a:t>
            </a:r>
          </a:p>
          <a:p>
            <a:endParaRPr lang="de-CH" sz="1200" dirty="0">
              <a:latin typeface="Arial" panose="020B0604020202020204" pitchFamily="34" charset="0"/>
              <a:cs typeface="Arial" panose="020B0604020202020204" pitchFamily="34" charset="0"/>
            </a:endParaRPr>
          </a:p>
          <a:p>
            <a:r>
              <a:rPr lang="de-CH" sz="1200" dirty="0">
                <a:latin typeface="Arial" panose="020B0604020202020204" pitchFamily="34" charset="0"/>
                <a:cs typeface="Arial" panose="020B0604020202020204" pitchFamily="34" charset="0"/>
              </a:rPr>
              <a:t>Damit können Missverständnisse vermieden, mentale Modelle abgeglichen und in Übereinstimmung gebracht werden. </a:t>
            </a:r>
          </a:p>
          <a:p>
            <a:r>
              <a:rPr lang="de-CH" sz="1200" dirty="0">
                <a:latin typeface="Arial" panose="020B0604020202020204" pitchFamily="34" charset="0"/>
                <a:cs typeface="Arial" panose="020B0604020202020204" pitchFamily="34" charset="0"/>
              </a:rPr>
              <a:t>Diese Art der Kommunikation, also was genau gesagt und geantwortet wird, kann durch die Verwendung definierter Formulierungen, welche im Spital einheitlich verwendet werden, zusätzlich unterstrichen und effizient gestaltet werden. </a:t>
            </a:r>
          </a:p>
          <a:p>
            <a:endParaRPr lang="de-CH" sz="1200" dirty="0">
              <a:latin typeface="Arial" panose="020B0604020202020204" pitchFamily="34" charset="0"/>
              <a:cs typeface="Arial" panose="020B0604020202020204" pitchFamily="34" charset="0"/>
            </a:endParaRPr>
          </a:p>
          <a:p>
            <a:endParaRPr lang="de-CH" sz="1100" dirty="0">
              <a:latin typeface="Arial" panose="020B0604020202020204" pitchFamily="34" charset="0"/>
              <a:cs typeface="Arial" panose="020B0604020202020204" pitchFamily="34" charset="0"/>
            </a:endParaRPr>
          </a:p>
          <a:p>
            <a:endParaRPr lang="de-CH" sz="110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25</a:t>
            </a:fld>
            <a:endParaRPr lang="de-CH" dirty="0"/>
          </a:p>
        </p:txBody>
      </p:sp>
    </p:spTree>
    <p:extLst>
      <p:ext uri="{BB962C8B-B14F-4D97-AF65-F5344CB8AC3E}">
        <p14:creationId xmlns:p14="http://schemas.microsoft.com/office/powerpoint/2010/main" val="17128907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pPr defTabSz="914102">
              <a:defRPr/>
            </a:pPr>
            <a:r>
              <a:rPr lang="de-CH" sz="1100" dirty="0">
                <a:latin typeface="Arial" panose="020B0604020202020204" pitchFamily="34" charset="0"/>
                <a:cs typeface="Arial" panose="020B0604020202020204" pitchFamily="34" charset="0"/>
              </a:rPr>
              <a:t>Das Definieren von Signalwörtern und anderen Formulierungen / Ausdrücken und deren Bedeutung verhilft zu einer gemeinsamen Sprache. In der Fachsprache wird dies auch «critical </a:t>
            </a:r>
            <a:r>
              <a:rPr lang="de-CH" sz="1100" dirty="0" err="1">
                <a:latin typeface="Arial" panose="020B0604020202020204" pitchFamily="34" charset="0"/>
                <a:cs typeface="Arial" panose="020B0604020202020204" pitchFamily="34" charset="0"/>
              </a:rPr>
              <a:t>language</a:t>
            </a:r>
            <a:r>
              <a:rPr lang="de-CH" sz="1100" dirty="0">
                <a:latin typeface="Arial" panose="020B0604020202020204" pitchFamily="34" charset="0"/>
                <a:cs typeface="Arial" panose="020B0604020202020204" pitchFamily="34" charset="0"/>
              </a:rPr>
              <a:t>» genannt. </a:t>
            </a:r>
            <a:r>
              <a:rPr lang="de-CH" sz="1100" dirty="0" smtClean="0">
                <a:latin typeface="Arial" panose="020B0604020202020204" pitchFamily="34" charset="0"/>
                <a:cs typeface="Arial" panose="020B0604020202020204" pitchFamily="34" charset="0"/>
              </a:rPr>
              <a:t>Vordefinierte </a:t>
            </a:r>
            <a:r>
              <a:rPr lang="de-CH" sz="1100" dirty="0">
                <a:latin typeface="Arial" panose="020B0604020202020204" pitchFamily="34" charset="0"/>
                <a:cs typeface="Arial" panose="020B0604020202020204" pitchFamily="34" charset="0"/>
              </a:rPr>
              <a:t>Formulierungen ermöglichen, die Kommunikation zu strukturieren und sachlich zu gestalten: emotionsfrei, klar, eindeutig, vollständig und kurz. Sie helfen, die Kommunikation effizient und effektiv zu gestalten. </a:t>
            </a:r>
          </a:p>
          <a:p>
            <a:r>
              <a:rPr lang="de-CH" sz="1100" dirty="0">
                <a:latin typeface="Arial" panose="020B0604020202020204" pitchFamily="34" charset="0"/>
                <a:cs typeface="Arial" panose="020B0604020202020204" pitchFamily="34" charset="0"/>
              </a:rPr>
              <a:t>Zudem werden Mitarbeitende dabei unterstützt, Sicherheitsbedenken oder Zweifel zu äussern, da sie in einem klar definierten Rahmen geäussert werden können. Dies reduziert auf eine professionelle Art den emotionalen und beziehungsbezogenen Anteil. Es fördert also das </a:t>
            </a:r>
            <a:r>
              <a:rPr lang="de-CH" sz="1100" dirty="0" err="1" smtClean="0">
                <a:latin typeface="Arial" panose="020B0604020202020204" pitchFamily="34" charset="0"/>
                <a:cs typeface="Arial" panose="020B0604020202020204" pitchFamily="34" charset="0"/>
              </a:rPr>
              <a:t>Speak</a:t>
            </a:r>
            <a:r>
              <a:rPr lang="de-CH" sz="1100" dirty="0" smtClean="0">
                <a:latin typeface="Arial" panose="020B0604020202020204" pitchFamily="34" charset="0"/>
                <a:cs typeface="Arial" panose="020B0604020202020204" pitchFamily="34" charset="0"/>
              </a:rPr>
              <a:t> </a:t>
            </a:r>
            <a:r>
              <a:rPr lang="de-CH" sz="1100" dirty="0" err="1" smtClean="0">
                <a:latin typeface="Arial" panose="020B0604020202020204" pitchFamily="34" charset="0"/>
                <a:cs typeface="Arial" panose="020B0604020202020204" pitchFamily="34" charset="0"/>
              </a:rPr>
              <a:t>up</a:t>
            </a:r>
            <a:r>
              <a:rPr lang="de-CH" sz="1100" dirty="0" smtClean="0">
                <a:latin typeface="Arial" panose="020B0604020202020204" pitchFamily="34" charset="0"/>
                <a:cs typeface="Arial" panose="020B0604020202020204" pitchFamily="34" charset="0"/>
              </a:rPr>
              <a:t>. </a:t>
            </a:r>
            <a:br>
              <a:rPr lang="de-CH" sz="1100" dirty="0" smtClean="0">
                <a:latin typeface="Arial" panose="020B0604020202020204" pitchFamily="34" charset="0"/>
                <a:cs typeface="Arial" panose="020B0604020202020204" pitchFamily="34" charset="0"/>
              </a:rPr>
            </a:br>
            <a:r>
              <a:rPr lang="de-CH" sz="1100" dirty="0" smtClean="0">
                <a:latin typeface="Arial" panose="020B0604020202020204" pitchFamily="34" charset="0"/>
                <a:cs typeface="Arial" panose="020B0604020202020204" pitchFamily="34" charset="0"/>
              </a:rPr>
              <a:t>Es </a:t>
            </a:r>
            <a:r>
              <a:rPr lang="de-CH" sz="1100" dirty="0">
                <a:latin typeface="Arial" panose="020B0604020202020204" pitchFamily="34" charset="0"/>
                <a:cs typeface="Arial" panose="020B0604020202020204" pitchFamily="34" charset="0"/>
              </a:rPr>
              <a:t>ist wichtig, dass die Definition von Formulierungen für das Spital / die Klinik einheitlich erfolgt und dann spitalweit für alle Mitarbeitenden gleich gilt. Es geht darum, dass alle Personen «die gleiche Sprache» sprechen. Dies kann nur über Vereinheitlichung von Definitionen und Absprachen erfolgen. </a:t>
            </a:r>
          </a:p>
          <a:p>
            <a:endParaRPr lang="de-CH" sz="1100" dirty="0">
              <a:solidFill>
                <a:srgbClr val="FF0000"/>
              </a:solidFill>
              <a:latin typeface="Arial" panose="020B0604020202020204" pitchFamily="34" charset="0"/>
              <a:cs typeface="Arial" panose="020B0604020202020204" pitchFamily="34" charset="0"/>
            </a:endParaRPr>
          </a:p>
          <a:p>
            <a:r>
              <a:rPr lang="de-CH" sz="1100" b="1" dirty="0">
                <a:latin typeface="Arial" panose="020B0604020202020204" pitchFamily="34" charset="0"/>
                <a:cs typeface="Arial" panose="020B0604020202020204" pitchFamily="34" charset="0"/>
              </a:rPr>
              <a:t>Beispiel für eine definierte Formulierung für ein Kontroll-Item :</a:t>
            </a:r>
          </a:p>
          <a:p>
            <a:r>
              <a:rPr lang="de-CH" sz="1100" dirty="0">
                <a:latin typeface="Arial" panose="020B0604020202020204" pitchFamily="34" charset="0"/>
                <a:cs typeface="Arial" panose="020B0604020202020204" pitchFamily="34" charset="0"/>
              </a:rPr>
              <a:t>Die Person, welche die Items auf der Checkliste liest, fragt: «</a:t>
            </a:r>
            <a:r>
              <a:rPr lang="de-CH" sz="1100" dirty="0" err="1">
                <a:latin typeface="Arial" panose="020B0604020202020204" pitchFamily="34" charset="0"/>
                <a:cs typeface="Arial" panose="020B0604020202020204" pitchFamily="34" charset="0"/>
              </a:rPr>
              <a:t>Anitbiotikaprophylaxe</a:t>
            </a:r>
            <a:r>
              <a:rPr lang="de-CH" sz="1100" dirty="0">
                <a:latin typeface="Arial" panose="020B0604020202020204" pitchFamily="34" charset="0"/>
                <a:cs typeface="Arial" panose="020B0604020202020204" pitchFamily="34" charset="0"/>
              </a:rPr>
              <a:t> zeitgerecht verabreicht?»</a:t>
            </a:r>
          </a:p>
          <a:p>
            <a:r>
              <a:rPr lang="de-CH" sz="1100" dirty="0">
                <a:latin typeface="Arial" panose="020B0604020202020204" pitchFamily="34" charset="0"/>
                <a:cs typeface="Arial" panose="020B0604020202020204" pitchFamily="34" charset="0"/>
              </a:rPr>
              <a:t>Anästhesist: « «Name Antibiotikum» zeitgerecht verabreicht»</a:t>
            </a:r>
          </a:p>
          <a:p>
            <a:r>
              <a:rPr lang="de-CH" sz="1100" dirty="0">
                <a:latin typeface="Arial" panose="020B0604020202020204" pitchFamily="34" charset="0"/>
                <a:cs typeface="Arial" panose="020B0604020202020204" pitchFamily="34" charset="0"/>
              </a:rPr>
              <a:t>Chirurg: «korrekt»;  je nach Bedarf: «intraoperative Verabreichung vorbereitet?»</a:t>
            </a:r>
          </a:p>
          <a:p>
            <a:r>
              <a:rPr lang="de-CH" sz="1100" dirty="0">
                <a:latin typeface="Arial" panose="020B0604020202020204" pitchFamily="34" charset="0"/>
                <a:cs typeface="Arial" panose="020B0604020202020204" pitchFamily="34" charset="0"/>
              </a:rPr>
              <a:t>Anästhesist: «vorbereitet»</a:t>
            </a:r>
          </a:p>
          <a:p>
            <a:endParaRPr lang="de-CH" sz="1100" dirty="0">
              <a:latin typeface="Arial" panose="020B0604020202020204" pitchFamily="34" charset="0"/>
              <a:cs typeface="Arial" panose="020B0604020202020204" pitchFamily="34" charset="0"/>
            </a:endParaRPr>
          </a:p>
          <a:p>
            <a:r>
              <a:rPr lang="de-CH" sz="1100" b="1" dirty="0">
                <a:latin typeface="Arial" panose="020B0604020202020204" pitchFamily="34" charset="0"/>
                <a:cs typeface="Arial" panose="020B0604020202020204" pitchFamily="34" charset="0"/>
              </a:rPr>
              <a:t>Folgende  Signalwörter könnten als Stopp-Wörter in einem Team gewählt werden:</a:t>
            </a:r>
          </a:p>
          <a:p>
            <a:r>
              <a:rPr lang="de-CH" sz="1100" dirty="0">
                <a:latin typeface="Arial" panose="020B0604020202020204" pitchFamily="34" charset="0"/>
                <a:cs typeface="Arial" panose="020B0604020202020204" pitchFamily="34" charset="0"/>
              </a:rPr>
              <a:t>«Captain listen!»  (spezifisch für Vorgesetzte)</a:t>
            </a:r>
          </a:p>
          <a:p>
            <a:r>
              <a:rPr lang="de-CH" sz="1100" dirty="0">
                <a:latin typeface="Arial" panose="020B0604020202020204" pitchFamily="34" charset="0"/>
                <a:cs typeface="Arial" panose="020B0604020202020204" pitchFamily="34" charset="0"/>
              </a:rPr>
              <a:t>«Stand </a:t>
            </a:r>
            <a:r>
              <a:rPr lang="de-CH" sz="1100" dirty="0" err="1">
                <a:latin typeface="Arial" panose="020B0604020202020204" pitchFamily="34" charset="0"/>
                <a:cs typeface="Arial" panose="020B0604020202020204" pitchFamily="34" charset="0"/>
              </a:rPr>
              <a:t>by</a:t>
            </a:r>
            <a:r>
              <a:rPr lang="de-CH" sz="1100" dirty="0">
                <a:latin typeface="Arial" panose="020B0604020202020204" pitchFamily="34" charset="0"/>
                <a:cs typeface="Arial" panose="020B0604020202020204" pitchFamily="34" charset="0"/>
              </a:rPr>
              <a:t>» …. «Go </a:t>
            </a:r>
            <a:r>
              <a:rPr lang="de-CH" sz="1100" dirty="0" err="1">
                <a:latin typeface="Arial" panose="020B0604020202020204" pitchFamily="34" charset="0"/>
                <a:cs typeface="Arial" panose="020B0604020202020204" pitchFamily="34" charset="0"/>
              </a:rPr>
              <a:t>ahead</a:t>
            </a:r>
            <a:r>
              <a:rPr lang="de-CH" sz="1100" dirty="0">
                <a:latin typeface="Arial" panose="020B0604020202020204" pitchFamily="34" charset="0"/>
                <a:cs typeface="Arial" panose="020B0604020202020204" pitchFamily="34" charset="0"/>
              </a:rPr>
              <a:t>»</a:t>
            </a:r>
          </a:p>
          <a:p>
            <a:r>
              <a:rPr lang="de-CH" sz="1100" dirty="0">
                <a:latin typeface="Arial" panose="020B0604020202020204" pitchFamily="34" charset="0"/>
                <a:cs typeface="Arial" panose="020B0604020202020204" pitchFamily="34" charset="0"/>
              </a:rPr>
              <a:t>«Moment» oder  «Halt - ich habe noch eine Frage» … «Verstanden, weiter»</a:t>
            </a:r>
          </a:p>
          <a:p>
            <a:r>
              <a:rPr lang="de-CH" sz="1100" dirty="0">
                <a:latin typeface="Arial" panose="020B0604020202020204" pitchFamily="34" charset="0"/>
                <a:cs typeface="Arial" panose="020B0604020202020204" pitchFamily="34" charset="0"/>
              </a:rPr>
              <a:t>«Wir haben ein Problem, stopp und bitte zuhören»</a:t>
            </a:r>
          </a:p>
          <a:p>
            <a:endParaRPr lang="de-CH" sz="1100" dirty="0">
              <a:latin typeface="Arial" panose="020B0604020202020204" pitchFamily="34" charset="0"/>
              <a:cs typeface="Arial" panose="020B0604020202020204" pitchFamily="34" charset="0"/>
            </a:endParaRPr>
          </a:p>
          <a:p>
            <a:r>
              <a:rPr lang="de-CH" sz="1100" dirty="0">
                <a:latin typeface="Arial" panose="020B0604020202020204" pitchFamily="34" charset="0"/>
                <a:cs typeface="Arial" panose="020B0604020202020204" pitchFamily="34" charset="0"/>
              </a:rPr>
              <a:t>Bei der Wahl der Formulierungen ist es wichtig, dass sie zur entsprechenden Organisations-  und  Teamkultur passen, aber trotzdem  klar erhört und wahrgenommen werden. </a:t>
            </a:r>
          </a:p>
          <a:p>
            <a:r>
              <a:rPr lang="de-CH" sz="1100" dirty="0">
                <a:latin typeface="Arial" panose="020B0604020202020204" pitchFamily="34" charset="0"/>
                <a:cs typeface="Arial" panose="020B0604020202020204" pitchFamily="34" charset="0"/>
              </a:rPr>
              <a:t>Wenn solche vordefinierten Formulierungen eingeführt werden, müssen diese trainiert und geübt werden, damit sie sich im Alltag  etablieren können. </a:t>
            </a:r>
          </a:p>
          <a:p>
            <a:endParaRPr lang="de-CH" sz="110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26</a:t>
            </a:fld>
            <a:endParaRPr lang="de-CH"/>
          </a:p>
        </p:txBody>
      </p:sp>
    </p:spTree>
    <p:extLst>
      <p:ext uri="{BB962C8B-B14F-4D97-AF65-F5344CB8AC3E}">
        <p14:creationId xmlns:p14="http://schemas.microsoft.com/office/powerpoint/2010/main" val="42484431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sz="1200" dirty="0">
                <a:latin typeface="Arial" panose="020B0604020202020204" pitchFamily="34" charset="0"/>
                <a:cs typeface="Arial" panose="020B0604020202020204" pitchFamily="34" charset="0"/>
              </a:rPr>
              <a:t>Zusammenfassend: </a:t>
            </a:r>
          </a:p>
          <a:p>
            <a:r>
              <a:rPr lang="de-CH" sz="1200" dirty="0">
                <a:latin typeface="Arial" panose="020B0604020202020204" pitchFamily="34" charset="0"/>
                <a:cs typeface="Arial" panose="020B0604020202020204" pitchFamily="34" charset="0"/>
              </a:rPr>
              <a:t>Die Teamkommunikation kann mit klaren Massnahmen und Tools verbessert werden. Die Checkliste Sichere Chirurgie bzw. die WHO-Checkliste ist ein solches Tool. Gleichzeitig hat die Art der Anwendung der Checkliste einen grossen Einfluss auf deren Effektivität. Es ist ein Wechselspiel zwischen gelebter Kultur, Wissen und Anwendung</a:t>
            </a:r>
            <a:r>
              <a:rPr lang="de-CH" sz="1200" dirty="0" smtClean="0">
                <a:latin typeface="Arial" panose="020B0604020202020204" pitchFamily="34" charset="0"/>
                <a:cs typeface="Arial" panose="020B0604020202020204" pitchFamily="34" charset="0"/>
              </a:rPr>
              <a:t>. Dies konnte</a:t>
            </a:r>
            <a:r>
              <a:rPr lang="de-CH" sz="1200" baseline="0" dirty="0" smtClean="0">
                <a:latin typeface="Arial" panose="020B0604020202020204" pitchFamily="34" charset="0"/>
                <a:cs typeface="Arial" panose="020B0604020202020204" pitchFamily="34" charset="0"/>
              </a:rPr>
              <a:t> auch in einer Studie von Russ und anderen (2013) gezeigt werden.</a:t>
            </a:r>
            <a:endParaRPr lang="de-CH" sz="1200" dirty="0">
              <a:latin typeface="Arial" panose="020B0604020202020204" pitchFamily="34" charset="0"/>
              <a:cs typeface="Arial" panose="020B0604020202020204" pitchFamily="34" charset="0"/>
            </a:endParaRPr>
          </a:p>
          <a:p>
            <a:endParaRPr lang="de-CH" sz="1200" dirty="0">
              <a:latin typeface="Arial" panose="020B0604020202020204" pitchFamily="34" charset="0"/>
              <a:cs typeface="Arial" panose="020B0604020202020204" pitchFamily="34" charset="0"/>
            </a:endParaRPr>
          </a:p>
          <a:p>
            <a:r>
              <a:rPr lang="de-CH" sz="1200" dirty="0">
                <a:latin typeface="Arial" panose="020B0604020202020204" pitchFamily="34" charset="0"/>
                <a:cs typeface="Arial" panose="020B0604020202020204" pitchFamily="34" charset="0"/>
              </a:rPr>
              <a:t>Mit der richtigen Anwendung der Checkliste erfolgt eine standardisierte Kommunikation, um den verbalen Informationsfluss sicherzustellen: Hier ist es wichtig, dass </a:t>
            </a:r>
            <a:r>
              <a:rPr lang="de-CH" sz="1200" b="1" dirty="0">
                <a:latin typeface="Arial" panose="020B0604020202020204" pitchFamily="34" charset="0"/>
                <a:cs typeface="Arial" panose="020B0604020202020204" pitchFamily="34" charset="0"/>
              </a:rPr>
              <a:t>alle</a:t>
            </a:r>
            <a:r>
              <a:rPr lang="de-CH" sz="1200" dirty="0">
                <a:latin typeface="Arial" panose="020B0604020202020204" pitchFamily="34" charset="0"/>
                <a:cs typeface="Arial" panose="020B0604020202020204" pitchFamily="34" charset="0"/>
              </a:rPr>
              <a:t> den Ablauf der standardisierten Kommunikation verstehen und auch dahinterstehen. Wenn jemand den Ablauf ins Lächerliche zieht, verliert die Checkliste ihre Wirkung. Oder kennt jemand eine Szene in einem Film, in der sich die Piloten beim Abarbeiten der Checkliste lustig machen oder amüsieren? Aus diesem Grunde braucht es Trainings. </a:t>
            </a:r>
          </a:p>
          <a:p>
            <a:endParaRPr lang="de-CH" sz="1200" dirty="0">
              <a:latin typeface="Arial" panose="020B0604020202020204" pitchFamily="34" charset="0"/>
              <a:cs typeface="Arial" panose="020B0604020202020204" pitchFamily="34" charset="0"/>
            </a:endParaRPr>
          </a:p>
          <a:p>
            <a:r>
              <a:rPr lang="de-CH" sz="1200" dirty="0">
                <a:latin typeface="Arial" panose="020B0604020202020204" pitchFamily="34" charset="0"/>
                <a:cs typeface="Arial" panose="020B0604020202020204" pitchFamily="34" charset="0"/>
              </a:rPr>
              <a:t>Um mit der Checkliste eine standardisierte und strukturierte Kommunikation im Team zu ermöglichen, müssen der Ablauf und Formulierungen / Signalwörter definiert und für alle klar sein. Die Kommunikation muss sachlich bleiben. Das heisst: emotionsfrei, klar, eindeutig, vollständig und kurz. </a:t>
            </a:r>
          </a:p>
          <a:p>
            <a:endParaRPr lang="de-CH" sz="1200" dirty="0">
              <a:latin typeface="Arial" panose="020B0604020202020204" pitchFamily="34" charset="0"/>
              <a:cs typeface="Arial" panose="020B0604020202020204" pitchFamily="34" charset="0"/>
            </a:endParaRPr>
          </a:p>
          <a:p>
            <a:r>
              <a:rPr lang="de-CH" sz="1200" dirty="0">
                <a:latin typeface="Arial" panose="020B0604020202020204" pitchFamily="34" charset="0"/>
                <a:cs typeface="Arial" panose="020B0604020202020204" pitchFamily="34" charset="0"/>
              </a:rPr>
              <a:t>Für die sachliche Kommunikation braucht es wiederum eine Kultur, in der respektvoll und wertschätzend miteinander umgegangen wird. Hier übernehmen die Vorgesetzten eine wichtige Vorbildfunktion. </a:t>
            </a:r>
          </a:p>
        </p:txBody>
      </p:sp>
      <p:sp>
        <p:nvSpPr>
          <p:cNvPr id="4" name="Foliennummernplatzhalter 3"/>
          <p:cNvSpPr>
            <a:spLocks noGrp="1"/>
          </p:cNvSpPr>
          <p:nvPr>
            <p:ph type="sldNum" sz="quarter" idx="10"/>
          </p:nvPr>
        </p:nvSpPr>
        <p:spPr/>
        <p:txBody>
          <a:bodyPr/>
          <a:lstStyle/>
          <a:p>
            <a:fld id="{E6B5BAC9-FAD2-4512-8165-CA0494811BE3}" type="slidenum">
              <a:rPr lang="de-CH" smtClean="0"/>
              <a:t>27</a:t>
            </a:fld>
            <a:endParaRPr lang="de-CH" dirty="0"/>
          </a:p>
        </p:txBody>
      </p:sp>
    </p:spTree>
    <p:extLst>
      <p:ext uri="{BB962C8B-B14F-4D97-AF65-F5344CB8AC3E}">
        <p14:creationId xmlns:p14="http://schemas.microsoft.com/office/powerpoint/2010/main" val="35966651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Autofit/>
          </a:bodyPr>
          <a:lstStyle/>
          <a:p>
            <a:r>
              <a:rPr lang="de-CH" sz="1200" dirty="0">
                <a:latin typeface="Arial" panose="020B0604020202020204" pitchFamily="34" charset="0"/>
                <a:cs typeface="Arial" panose="020B0604020202020204" pitchFamily="34" charset="0"/>
              </a:rPr>
              <a:t>Wenn wir die im Vorfeld dargelegten Überlegungen und Fakten nun konkret auf unsere Situation im OP und auf die Anwendung des Checklistenteils Team Time Out übertragen wollen, stellt sich die Frage, was dann konkret die wichtigsten Punkte sind, die wir bei der chirurgischen Checkliste beachten müssen.</a:t>
            </a:r>
          </a:p>
          <a:p>
            <a:endParaRPr lang="de-CH" sz="1200" dirty="0">
              <a:latin typeface="Arial" panose="020B0604020202020204" pitchFamily="34" charset="0"/>
              <a:cs typeface="Arial" panose="020B0604020202020204" pitchFamily="34" charset="0"/>
            </a:endParaRPr>
          </a:p>
          <a:p>
            <a:r>
              <a:rPr lang="de-CH" sz="1200" dirty="0">
                <a:latin typeface="Arial" panose="020B0604020202020204" pitchFamily="34" charset="0"/>
                <a:cs typeface="Arial" panose="020B0604020202020204" pitchFamily="34" charset="0"/>
              </a:rPr>
              <a:t>Folgende Punkte sind für die Teamkommunikation und für das «</a:t>
            </a:r>
            <a:r>
              <a:rPr lang="de-CH" sz="1200" dirty="0" err="1">
                <a:latin typeface="Arial" panose="020B0604020202020204" pitchFamily="34" charset="0"/>
                <a:cs typeface="Arial" panose="020B0604020202020204" pitchFamily="34" charset="0"/>
              </a:rPr>
              <a:t>Speak-up</a:t>
            </a:r>
            <a:r>
              <a:rPr lang="de-CH" sz="1200" dirty="0">
                <a:latin typeface="Arial" panose="020B0604020202020204" pitchFamily="34" charset="0"/>
                <a:cs typeface="Arial" panose="020B0604020202020204" pitchFamily="34" charset="0"/>
              </a:rPr>
              <a:t>» beim Team Time Out wichtig:  </a:t>
            </a:r>
          </a:p>
          <a:p>
            <a:pPr marL="228525" indent="-228525" defTabSz="914102">
              <a:buFontTx/>
              <a:buAutoNum type="arabicPeriod"/>
              <a:defRPr/>
            </a:pPr>
            <a:r>
              <a:rPr lang="de-CH" sz="1200" dirty="0" smtClean="0">
                <a:latin typeface="Arial" panose="020B0604020202020204" pitchFamily="34" charset="0"/>
                <a:cs typeface="Arial" panose="020B0604020202020204" pitchFamily="34" charset="0"/>
              </a:rPr>
              <a:t>Das Initiieren der Checkliste</a:t>
            </a:r>
            <a:r>
              <a:rPr lang="de-CH" sz="1200" baseline="0" dirty="0" smtClean="0">
                <a:latin typeface="Arial" panose="020B0604020202020204" pitchFamily="34" charset="0"/>
                <a:cs typeface="Arial" panose="020B0604020202020204" pitchFamily="34" charset="0"/>
              </a:rPr>
              <a:t> ist wichtig, damit alle Mitarbeitenden realisieren, dass das Team Time Out beginnt und so die Aufmerksamkeit beim TTO liegt. Eine Person (Bsp. Chirurg (Person muss definiert werden)) sagt: «Team Time Out beginnt»</a:t>
            </a:r>
            <a:endParaRPr lang="de-CH" sz="1200" dirty="0" smtClean="0">
              <a:latin typeface="Arial" panose="020B0604020202020204" pitchFamily="34" charset="0"/>
              <a:cs typeface="Arial" panose="020B0604020202020204" pitchFamily="34" charset="0"/>
            </a:endParaRPr>
          </a:p>
          <a:p>
            <a:pPr marL="228525" indent="-228525" defTabSz="914102">
              <a:buFontTx/>
              <a:buAutoNum type="arabicPeriod"/>
              <a:defRPr/>
            </a:pPr>
            <a:r>
              <a:rPr lang="de-CH" sz="1200" dirty="0" smtClean="0">
                <a:latin typeface="Arial" panose="020B0604020202020204" pitchFamily="34" charset="0"/>
                <a:cs typeface="Arial" panose="020B0604020202020204" pitchFamily="34" charset="0"/>
              </a:rPr>
              <a:t>Das </a:t>
            </a:r>
            <a:r>
              <a:rPr lang="de-CH" sz="1200" dirty="0">
                <a:latin typeface="Arial" panose="020B0604020202020204" pitchFamily="34" charset="0"/>
                <a:cs typeface="Arial" panose="020B0604020202020204" pitchFamily="34" charset="0"/>
              </a:rPr>
              <a:t>erste Item «Alle Teammitglieder stellen sich vor» ist wichtig für das Ritual «Start des Team Time Out»: Sind alle bereit, inne zu halten? Sind alle mit der Aufmerksamkeit beim Team Time Out? Wenn sich das Team gut kennt, kann beim Ritual zum Beispiel folgendermassen vorgegangen werden: «Sind alle bereit für das Team Time out?» Aktive Bestätigung durch alle Teammitglieder. Oder die Personen werden mit Namen genannt: «Marianne, bist du für die Checkliste bereit?»</a:t>
            </a:r>
          </a:p>
          <a:p>
            <a:pPr marL="228525" indent="-228525" defTabSz="914102">
              <a:buFontTx/>
              <a:buAutoNum type="arabicPeriod"/>
              <a:defRPr/>
            </a:pPr>
            <a:r>
              <a:rPr lang="de-CH" sz="1200" dirty="0">
                <a:latin typeface="Arial" panose="020B0604020202020204" pitchFamily="34" charset="0"/>
                <a:cs typeface="Arial" panose="020B0604020202020204" pitchFamily="34" charset="0"/>
              </a:rPr>
              <a:t>Beim Item «Antizipation potentieller kritischer Ereignisse» wird eine Kommunikation im Sinne eines Team-Briefings durchgeführt, dies mit einer offenen Kommunikation und der Ermunterung  zu «</a:t>
            </a:r>
            <a:r>
              <a:rPr lang="de-CH" sz="1200" dirty="0" err="1">
                <a:latin typeface="Arial" panose="020B0604020202020204" pitchFamily="34" charset="0"/>
                <a:cs typeface="Arial" panose="020B0604020202020204" pitchFamily="34" charset="0"/>
              </a:rPr>
              <a:t>Speak-up</a:t>
            </a:r>
            <a:r>
              <a:rPr lang="de-CH" sz="1200" dirty="0">
                <a:latin typeface="Arial" panose="020B0604020202020204" pitchFamily="34" charset="0"/>
                <a:cs typeface="Arial" panose="020B0604020202020204" pitchFamily="34" charset="0"/>
              </a:rPr>
              <a:t>». </a:t>
            </a:r>
          </a:p>
          <a:p>
            <a:pPr marL="228525" indent="-228525">
              <a:buFontTx/>
              <a:buAutoNum type="arabicPeriod"/>
              <a:defRPr/>
            </a:pPr>
            <a:r>
              <a:rPr lang="de-CH" sz="1200" dirty="0">
                <a:latin typeface="Arial" panose="020B0604020202020204" pitchFamily="34" charset="0"/>
                <a:cs typeface="Arial" panose="020B0604020202020204" pitchFamily="34" charset="0"/>
              </a:rPr>
              <a:t>Auf der Checkliste kann zur Förderung von «</a:t>
            </a:r>
            <a:r>
              <a:rPr lang="de-CH" sz="1200" dirty="0" err="1">
                <a:latin typeface="Arial" panose="020B0604020202020204" pitchFamily="34" charset="0"/>
                <a:cs typeface="Arial" panose="020B0604020202020204" pitchFamily="34" charset="0"/>
              </a:rPr>
              <a:t>Speak-up</a:t>
            </a:r>
            <a:r>
              <a:rPr lang="de-CH" sz="1200" dirty="0">
                <a:latin typeface="Arial" panose="020B0604020202020204" pitchFamily="34" charset="0"/>
                <a:cs typeface="Arial" panose="020B0604020202020204" pitchFamily="34" charset="0"/>
              </a:rPr>
              <a:t>» als letztes Item folgendes ergänzt werden (in Anlehnung an die chirurgische Checkliste in South Carolina): ««Gibt es oder hat jemand Bedenken oder Zweifel»?» Chirurg sagt: «Wenn Sie während der Operation irgendwelche Zweifel haben, ob alles korrekt läuft, bitte ich Sie, uns dies mitzuteilen.» Oder noch stärker: «Wenn Sie während der Operation irgendwelche Zweifel haben, ob alles korrekt läuft, erwarte ich von Ihnen, dass sie uns dies mitteilen.»</a:t>
            </a:r>
          </a:p>
          <a:p>
            <a:endParaRPr lang="de-CH" sz="1200" dirty="0">
              <a:latin typeface="Arial" panose="020B0604020202020204" pitchFamily="34" charset="0"/>
              <a:cs typeface="Arial" panose="020B0604020202020204" pitchFamily="34" charset="0"/>
            </a:endParaRPr>
          </a:p>
          <a:p>
            <a:r>
              <a:rPr lang="de-CH" sz="1200" dirty="0">
                <a:latin typeface="Arial" panose="020B0604020202020204" pitchFamily="34" charset="0"/>
                <a:cs typeface="Arial" panose="020B0604020202020204" pitchFamily="34" charset="0"/>
              </a:rPr>
              <a:t>Auch beim dritten Checklistenteil Sign Out sollte das Bearbeiten im Team im Sinne eines Debriefings im Zentrum stehen. Hier gelten die gleichen Prinzipien. Eigentlich müsste es heissen: Team Sign Out.</a:t>
            </a:r>
          </a:p>
          <a:p>
            <a:pPr defTabSz="921323">
              <a:defRPr/>
            </a:pPr>
            <a:endParaRPr lang="de-CH" sz="1000" dirty="0">
              <a:latin typeface="Arial" panose="020B0604020202020204" pitchFamily="34" charset="0"/>
              <a:cs typeface="Arial" panose="020B0604020202020204" pitchFamily="34" charset="0"/>
            </a:endParaRPr>
          </a:p>
          <a:p>
            <a:endParaRPr lang="de-CH" sz="1000" dirty="0">
              <a:latin typeface="Arial" panose="020B0604020202020204" pitchFamily="34" charset="0"/>
              <a:cs typeface="Arial" panose="020B0604020202020204" pitchFamily="34" charset="0"/>
            </a:endParaRPr>
          </a:p>
          <a:p>
            <a:endParaRPr lang="de-CH" sz="1000" dirty="0">
              <a:latin typeface="Arial" panose="020B0604020202020204" pitchFamily="34" charset="0"/>
              <a:cs typeface="Arial" panose="020B0604020202020204" pitchFamily="34" charset="0"/>
            </a:endParaRPr>
          </a:p>
          <a:p>
            <a:endParaRPr lang="de-CH" sz="100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28</a:t>
            </a:fld>
            <a:endParaRPr lang="de-CH" dirty="0"/>
          </a:p>
        </p:txBody>
      </p:sp>
    </p:spTree>
    <p:extLst>
      <p:ext uri="{BB962C8B-B14F-4D97-AF65-F5344CB8AC3E}">
        <p14:creationId xmlns:p14="http://schemas.microsoft.com/office/powerpoint/2010/main" val="17605273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sz="1200" dirty="0">
                <a:latin typeface="Arial" panose="020B0604020202020204" pitchFamily="34" charset="0"/>
                <a:cs typeface="Arial" panose="020B0604020202020204" pitchFamily="34" charset="0"/>
              </a:rPr>
              <a:t>Bringt strukturierte Teamkommunikation wirklich mehr Sicherheit?</a:t>
            </a:r>
          </a:p>
          <a:p>
            <a:endParaRPr lang="de-CH" sz="1200" dirty="0">
              <a:latin typeface="Arial" panose="020B0604020202020204" pitchFamily="34" charset="0"/>
              <a:cs typeface="Arial" panose="020B0604020202020204" pitchFamily="34" charset="0"/>
            </a:endParaRPr>
          </a:p>
          <a:p>
            <a:r>
              <a:rPr lang="de-CH" sz="1200" dirty="0" err="1">
                <a:latin typeface="Arial" panose="020B0604020202020204" pitchFamily="34" charset="0"/>
                <a:cs typeface="Arial" panose="020B0604020202020204" pitchFamily="34" charset="0"/>
              </a:rPr>
              <a:t>Neily</a:t>
            </a:r>
            <a:r>
              <a:rPr lang="de-CH" sz="1200" dirty="0">
                <a:latin typeface="Arial" panose="020B0604020202020204" pitchFamily="34" charset="0"/>
                <a:cs typeface="Arial" panose="020B0604020202020204" pitchFamily="34" charset="0"/>
              </a:rPr>
              <a:t> et al. </a:t>
            </a:r>
            <a:r>
              <a:rPr lang="de-CH" sz="1200">
                <a:latin typeface="Arial" panose="020B0604020202020204" pitchFamily="34" charset="0"/>
                <a:cs typeface="Arial" panose="020B0604020202020204" pitchFamily="34" charset="0"/>
              </a:rPr>
              <a:t>(</a:t>
            </a:r>
            <a:r>
              <a:rPr lang="de-CH" sz="1200" smtClean="0">
                <a:latin typeface="Arial" panose="020B0604020202020204" pitchFamily="34" charset="0"/>
                <a:cs typeface="Arial" panose="020B0604020202020204" pitchFamily="34" charset="0"/>
              </a:rPr>
              <a:t>2010</a:t>
            </a:r>
            <a:r>
              <a:rPr lang="de-CH" sz="1200" dirty="0">
                <a:latin typeface="Arial" panose="020B0604020202020204" pitchFamily="34" charset="0"/>
                <a:cs typeface="Arial" panose="020B0604020202020204" pitchFamily="34" charset="0"/>
              </a:rPr>
              <a:t>) untersuchten den Effekt von strukturiertem Training der Teamkommunikation auf die Mortalitätsrate. Eine signifikant niedrigere Mortalitätsrate zeigte sich im Kontrollgruppendesign in der Gruppe, die ein intensives Teamtraining erhalten hatte. </a:t>
            </a:r>
          </a:p>
          <a:p>
            <a:r>
              <a:rPr lang="de-CH" sz="1200" dirty="0">
                <a:latin typeface="Arial" panose="020B0604020202020204" pitchFamily="34" charset="0"/>
                <a:cs typeface="Arial" panose="020B0604020202020204" pitchFamily="34" charset="0"/>
              </a:rPr>
              <a:t>Das Training, das in der «Originalzusammensetzung» eines OP-Teams (Chirurgen, Anästhesisten, Anästhesiepflege, OP-Fachpersonal) stattfand, beinhaltete:</a:t>
            </a:r>
          </a:p>
          <a:p>
            <a:pPr marL="171394" indent="-171394">
              <a:buFontTx/>
              <a:buChar char="-"/>
            </a:pPr>
            <a:r>
              <a:rPr lang="de-CH" sz="1200" dirty="0">
                <a:latin typeface="Arial" panose="020B0604020202020204" pitchFamily="34" charset="0"/>
                <a:cs typeface="Arial" panose="020B0604020202020204" pitchFamily="34" charset="0"/>
              </a:rPr>
              <a:t>Zusammenarbeit im Team</a:t>
            </a:r>
          </a:p>
          <a:p>
            <a:pPr marL="171394" indent="-171394">
              <a:buFontTx/>
              <a:buChar char="-"/>
            </a:pPr>
            <a:r>
              <a:rPr lang="de-CH" sz="1200" dirty="0">
                <a:latin typeface="Arial" panose="020B0604020202020204" pitchFamily="34" charset="0"/>
                <a:cs typeface="Arial" panose="020B0604020202020204" pitchFamily="34" charset="0"/>
              </a:rPr>
              <a:t>Das Aufmerksam machen anderer Teammitglieder auf Sicherheitsrisiken </a:t>
            </a:r>
          </a:p>
          <a:p>
            <a:pPr marL="171394" indent="-171394">
              <a:buFontTx/>
              <a:buChar char="-"/>
            </a:pPr>
            <a:r>
              <a:rPr lang="de-CH" sz="1200" dirty="0">
                <a:latin typeface="Arial" panose="020B0604020202020204" pitchFamily="34" charset="0"/>
                <a:cs typeface="Arial" panose="020B0604020202020204" pitchFamily="34" charset="0"/>
              </a:rPr>
              <a:t>Das Durchführen eines checklistenbasierten prä- und postoperativen (De)</a:t>
            </a:r>
            <a:r>
              <a:rPr lang="de-CH" sz="1200" dirty="0" err="1">
                <a:latin typeface="Arial" panose="020B0604020202020204" pitchFamily="34" charset="0"/>
                <a:cs typeface="Arial" panose="020B0604020202020204" pitchFamily="34" charset="0"/>
              </a:rPr>
              <a:t>briefings</a:t>
            </a:r>
            <a:r>
              <a:rPr lang="de-CH" sz="1200" dirty="0">
                <a:latin typeface="Arial" panose="020B0604020202020204" pitchFamily="34" charset="0"/>
                <a:cs typeface="Arial" panose="020B0604020202020204" pitchFamily="34" charset="0"/>
              </a:rPr>
              <a:t> </a:t>
            </a:r>
          </a:p>
          <a:p>
            <a:pPr marL="171394" indent="-171394">
              <a:buFontTx/>
              <a:buChar char="-"/>
            </a:pPr>
            <a:r>
              <a:rPr lang="de-CH" sz="1200" dirty="0">
                <a:latin typeface="Arial" panose="020B0604020202020204" pitchFamily="34" charset="0"/>
                <a:cs typeface="Arial" panose="020B0604020202020204" pitchFamily="34" charset="0"/>
              </a:rPr>
              <a:t>Das Einführen von Kommunikationsstrategien wie </a:t>
            </a:r>
          </a:p>
          <a:p>
            <a:pPr marL="628446" lvl="1" indent="-171394">
              <a:buFontTx/>
              <a:buChar char="-"/>
            </a:pPr>
            <a:r>
              <a:rPr lang="de-CH" sz="1200" dirty="0">
                <a:latin typeface="Arial" panose="020B0604020202020204" pitchFamily="34" charset="0"/>
                <a:cs typeface="Arial" panose="020B0604020202020204" pitchFamily="34" charset="0"/>
              </a:rPr>
              <a:t>bspw. «</a:t>
            </a:r>
            <a:r>
              <a:rPr lang="de-CH" sz="1200" dirty="0" err="1">
                <a:latin typeface="Arial" panose="020B0604020202020204" pitchFamily="34" charset="0"/>
                <a:cs typeface="Arial" panose="020B0604020202020204" pitchFamily="34" charset="0"/>
              </a:rPr>
              <a:t>critical</a:t>
            </a:r>
            <a:r>
              <a:rPr lang="de-CH" sz="1200" dirty="0">
                <a:latin typeface="Arial" panose="020B0604020202020204" pitchFamily="34" charset="0"/>
                <a:cs typeface="Arial" panose="020B0604020202020204" pitchFamily="34" charset="0"/>
              </a:rPr>
              <a:t> </a:t>
            </a:r>
            <a:r>
              <a:rPr lang="de-CH" sz="1200" dirty="0" err="1">
                <a:latin typeface="Arial" panose="020B0604020202020204" pitchFamily="34" charset="0"/>
                <a:cs typeface="Arial" panose="020B0604020202020204" pitchFamily="34" charset="0"/>
              </a:rPr>
              <a:t>language</a:t>
            </a:r>
            <a:r>
              <a:rPr lang="de-CH" sz="1200" dirty="0">
                <a:latin typeface="Arial" panose="020B0604020202020204" pitchFamily="34" charset="0"/>
                <a:cs typeface="Arial" panose="020B0604020202020204" pitchFamily="34" charset="0"/>
              </a:rPr>
              <a:t>»</a:t>
            </a:r>
          </a:p>
          <a:p>
            <a:pPr marL="628446" lvl="1" indent="-171394">
              <a:buFontTx/>
              <a:buChar char="-"/>
            </a:pPr>
            <a:r>
              <a:rPr lang="de-CH" sz="1200" dirty="0">
                <a:latin typeface="Arial" panose="020B0604020202020204" pitchFamily="34" charset="0"/>
                <a:cs typeface="Arial" panose="020B0604020202020204" pitchFamily="34" charset="0"/>
              </a:rPr>
              <a:t>strukturierte, standardisierte Kommunikation</a:t>
            </a:r>
          </a:p>
          <a:p>
            <a:pPr marL="628446" lvl="1" indent="-171394">
              <a:buFontTx/>
              <a:buChar char="-"/>
            </a:pPr>
            <a:r>
              <a:rPr lang="de-CH" sz="1200" dirty="0">
                <a:latin typeface="Arial" panose="020B0604020202020204" pitchFamily="34" charset="0"/>
                <a:cs typeface="Arial" panose="020B0604020202020204" pitchFamily="34" charset="0"/>
              </a:rPr>
              <a:t>das Innehalten, um eine Situation im Zweifel nochmals in Augenschein zu nehmen</a:t>
            </a:r>
          </a:p>
          <a:p>
            <a:pPr marL="171394" indent="-171394">
              <a:buFontTx/>
              <a:buChar char="-"/>
            </a:pPr>
            <a:r>
              <a:rPr lang="de-CH" sz="1200" dirty="0">
                <a:latin typeface="Arial" panose="020B0604020202020204" pitchFamily="34" charset="0"/>
                <a:cs typeface="Arial" panose="020B0604020202020204" pitchFamily="34" charset="0"/>
              </a:rPr>
              <a:t>Regeln zur effektiven Kommunikation zwischen medizinischem Personal während der Übergabe eines Patienten an Schnittstellen</a:t>
            </a:r>
          </a:p>
          <a:p>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Der </a:t>
            </a:r>
            <a:r>
              <a:rPr lang="en-US" sz="1200" dirty="0" err="1">
                <a:latin typeface="Arial" panose="020B0604020202020204" pitchFamily="34" charset="0"/>
                <a:cs typeface="Arial" panose="020B0604020202020204" pitchFamily="34" charset="0"/>
              </a:rPr>
              <a:t>Effekt</a:t>
            </a:r>
            <a:r>
              <a:rPr lang="en-US" sz="1200" dirty="0">
                <a:latin typeface="Arial" panose="020B0604020202020204" pitchFamily="34" charset="0"/>
                <a:cs typeface="Arial" panose="020B0604020202020204" pitchFamily="34" charset="0"/>
              </a:rPr>
              <a:t>, der </a:t>
            </a:r>
            <a:r>
              <a:rPr lang="en-US" sz="1200" dirty="0" err="1">
                <a:latin typeface="Arial" panose="020B0604020202020204" pitchFamily="34" charset="0"/>
                <a:cs typeface="Arial" panose="020B0604020202020204" pitchFamily="34" charset="0"/>
              </a:rPr>
              <a:t>sich</a:t>
            </a:r>
            <a:r>
              <a:rPr lang="en-US" sz="1200" dirty="0">
                <a:latin typeface="Arial" panose="020B0604020202020204" pitchFamily="34" charset="0"/>
                <a:cs typeface="Arial" panose="020B0604020202020204" pitchFamily="34" charset="0"/>
              </a:rPr>
              <a:t> in </a:t>
            </a:r>
            <a:r>
              <a:rPr lang="en-US" sz="1200" dirty="0" err="1">
                <a:latin typeface="Arial" panose="020B0604020202020204" pitchFamily="34" charset="0"/>
                <a:cs typeface="Arial" panose="020B0604020202020204" pitchFamily="34" charset="0"/>
              </a:rPr>
              <a:t>dieser</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Studie</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zeigen</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liess</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geht</a:t>
            </a:r>
            <a:r>
              <a:rPr lang="en-US" sz="1200" dirty="0">
                <a:latin typeface="Arial" panose="020B0604020202020204" pitchFamily="34" charset="0"/>
                <a:cs typeface="Arial" panose="020B0604020202020204" pitchFamily="34" charset="0"/>
              </a:rPr>
              <a:t> auf </a:t>
            </a:r>
            <a:r>
              <a:rPr lang="en-US" sz="1200" dirty="0" err="1">
                <a:latin typeface="Arial" panose="020B0604020202020204" pitchFamily="34" charset="0"/>
                <a:cs typeface="Arial" panose="020B0604020202020204" pitchFamily="34" charset="0"/>
              </a:rPr>
              <a:t>Veränderungen</a:t>
            </a:r>
            <a:r>
              <a:rPr lang="en-US" sz="1200" dirty="0">
                <a:latin typeface="Arial" panose="020B0604020202020204" pitchFamily="34" charset="0"/>
                <a:cs typeface="Arial" panose="020B0604020202020204" pitchFamily="34" charset="0"/>
              </a:rPr>
              <a:t> in der </a:t>
            </a:r>
            <a:r>
              <a:rPr lang="en-US" sz="1200" dirty="0" err="1">
                <a:latin typeface="Arial" panose="020B0604020202020204" pitchFamily="34" charset="0"/>
                <a:cs typeface="Arial" panose="020B0604020202020204" pitchFamily="34" charset="0"/>
              </a:rPr>
              <a:t>Kommunikation</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zurück</a:t>
            </a:r>
            <a:r>
              <a:rPr lang="en-US" sz="1200" dirty="0">
                <a:latin typeface="Arial" panose="020B0604020202020204" pitchFamily="34" charset="0"/>
                <a:cs typeface="Arial" panose="020B0604020202020204" pitchFamily="34" charset="0"/>
              </a:rPr>
              <a:t>. Die </a:t>
            </a:r>
            <a:r>
              <a:rPr lang="en-US" sz="1200" dirty="0" err="1">
                <a:latin typeface="Arial" panose="020B0604020202020204" pitchFamily="34" charset="0"/>
                <a:cs typeface="Arial" panose="020B0604020202020204" pitchFamily="34" charset="0"/>
              </a:rPr>
              <a:t>Studie</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zeigt</a:t>
            </a:r>
            <a:r>
              <a:rPr lang="en-US" sz="1200" dirty="0">
                <a:latin typeface="Arial" panose="020B0604020202020204" pitchFamily="34" charset="0"/>
                <a:cs typeface="Arial" panose="020B0604020202020204" pitchFamily="34" charset="0"/>
              </a:rPr>
              <a:t> also, </a:t>
            </a:r>
            <a:r>
              <a:rPr lang="en-US" sz="1200" dirty="0" err="1">
                <a:latin typeface="Arial" panose="020B0604020202020204" pitchFamily="34" charset="0"/>
                <a:cs typeface="Arial" panose="020B0604020202020204" pitchFamily="34" charset="0"/>
              </a:rPr>
              <a:t>dass</a:t>
            </a:r>
            <a:r>
              <a:rPr lang="en-US" sz="1200" dirty="0">
                <a:latin typeface="Arial" panose="020B0604020202020204" pitchFamily="34" charset="0"/>
                <a:cs typeface="Arial" panose="020B0604020202020204" pitchFamily="34" charset="0"/>
              </a:rPr>
              <a:t> die Art und Weise, auf die </a:t>
            </a:r>
            <a:r>
              <a:rPr lang="en-US" sz="1200" dirty="0" err="1">
                <a:latin typeface="Arial" panose="020B0604020202020204" pitchFamily="34" charset="0"/>
                <a:cs typeface="Arial" panose="020B0604020202020204" pitchFamily="34" charset="0"/>
              </a:rPr>
              <a:t>Personen</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im</a:t>
            </a:r>
            <a:r>
              <a:rPr lang="en-US" sz="1200" dirty="0">
                <a:latin typeface="Arial" panose="020B0604020202020204" pitchFamily="34" charset="0"/>
                <a:cs typeface="Arial" panose="020B0604020202020204" pitchFamily="34" charset="0"/>
              </a:rPr>
              <a:t> OP </a:t>
            </a:r>
            <a:r>
              <a:rPr lang="en-US" sz="1200" dirty="0" err="1">
                <a:latin typeface="Arial" panose="020B0604020202020204" pitchFamily="34" charset="0"/>
                <a:cs typeface="Arial" panose="020B0604020202020204" pitchFamily="34" charset="0"/>
              </a:rPr>
              <a:t>miteinander</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kommunizieren</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nicht</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nur</a:t>
            </a:r>
            <a:r>
              <a:rPr lang="en-US" sz="1200" dirty="0">
                <a:latin typeface="Arial" panose="020B0604020202020204" pitchFamily="34" charset="0"/>
                <a:cs typeface="Arial" panose="020B0604020202020204" pitchFamily="34" charset="0"/>
              </a:rPr>
              <a:t> den </a:t>
            </a:r>
            <a:r>
              <a:rPr lang="en-US" sz="1200" dirty="0" err="1">
                <a:latin typeface="Arial" panose="020B0604020202020204" pitchFamily="34" charset="0"/>
                <a:cs typeface="Arial" panose="020B0604020202020204" pitchFamily="34" charset="0"/>
              </a:rPr>
              <a:t>Alltag</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im</a:t>
            </a:r>
            <a:r>
              <a:rPr lang="en-US" sz="1200" dirty="0">
                <a:latin typeface="Arial" panose="020B0604020202020204" pitchFamily="34" charset="0"/>
                <a:cs typeface="Arial" panose="020B0604020202020204" pitchFamily="34" charset="0"/>
              </a:rPr>
              <a:t> Team </a:t>
            </a:r>
            <a:r>
              <a:rPr lang="en-US" sz="1200" dirty="0" err="1">
                <a:latin typeface="Arial" panose="020B0604020202020204" pitchFamily="34" charset="0"/>
                <a:cs typeface="Arial" panose="020B0604020202020204" pitchFamily="34" charset="0"/>
              </a:rPr>
              <a:t>verbessert</a:t>
            </a:r>
            <a:r>
              <a:rPr lang="en-US" sz="1200" dirty="0">
                <a:latin typeface="Arial" panose="020B0604020202020204" pitchFamily="34" charset="0"/>
                <a:cs typeface="Arial" panose="020B0604020202020204" pitchFamily="34" charset="0"/>
              </a:rPr>
              <a:t> und </a:t>
            </a:r>
            <a:r>
              <a:rPr lang="en-US" sz="1200" dirty="0" err="1">
                <a:latin typeface="Arial" panose="020B0604020202020204" pitchFamily="34" charset="0"/>
                <a:cs typeface="Arial" panose="020B0604020202020204" pitchFamily="34" charset="0"/>
              </a:rPr>
              <a:t>vereinfacht</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sondern</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direkte</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Auswirkungen</a:t>
            </a:r>
            <a:r>
              <a:rPr lang="en-US" sz="1200" dirty="0">
                <a:latin typeface="Arial" panose="020B0604020202020204" pitchFamily="34" charset="0"/>
                <a:cs typeface="Arial" panose="020B0604020202020204" pitchFamily="34" charset="0"/>
              </a:rPr>
              <a:t> auf die </a:t>
            </a:r>
            <a:r>
              <a:rPr lang="en-US" sz="1200" dirty="0" err="1">
                <a:latin typeface="Arial" panose="020B0604020202020204" pitchFamily="34" charset="0"/>
                <a:cs typeface="Arial" panose="020B0604020202020204" pitchFamily="34" charset="0"/>
              </a:rPr>
              <a:t>Sicherheit</a:t>
            </a:r>
            <a:r>
              <a:rPr lang="en-US" sz="1200" dirty="0">
                <a:latin typeface="Arial" panose="020B0604020202020204" pitchFamily="34" charset="0"/>
                <a:cs typeface="Arial" panose="020B0604020202020204" pitchFamily="34" charset="0"/>
              </a:rPr>
              <a:t> des </a:t>
            </a:r>
            <a:r>
              <a:rPr lang="en-US" sz="1200" dirty="0" err="1">
                <a:latin typeface="Arial" panose="020B0604020202020204" pitchFamily="34" charset="0"/>
                <a:cs typeface="Arial" panose="020B0604020202020204" pitchFamily="34" charset="0"/>
              </a:rPr>
              <a:t>Patienten</a:t>
            </a:r>
            <a:r>
              <a:rPr lang="en-US" sz="1200" dirty="0">
                <a:latin typeface="Arial" panose="020B0604020202020204" pitchFamily="34" charset="0"/>
                <a:cs typeface="Arial" panose="020B0604020202020204" pitchFamily="34" charset="0"/>
              </a:rPr>
              <a:t> </a:t>
            </a:r>
            <a:r>
              <a:rPr lang="en-US" sz="1200" dirty="0" smtClean="0">
                <a:latin typeface="Arial" panose="020B0604020202020204" pitchFamily="34" charset="0"/>
                <a:cs typeface="Arial" panose="020B0604020202020204" pitchFamily="34" charset="0"/>
              </a:rPr>
              <a:t>und </a:t>
            </a:r>
            <a:r>
              <a:rPr lang="en-US" sz="1200" dirty="0" err="1">
                <a:latin typeface="Arial" panose="020B0604020202020204" pitchFamily="34" charset="0"/>
                <a:cs typeface="Arial" panose="020B0604020202020204" pitchFamily="34" charset="0"/>
              </a:rPr>
              <a:t>damit</a:t>
            </a:r>
            <a:r>
              <a:rPr lang="en-US" sz="1200" dirty="0">
                <a:latin typeface="Arial" panose="020B0604020202020204" pitchFamily="34" charset="0"/>
                <a:cs typeface="Arial" panose="020B0604020202020204" pitchFamily="34" charset="0"/>
              </a:rPr>
              <a:t> auf das </a:t>
            </a:r>
            <a:r>
              <a:rPr lang="en-US" sz="1200" dirty="0" err="1">
                <a:latin typeface="Arial" panose="020B0604020202020204" pitchFamily="34" charset="0"/>
                <a:cs typeface="Arial" panose="020B0604020202020204" pitchFamily="34" charset="0"/>
              </a:rPr>
              <a:t>Resultat</a:t>
            </a:r>
            <a:r>
              <a:rPr lang="en-US" sz="1200" dirty="0">
                <a:latin typeface="Arial" panose="020B0604020202020204" pitchFamily="34" charset="0"/>
                <a:cs typeface="Arial" panose="020B0604020202020204" pitchFamily="34" charset="0"/>
              </a:rPr>
              <a:t> der </a:t>
            </a:r>
            <a:r>
              <a:rPr lang="en-US" sz="1200" dirty="0" err="1">
                <a:latin typeface="Arial" panose="020B0604020202020204" pitchFamily="34" charset="0"/>
                <a:cs typeface="Arial" panose="020B0604020202020204" pitchFamily="34" charset="0"/>
              </a:rPr>
              <a:t>Behandlung</a:t>
            </a:r>
            <a:r>
              <a:rPr lang="en-US" sz="1200" dirty="0">
                <a:latin typeface="Arial" panose="020B0604020202020204" pitchFamily="34" charset="0"/>
                <a:cs typeface="Arial" panose="020B0604020202020204" pitchFamily="34" charset="0"/>
              </a:rPr>
              <a:t> hat. </a:t>
            </a:r>
          </a:p>
          <a:p>
            <a:endParaRPr lang="en-US" sz="1100" dirty="0">
              <a:latin typeface="Arial" panose="020B0604020202020204" pitchFamily="34" charset="0"/>
              <a:cs typeface="Arial" panose="020B0604020202020204" pitchFamily="34" charset="0"/>
            </a:endParaRPr>
          </a:p>
          <a:p>
            <a:endParaRPr lang="en-US" sz="1100" dirty="0">
              <a:latin typeface="Arial" panose="020B0604020202020204" pitchFamily="34" charset="0"/>
              <a:cs typeface="Arial" panose="020B0604020202020204" pitchFamily="34" charset="0"/>
            </a:endParaRPr>
          </a:p>
          <a:p>
            <a:endParaRPr lang="en-US" sz="1100" dirty="0">
              <a:latin typeface="Arial" panose="020B0604020202020204" pitchFamily="34" charset="0"/>
              <a:cs typeface="Arial" panose="020B0604020202020204" pitchFamily="34" charset="0"/>
            </a:endParaRPr>
          </a:p>
          <a:p>
            <a:endParaRPr lang="en-US" sz="110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29</a:t>
            </a:fld>
            <a:endParaRPr lang="de-CH"/>
          </a:p>
        </p:txBody>
      </p:sp>
    </p:spTree>
    <p:extLst>
      <p:ext uri="{BB962C8B-B14F-4D97-AF65-F5344CB8AC3E}">
        <p14:creationId xmlns:p14="http://schemas.microsoft.com/office/powerpoint/2010/main" val="8917117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CH" sz="110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3</a:t>
            </a:fld>
            <a:endParaRPr lang="de-CH"/>
          </a:p>
        </p:txBody>
      </p:sp>
    </p:spTree>
    <p:extLst>
      <p:ext uri="{BB962C8B-B14F-4D97-AF65-F5344CB8AC3E}">
        <p14:creationId xmlns:p14="http://schemas.microsoft.com/office/powerpoint/2010/main" val="18295144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sz="1200" dirty="0">
                <a:latin typeface="Arial" panose="020B0604020202020204" pitchFamily="34" charset="0"/>
                <a:cs typeface="Arial" panose="020B0604020202020204" pitchFamily="34" charset="0"/>
              </a:rPr>
              <a:t>Eine verbesserte Sicherheitskultur und Teamkommunikation erhöhen die Patientensicherheit. </a:t>
            </a:r>
            <a:r>
              <a:rPr lang="de-CH" sz="1200" dirty="0" smtClean="0">
                <a:latin typeface="Arial" panose="020B0604020202020204" pitchFamily="34" charset="0"/>
                <a:cs typeface="Arial" panose="020B0604020202020204" pitchFamily="34" charset="0"/>
              </a:rPr>
              <a:t>Damit </a:t>
            </a:r>
            <a:r>
              <a:rPr lang="de-CH" sz="1200" dirty="0">
                <a:latin typeface="Arial" panose="020B0604020202020204" pitchFamily="34" charset="0"/>
                <a:cs typeface="Arial" panose="020B0604020202020204" pitchFamily="34" charset="0"/>
              </a:rPr>
              <a:t>die Sicherheitskultur und Teamkommunikation jedoch verbessert werden können, müssen einige Rahmenbedingungen erfüllt sein.</a:t>
            </a:r>
          </a:p>
          <a:p>
            <a:endParaRPr lang="de-CH" sz="1200" dirty="0">
              <a:latin typeface="Arial" panose="020B0604020202020204" pitchFamily="34" charset="0"/>
              <a:cs typeface="Arial" panose="020B0604020202020204" pitchFamily="34" charset="0"/>
            </a:endParaRPr>
          </a:p>
          <a:p>
            <a:r>
              <a:rPr lang="de-CH" sz="1200" dirty="0">
                <a:latin typeface="Arial" panose="020B0604020202020204" pitchFamily="34" charset="0"/>
                <a:cs typeface="Arial" panose="020B0604020202020204" pitchFamily="34" charset="0"/>
              </a:rPr>
              <a:t>Es  braucht «</a:t>
            </a:r>
            <a:r>
              <a:rPr lang="de-CH" sz="1200" dirty="0" err="1">
                <a:latin typeface="Arial" panose="020B0604020202020204" pitchFamily="34" charset="0"/>
                <a:cs typeface="Arial" panose="020B0604020202020204" pitchFamily="34" charset="0"/>
              </a:rPr>
              <a:t>Leadership</a:t>
            </a:r>
            <a:r>
              <a:rPr lang="de-CH" sz="1200" dirty="0">
                <a:latin typeface="Arial" panose="020B0604020202020204" pitchFamily="34" charset="0"/>
                <a:cs typeface="Arial" panose="020B0604020202020204" pitchFamily="34" charset="0"/>
              </a:rPr>
              <a:t>», das heisst: </a:t>
            </a:r>
          </a:p>
          <a:p>
            <a:pPr marL="171394" indent="-171394">
              <a:buFont typeface="Arial" panose="020B0604020202020204" pitchFamily="34" charset="0"/>
              <a:buChar char="•"/>
            </a:pPr>
            <a:r>
              <a:rPr lang="de-CH" sz="1200" dirty="0">
                <a:latin typeface="Arial" panose="020B0604020202020204" pitchFamily="34" charset="0"/>
                <a:cs typeface="Arial" panose="020B0604020202020204" pitchFamily="34" charset="0"/>
              </a:rPr>
              <a:t>Die Vorgesetzten und die Spitalleitung nehmen  beim Treffen von Entscheidungen und bei ihren Handlungen eine die Sicherheitskultur fördernde Haltung ein. </a:t>
            </a:r>
          </a:p>
          <a:p>
            <a:pPr marL="171394" indent="-171394">
              <a:buFont typeface="Arial" panose="020B0604020202020204" pitchFamily="34" charset="0"/>
              <a:buChar char="•"/>
            </a:pPr>
            <a:r>
              <a:rPr lang="de-CH" sz="1200" dirty="0">
                <a:latin typeface="Arial" panose="020B0604020202020204" pitchFamily="34" charset="0"/>
                <a:cs typeface="Arial" panose="020B0604020202020204" pitchFamily="34" charset="0"/>
              </a:rPr>
              <a:t>Sie unterstützen Massnahmen, um gutes Sicherheitsklima zu fördern. </a:t>
            </a:r>
          </a:p>
          <a:p>
            <a:pPr marL="171394" indent="-171394" defTabSz="914102">
              <a:buFont typeface="Arial" panose="020B0604020202020204" pitchFamily="34" charset="0"/>
              <a:buChar char="•"/>
              <a:defRPr/>
            </a:pPr>
            <a:r>
              <a:rPr lang="de-CH" sz="1200" dirty="0">
                <a:latin typeface="Arial" panose="020B0604020202020204" pitchFamily="34" charset="0"/>
                <a:cs typeface="Arial" panose="020B0604020202020204" pitchFamily="34" charset="0"/>
              </a:rPr>
              <a:t>Sie nehmen bei auftretenden Fehlern eine nichtstrafende Haltung ein, um aus den Fehlern lernen und als lernende Organisation funktionieren zu können.</a:t>
            </a:r>
          </a:p>
          <a:p>
            <a:pPr marL="171394" indent="-171394" defTabSz="914102">
              <a:buFont typeface="Arial" panose="020B0604020202020204" pitchFamily="34" charset="0"/>
              <a:buChar char="•"/>
              <a:defRPr/>
            </a:pPr>
            <a:endParaRPr lang="de-CH" sz="1200" dirty="0">
              <a:latin typeface="Arial" panose="020B0604020202020204" pitchFamily="34" charset="0"/>
              <a:cs typeface="Arial" panose="020B0604020202020204" pitchFamily="34" charset="0"/>
            </a:endParaRPr>
          </a:p>
          <a:p>
            <a:r>
              <a:rPr lang="de-CH" sz="1200" dirty="0">
                <a:latin typeface="Arial" panose="020B0604020202020204" pitchFamily="34" charset="0"/>
                <a:cs typeface="Arial" panose="020B0604020202020204" pitchFamily="34" charset="0"/>
              </a:rPr>
              <a:t>Im Betrieb besteht ein respektvoller, auf Vertrauen aufbauender und wertschätzender Umgang. Auch hier übernehmen die Vorgesetzten und die Spitalleitung eine zentrale Rolle ein, damit dies gelebt werden kann und gelebt wird.</a:t>
            </a:r>
          </a:p>
          <a:p>
            <a:pPr defTabSz="914102">
              <a:defRPr/>
            </a:pPr>
            <a:endParaRPr lang="de-CH" sz="1200" dirty="0">
              <a:latin typeface="Arial" panose="020B0604020202020204" pitchFamily="34" charset="0"/>
              <a:cs typeface="Arial" panose="020B0604020202020204" pitchFamily="34" charset="0"/>
            </a:endParaRPr>
          </a:p>
          <a:p>
            <a:pPr defTabSz="914102">
              <a:defRPr/>
            </a:pPr>
            <a:r>
              <a:rPr lang="de-CH" sz="1200" dirty="0">
                <a:latin typeface="Arial" panose="020B0604020202020204" pitchFamily="34" charset="0"/>
                <a:cs typeface="Arial" panose="020B0604020202020204" pitchFamily="34" charset="0"/>
              </a:rPr>
              <a:t>Ein weiterer zentraler Punkt ist die Sozialisierung der Mitarbeitenden zu hoher Aufmerksamkeit, Unerwartetes zu erwarten und wahrzunehmen sowie mitzudenken. </a:t>
            </a:r>
          </a:p>
          <a:p>
            <a:endParaRPr lang="de-CH" sz="1100" dirty="0">
              <a:latin typeface="Arial" panose="020B0604020202020204" pitchFamily="34" charset="0"/>
              <a:cs typeface="Arial" panose="020B0604020202020204" pitchFamily="34" charset="0"/>
            </a:endParaRPr>
          </a:p>
          <a:p>
            <a:endParaRPr lang="de-CH" sz="110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30</a:t>
            </a:fld>
            <a:endParaRPr lang="de-CH" dirty="0"/>
          </a:p>
        </p:txBody>
      </p:sp>
    </p:spTree>
    <p:extLst>
      <p:ext uri="{BB962C8B-B14F-4D97-AF65-F5344CB8AC3E}">
        <p14:creationId xmlns:p14="http://schemas.microsoft.com/office/powerpoint/2010/main" val="178280050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r>
              <a:rPr lang="de-CH" dirty="0" smtClean="0">
                <a:latin typeface="Arial" panose="020B0604020202020204" pitchFamily="34" charset="0"/>
                <a:cs typeface="Arial" panose="020B0604020202020204" pitchFamily="34" charset="0"/>
              </a:rPr>
              <a:t>Die</a:t>
            </a:r>
            <a:r>
              <a:rPr lang="de-CH" baseline="0" dirty="0" smtClean="0">
                <a:latin typeface="Arial" panose="020B0604020202020204" pitchFamily="34" charset="0"/>
                <a:cs typeface="Arial" panose="020B0604020202020204" pitchFamily="34" charset="0"/>
              </a:rPr>
              <a:t> chirurgische Checkliste ist mehr als ein Tool, das man schnell einführt, damit es wirklich wirksam ist. </a:t>
            </a:r>
          </a:p>
          <a:p>
            <a:r>
              <a:rPr lang="de-CH" baseline="0" dirty="0" smtClean="0">
                <a:latin typeface="Arial" panose="020B0604020202020204" pitchFamily="34" charset="0"/>
                <a:cs typeface="Arial" panose="020B0604020202020204" pitchFamily="34" charset="0"/>
              </a:rPr>
              <a:t>Es bedarf des Aufbaus und der Pflege einer Sicherheitskultur,</a:t>
            </a:r>
            <a:r>
              <a:rPr lang="de-CH" dirty="0" smtClean="0">
                <a:latin typeface="Arial" panose="020B0604020202020204" pitchFamily="34" charset="0"/>
                <a:cs typeface="Arial" panose="020B0604020202020204" pitchFamily="34" charset="0"/>
              </a:rPr>
              <a:t> </a:t>
            </a:r>
            <a:r>
              <a:rPr lang="de-CH" baseline="0" dirty="0" smtClean="0">
                <a:latin typeface="Arial" panose="020B0604020202020204" pitchFamily="34" charset="0"/>
                <a:cs typeface="Arial" panose="020B0604020202020204" pitchFamily="34" charset="0"/>
              </a:rPr>
              <a:t>in der Teamkommunikation wichtig und das Lernen aus Fehlern ein wichtiger Bestandteil der täglichen Arbeit ist. Gleichzeitig unterstützt das Arbeiten mit der Checkliste wiederum die Verbesserung der Sicherheitskultur. Führungspersonen spielen dabei eine zentrale Rolle und können einen wichtigen Beitrag über das Wahrnehmen der Vorbildfunktion leisten.</a:t>
            </a:r>
          </a:p>
          <a:p>
            <a:endParaRPr lang="de-CH" baseline="0" dirty="0" smtClean="0">
              <a:latin typeface="Arial" panose="020B0604020202020204" pitchFamily="34" charset="0"/>
              <a:cs typeface="Arial" panose="020B0604020202020204" pitchFamily="34" charset="0"/>
            </a:endParaRPr>
          </a:p>
          <a:p>
            <a:r>
              <a:rPr lang="de-CH" baseline="0" dirty="0" smtClean="0">
                <a:latin typeface="Arial" panose="020B0604020202020204" pitchFamily="34" charset="0"/>
                <a:cs typeface="Arial" panose="020B0604020202020204" pitchFamily="34" charset="0"/>
              </a:rPr>
              <a:t>Die </a:t>
            </a:r>
            <a:r>
              <a:rPr lang="de-CH" dirty="0">
                <a:latin typeface="Arial" panose="020B0604020202020204" pitchFamily="34" charset="0"/>
                <a:cs typeface="Arial" panose="020B0604020202020204" pitchFamily="34" charset="0"/>
              </a:rPr>
              <a:t>chirurgische</a:t>
            </a:r>
            <a:r>
              <a:rPr lang="de-CH" baseline="0" dirty="0" smtClean="0">
                <a:latin typeface="Arial" panose="020B0604020202020204" pitchFamily="34" charset="0"/>
                <a:cs typeface="Arial" panose="020B0604020202020204" pitchFamily="34" charset="0"/>
              </a:rPr>
              <a:t> Checkliste ist mehr als eine «reine Checkliste» zum Abhaken von Sicherheitskontrollpunkten:</a:t>
            </a:r>
            <a:r>
              <a:rPr lang="de-CH" dirty="0" smtClean="0">
                <a:latin typeface="Arial" panose="020B0604020202020204" pitchFamily="34" charset="0"/>
                <a:cs typeface="Arial" panose="020B0604020202020204" pitchFamily="34" charset="0"/>
              </a:rPr>
              <a:t> </a:t>
            </a:r>
            <a:r>
              <a:rPr lang="de-CH" baseline="0" dirty="0" smtClean="0">
                <a:latin typeface="Arial" panose="020B0604020202020204" pitchFamily="34" charset="0"/>
                <a:cs typeface="Arial" panose="020B0604020202020204" pitchFamily="34" charset="0"/>
              </a:rPr>
              <a:t>Sie ist ein Instrument, mit dem die interprofessionelle Teamkommunikation verbessert und damit die Patientensicherheit zusätzlich erhöht werden. Die Anpassung der Checkliste und der mit ihr zusammenhängenden Prozesse auf die Gegebenheiten im eigenen Spital ermöglicht erst, dass die Anwendung der Checkliste auch gelebt werden kann und wird. </a:t>
            </a:r>
          </a:p>
          <a:p>
            <a:endParaRPr lang="de-CH" baseline="0" dirty="0" smtClean="0">
              <a:latin typeface="Arial" panose="020B0604020202020204" pitchFamily="34" charset="0"/>
              <a:cs typeface="Arial" panose="020B0604020202020204" pitchFamily="34" charset="0"/>
            </a:endParaRPr>
          </a:p>
          <a:p>
            <a:r>
              <a:rPr lang="de-CH" baseline="0" dirty="0" smtClean="0">
                <a:latin typeface="Arial" panose="020B0604020202020204" pitchFamily="34" charset="0"/>
                <a:cs typeface="Arial" panose="020B0604020202020204" pitchFamily="34" charset="0"/>
              </a:rPr>
              <a:t>Damit die Checkliste all diese Funktionen erfüllen kann, ist es wichtig zu wissen und immer wieder vor Augen zu haben:  Sicherheit ist nicht etwas, was ein System «hat». </a:t>
            </a:r>
          </a:p>
          <a:p>
            <a:r>
              <a:rPr lang="de-CH" baseline="0" dirty="0" smtClean="0">
                <a:latin typeface="Arial" panose="020B0604020202020204" pitchFamily="34" charset="0"/>
                <a:cs typeface="Arial" panose="020B0604020202020204" pitchFamily="34" charset="0"/>
              </a:rPr>
              <a:t>Sicherheit ist etwas, was das System «tut». </a:t>
            </a:r>
          </a:p>
          <a:p>
            <a:endParaRPr lang="de-CH" baseline="0" dirty="0" smtClean="0">
              <a:latin typeface="Arial" panose="020B0604020202020204" pitchFamily="34" charset="0"/>
              <a:cs typeface="Arial" panose="020B0604020202020204" pitchFamily="34" charset="0"/>
            </a:endParaRPr>
          </a:p>
          <a:p>
            <a:r>
              <a:rPr lang="de-CH" baseline="0" dirty="0" smtClean="0">
                <a:latin typeface="Arial" panose="020B0604020202020204" pitchFamily="34" charset="0"/>
                <a:cs typeface="Arial" panose="020B0604020202020204" pitchFamily="34" charset="0"/>
              </a:rPr>
              <a:t>Dies gilt auch für die Checkliste: Die Checkliste ist nicht etwas, das man «hat», sondern etwas, das in einem System «gelebt» wird. Deshalb muss deren Anwendung je nach Erkenntnissen und Entwicklungen wiederholt angepasst werden. </a:t>
            </a:r>
          </a:p>
          <a:p>
            <a:endParaRPr lang="de-CH" baseline="0" dirty="0" smtClean="0">
              <a:latin typeface="Arial" panose="020B0604020202020204" pitchFamily="34" charset="0"/>
              <a:cs typeface="Arial" panose="020B0604020202020204" pitchFamily="34" charset="0"/>
            </a:endParaRPr>
          </a:p>
          <a:p>
            <a:endParaRPr lang="de-CH" baseline="0" dirty="0" smtClean="0">
              <a:latin typeface="Arial" panose="020B0604020202020204" pitchFamily="34" charset="0"/>
              <a:cs typeface="Arial" panose="020B0604020202020204" pitchFamily="34" charset="0"/>
            </a:endParaRPr>
          </a:p>
          <a:p>
            <a:endParaRPr lang="de-CH" baseline="0" dirty="0" smtClean="0">
              <a:latin typeface="Arial" panose="020B0604020202020204" pitchFamily="34" charset="0"/>
              <a:cs typeface="Arial" panose="020B0604020202020204" pitchFamily="34" charset="0"/>
            </a:endParaRPr>
          </a:p>
          <a:p>
            <a:endParaRPr lang="de-CH" baseline="0" dirty="0" smtClean="0">
              <a:latin typeface="Arial" panose="020B0604020202020204" pitchFamily="34" charset="0"/>
              <a:cs typeface="Arial" panose="020B0604020202020204" pitchFamily="34" charset="0"/>
            </a:endParaRPr>
          </a:p>
          <a:p>
            <a:endParaRPr lang="de-CH" baseline="0" dirty="0" smtClean="0">
              <a:latin typeface="Arial" panose="020B0604020202020204" pitchFamily="34" charset="0"/>
              <a:cs typeface="Arial" panose="020B0604020202020204" pitchFamily="34" charset="0"/>
            </a:endParaRPr>
          </a:p>
          <a:p>
            <a:endParaRPr lang="de-CH"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31</a:t>
            </a:fld>
            <a:endParaRPr lang="de-CH" dirty="0"/>
          </a:p>
        </p:txBody>
      </p:sp>
    </p:spTree>
    <p:extLst>
      <p:ext uri="{BB962C8B-B14F-4D97-AF65-F5344CB8AC3E}">
        <p14:creationId xmlns:p14="http://schemas.microsoft.com/office/powerpoint/2010/main" val="116523842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171450" indent="-171450">
              <a:buFont typeface="Wingdings"/>
              <a:buChar char="à"/>
            </a:pPr>
            <a:endParaRPr lang="de-CH" sz="1100" baseline="0" dirty="0" smtClean="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32</a:t>
            </a:fld>
            <a:endParaRPr lang="de-CH"/>
          </a:p>
        </p:txBody>
      </p:sp>
    </p:spTree>
    <p:extLst>
      <p:ext uri="{BB962C8B-B14F-4D97-AF65-F5344CB8AC3E}">
        <p14:creationId xmlns:p14="http://schemas.microsoft.com/office/powerpoint/2010/main" val="10933358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sz="1100" dirty="0">
                <a:latin typeface="Arial" panose="020B0604020202020204" pitchFamily="34" charset="0"/>
                <a:cs typeface="Arial" panose="020B0604020202020204" pitchFamily="34" charset="0"/>
              </a:rPr>
              <a:t>In unserem Alltag sind wir tagtäglich von sogenannten High </a:t>
            </a:r>
            <a:r>
              <a:rPr lang="de-CH" sz="1100">
                <a:latin typeface="Arial" panose="020B0604020202020204" pitchFamily="34" charset="0"/>
                <a:cs typeface="Arial" panose="020B0604020202020204" pitchFamily="34" charset="0"/>
              </a:rPr>
              <a:t>Reliability Organizations </a:t>
            </a:r>
            <a:r>
              <a:rPr lang="de-CH" sz="1100" dirty="0">
                <a:latin typeface="Arial" panose="020B0604020202020204" pitchFamily="34" charset="0"/>
                <a:cs typeface="Arial" panose="020B0604020202020204" pitchFamily="34" charset="0"/>
              </a:rPr>
              <a:t>(</a:t>
            </a:r>
            <a:r>
              <a:rPr lang="de-CH" sz="1100" dirty="0" err="1">
                <a:latin typeface="Arial" panose="020B0604020202020204" pitchFamily="34" charset="0"/>
                <a:cs typeface="Arial" panose="020B0604020202020204" pitchFamily="34" charset="0"/>
              </a:rPr>
              <a:t>HRO’s</a:t>
            </a:r>
            <a:r>
              <a:rPr lang="de-CH" sz="1100" dirty="0">
                <a:latin typeface="Arial" panose="020B0604020202020204" pitchFamily="34" charset="0"/>
                <a:cs typeface="Arial" panose="020B0604020202020204" pitchFamily="34" charset="0"/>
              </a:rPr>
              <a:t>) umgeben. Typische </a:t>
            </a:r>
            <a:r>
              <a:rPr lang="de-CH" sz="1100" dirty="0" err="1">
                <a:latin typeface="Arial" panose="020B0604020202020204" pitchFamily="34" charset="0"/>
                <a:cs typeface="Arial" panose="020B0604020202020204" pitchFamily="34" charset="0"/>
              </a:rPr>
              <a:t>HRO’s</a:t>
            </a:r>
            <a:r>
              <a:rPr lang="de-CH" sz="1100" dirty="0">
                <a:latin typeface="Arial" panose="020B0604020202020204" pitchFamily="34" charset="0"/>
                <a:cs typeface="Arial" panose="020B0604020202020204" pitchFamily="34" charset="0"/>
              </a:rPr>
              <a:t> sind bspw. Atomkraftwerke, Feuerwehreinheiten oder Flugsicherungssysteme. Diese ganz unterschiedlichen Organisationen haben eines gemeinsam: Sie zeichnen sich dadurch aus, dass sie hohe Leistung bei 100%-</a:t>
            </a:r>
            <a:r>
              <a:rPr lang="de-CH" sz="1100" dirty="0" err="1">
                <a:latin typeface="Arial" panose="020B0604020202020204" pitchFamily="34" charset="0"/>
                <a:cs typeface="Arial" panose="020B0604020202020204" pitchFamily="34" charset="0"/>
              </a:rPr>
              <a:t>iger</a:t>
            </a:r>
            <a:r>
              <a:rPr lang="de-CH" sz="1100" dirty="0">
                <a:latin typeface="Arial" panose="020B0604020202020204" pitchFamily="34" charset="0"/>
                <a:cs typeface="Arial" panose="020B0604020202020204" pitchFamily="34" charset="0"/>
              </a:rPr>
              <a:t> Zuverlässigkeit im Hinblick auf Gefahren und Risiken erbringen müssen. Dabei arbeiten sie unter Bedingungen mit hoher Komplexität und Unvorhersehbarkeit. </a:t>
            </a:r>
          </a:p>
          <a:p>
            <a:r>
              <a:rPr lang="de-CH" sz="1100" dirty="0">
                <a:latin typeface="Arial" panose="020B0604020202020204" pitchFamily="34" charset="0"/>
                <a:cs typeface="Arial" panose="020B0604020202020204" pitchFamily="34" charset="0"/>
              </a:rPr>
              <a:t>Kennzeichnend für </a:t>
            </a:r>
            <a:r>
              <a:rPr lang="de-CH" sz="1100" dirty="0" err="1">
                <a:latin typeface="Arial" panose="020B0604020202020204" pitchFamily="34" charset="0"/>
                <a:cs typeface="Arial" panose="020B0604020202020204" pitchFamily="34" charset="0"/>
              </a:rPr>
              <a:t>HRO’s</a:t>
            </a:r>
            <a:r>
              <a:rPr lang="de-CH" sz="1100" dirty="0">
                <a:latin typeface="Arial" panose="020B0604020202020204" pitchFamily="34" charset="0"/>
                <a:cs typeface="Arial" panose="020B0604020202020204" pitchFamily="34" charset="0"/>
              </a:rPr>
              <a:t> sind also einerseits eine hohe Komplexität der Abläufe und Unvorhersehbarkeit, andererseits die Auflage und die Erwartung, auf Unvorhersehbarkeiten zuverlässig zu reagieren und keine Fehler zu machen.</a:t>
            </a:r>
          </a:p>
          <a:p>
            <a:r>
              <a:rPr lang="de-CH" sz="1100" dirty="0">
                <a:latin typeface="Arial" panose="020B0604020202020204" pitchFamily="34" charset="0"/>
                <a:cs typeface="Arial" panose="020B0604020202020204" pitchFamily="34" charset="0"/>
              </a:rPr>
              <a:t>Diese Aspekte und Anforderungen treffen auch auf das Gesundheitswesen zu. Vor allem in der </a:t>
            </a:r>
            <a:r>
              <a:rPr lang="de-CH" sz="1100">
                <a:latin typeface="Arial" panose="020B0604020202020204" pitchFamily="34" charset="0"/>
                <a:cs typeface="Arial" panose="020B0604020202020204" pitchFamily="34" charset="0"/>
              </a:rPr>
              <a:t>Chirurgie stehen sich </a:t>
            </a:r>
            <a:r>
              <a:rPr lang="de-CH" sz="1100" dirty="0">
                <a:latin typeface="Arial" panose="020B0604020202020204" pitchFamily="34" charset="0"/>
                <a:cs typeface="Arial" panose="020B0604020202020204" pitchFamily="34" charset="0"/>
              </a:rPr>
              <a:t>Komplexität und Unvorhersehbarkeit der Aufgabe und </a:t>
            </a:r>
            <a:r>
              <a:rPr lang="de-CH" sz="1100">
                <a:latin typeface="Arial" panose="020B0604020202020204" pitchFamily="34" charset="0"/>
                <a:cs typeface="Arial" panose="020B0604020202020204" pitchFamily="34" charset="0"/>
              </a:rPr>
              <a:t>der Anspruch, </a:t>
            </a:r>
            <a:r>
              <a:rPr lang="de-CH" sz="1100" dirty="0">
                <a:latin typeface="Arial" panose="020B0604020202020204" pitchFamily="34" charset="0"/>
                <a:cs typeface="Arial" panose="020B0604020202020204" pitchFamily="34" charset="0"/>
              </a:rPr>
              <a:t>keine Fehler zu machen und 100% zuverlässig hervorragende Leistung zu erbringen, täglich gegenüber und müssen im Alltag, der oft zusätzlich durch Zeitdruck und Arbeitsbelastung geprägt ist, miteinander verbunden werden.</a:t>
            </a:r>
          </a:p>
          <a:p>
            <a:r>
              <a:rPr lang="de-CH" sz="1100" dirty="0">
                <a:latin typeface="Arial" panose="020B0604020202020204" pitchFamily="34" charset="0"/>
                <a:cs typeface="Arial" panose="020B0604020202020204" pitchFamily="34" charset="0"/>
              </a:rPr>
              <a:t>Forschung im Bereich </a:t>
            </a:r>
            <a:r>
              <a:rPr lang="de-CH" sz="1100" dirty="0" err="1">
                <a:latin typeface="Arial" panose="020B0604020202020204" pitchFamily="34" charset="0"/>
                <a:cs typeface="Arial" panose="020B0604020202020204" pitchFamily="34" charset="0"/>
              </a:rPr>
              <a:t>HRO’s</a:t>
            </a:r>
            <a:r>
              <a:rPr lang="de-CH" sz="1100" dirty="0">
                <a:latin typeface="Arial" panose="020B0604020202020204" pitchFamily="34" charset="0"/>
                <a:cs typeface="Arial" panose="020B0604020202020204" pitchFamily="34" charset="0"/>
              </a:rPr>
              <a:t> beschäftigt sich unter anderem mit diesem Spannungsfeld </a:t>
            </a:r>
            <a:r>
              <a:rPr lang="de-CH" sz="1100">
                <a:latin typeface="Arial" panose="020B0604020202020204" pitchFamily="34" charset="0"/>
                <a:cs typeface="Arial" panose="020B0604020202020204" pitchFamily="34" charset="0"/>
              </a:rPr>
              <a:t>und seinen Einflussfaktoren</a:t>
            </a:r>
            <a:r>
              <a:rPr lang="de-CH" sz="1100" dirty="0">
                <a:latin typeface="Arial" panose="020B0604020202020204" pitchFamily="34" charset="0"/>
                <a:cs typeface="Arial" panose="020B0604020202020204" pitchFamily="34" charset="0"/>
              </a:rPr>
              <a:t>. Ein Einflussfaktor, der immer wieder eine Rolle  spielt, ist «die Sicherheitskultur».</a:t>
            </a:r>
          </a:p>
          <a:p>
            <a:endParaRPr lang="de-CH" sz="1100" dirty="0">
              <a:latin typeface="Arial" panose="020B0604020202020204" pitchFamily="34" charset="0"/>
              <a:cs typeface="Arial" panose="020B0604020202020204" pitchFamily="34" charset="0"/>
            </a:endParaRPr>
          </a:p>
          <a:p>
            <a:endParaRPr lang="de-CH" sz="1100" dirty="0">
              <a:latin typeface="Arial" panose="020B0604020202020204" pitchFamily="34" charset="0"/>
              <a:cs typeface="Arial" panose="020B0604020202020204" pitchFamily="34" charset="0"/>
            </a:endParaRPr>
          </a:p>
          <a:p>
            <a:endParaRPr lang="de-CH" sz="1100" dirty="0">
              <a:latin typeface="Arial" panose="020B0604020202020204" pitchFamily="34" charset="0"/>
              <a:cs typeface="Arial" panose="020B0604020202020204" pitchFamily="34" charset="0"/>
            </a:endParaRPr>
          </a:p>
          <a:p>
            <a:endParaRPr lang="de-CH" sz="110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4</a:t>
            </a:fld>
            <a:endParaRPr lang="de-CH" dirty="0"/>
          </a:p>
        </p:txBody>
      </p:sp>
    </p:spTree>
    <p:extLst>
      <p:ext uri="{BB962C8B-B14F-4D97-AF65-F5344CB8AC3E}">
        <p14:creationId xmlns:p14="http://schemas.microsoft.com/office/powerpoint/2010/main" val="30695302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77500" lnSpcReduction="20000"/>
          </a:bodyPr>
          <a:lstStyle/>
          <a:p>
            <a:r>
              <a:rPr lang="de-DE" dirty="0">
                <a:latin typeface="Arial" panose="020B0604020202020204" pitchFamily="34" charset="0"/>
                <a:cs typeface="Arial" panose="020B0604020202020204" pitchFamily="34" charset="0"/>
              </a:rPr>
              <a:t>Sicherheitskultur wird häufig definiert als ein „umfassendes Phänomen, das Normen, Werte und Grundannahmen einer Organisation umfasst“ und seinen Ausdruck im Umgang mit Sicherheit und konkreten Verhaltensweisen in einer Organisation findet. Sicherheitskultur kann somit als Teil der Organisationskultur verstanden werden. Eine Reihe von Merkmalen zeichnet die Sicherheitskultur aus. </a:t>
            </a:r>
          </a:p>
          <a:p>
            <a:r>
              <a:rPr lang="de-DE" dirty="0">
                <a:latin typeface="Arial" panose="020B0604020202020204" pitchFamily="34" charset="0"/>
                <a:cs typeface="Arial" panose="020B0604020202020204" pitchFamily="34" charset="0"/>
              </a:rPr>
              <a:t>Nach </a:t>
            </a:r>
            <a:r>
              <a:rPr lang="de-DE" dirty="0" err="1">
                <a:latin typeface="Arial" panose="020B0604020202020204" pitchFamily="34" charset="0"/>
                <a:cs typeface="Arial" panose="020B0604020202020204" pitchFamily="34" charset="0"/>
              </a:rPr>
              <a:t>Guldenmund</a:t>
            </a:r>
            <a:r>
              <a:rPr lang="de-DE" dirty="0">
                <a:latin typeface="Arial" panose="020B0604020202020204" pitchFamily="34" charset="0"/>
                <a:cs typeface="Arial" panose="020B0604020202020204" pitchFamily="34" charset="0"/>
              </a:rPr>
              <a:t> ist Sicherheitskultur   </a:t>
            </a:r>
            <a:endParaRPr lang="de-CH" dirty="0">
              <a:latin typeface="Arial" panose="020B0604020202020204" pitchFamily="34" charset="0"/>
              <a:cs typeface="Arial" panose="020B0604020202020204" pitchFamily="34" charset="0"/>
            </a:endParaRPr>
          </a:p>
          <a:p>
            <a:pPr marL="171394" indent="-171394">
              <a:buFontTx/>
              <a:buChar char="-"/>
            </a:pPr>
            <a:r>
              <a:rPr lang="de-DE" dirty="0">
                <a:latin typeface="Arial" panose="020B0604020202020204" pitchFamily="34" charset="0"/>
                <a:cs typeface="Arial" panose="020B0604020202020204" pitchFamily="34" charset="0"/>
              </a:rPr>
              <a:t>ein latentes Konstrukt, d.h. ein abstraktes, kein konkret beobachtbares Phänomen </a:t>
            </a:r>
          </a:p>
          <a:p>
            <a:pPr marL="171394" indent="-171394">
              <a:buFontTx/>
              <a:buChar char="-"/>
            </a:pPr>
            <a:r>
              <a:rPr lang="de-DE" dirty="0">
                <a:latin typeface="Arial" panose="020B0604020202020204" pitchFamily="34" charset="0"/>
                <a:cs typeface="Arial" panose="020B0604020202020204" pitchFamily="34" charset="0"/>
              </a:rPr>
              <a:t>relativ stabil über Zeit</a:t>
            </a:r>
          </a:p>
          <a:p>
            <a:pPr marL="171394" indent="-171394">
              <a:buFontTx/>
              <a:buChar char="-"/>
            </a:pPr>
            <a:r>
              <a:rPr lang="de-DE" dirty="0">
                <a:latin typeface="Arial" panose="020B0604020202020204" pitchFamily="34" charset="0"/>
                <a:cs typeface="Arial" panose="020B0604020202020204" pitchFamily="34" charset="0"/>
              </a:rPr>
              <a:t>mehrdimensional </a:t>
            </a:r>
          </a:p>
          <a:p>
            <a:pPr marL="171394" indent="-171394">
              <a:buFontTx/>
              <a:buChar char="-"/>
            </a:pPr>
            <a:r>
              <a:rPr lang="de-DE" dirty="0">
                <a:latin typeface="Arial" panose="020B0604020202020204" pitchFamily="34" charset="0"/>
                <a:cs typeface="Arial" panose="020B0604020202020204" pitchFamily="34" charset="0"/>
              </a:rPr>
              <a:t>geteilt von einer Gruppe von Personen, z.B. in Organisationen</a:t>
            </a:r>
          </a:p>
          <a:p>
            <a:pPr marL="171394" indent="-171394">
              <a:buFontTx/>
              <a:buChar char="-"/>
            </a:pPr>
            <a:r>
              <a:rPr lang="de-DE" dirty="0">
                <a:latin typeface="Arial" panose="020B0604020202020204" pitchFamily="34" charset="0"/>
                <a:cs typeface="Arial" panose="020B0604020202020204" pitchFamily="34" charset="0"/>
              </a:rPr>
              <a:t>sichtbar in Praktiken bzw. Ebenen der Sicherheitskultur, wie Normen und Werten, Ritualen und Symbolen</a:t>
            </a:r>
          </a:p>
          <a:p>
            <a:pPr marL="171394" indent="-171394">
              <a:buFontTx/>
              <a:buChar char="-"/>
            </a:pPr>
            <a:r>
              <a:rPr lang="de-DE" dirty="0">
                <a:latin typeface="Arial" panose="020B0604020202020204" pitchFamily="34" charset="0"/>
                <a:cs typeface="Arial" panose="020B0604020202020204" pitchFamily="34" charset="0"/>
              </a:rPr>
              <a:t>funktional, d.h. sie bietet einen Referenzrahmen für Verhalten.</a:t>
            </a:r>
          </a:p>
          <a:p>
            <a:endParaRPr lang="de-CH" dirty="0">
              <a:latin typeface="Arial" panose="020B0604020202020204" pitchFamily="34" charset="0"/>
              <a:cs typeface="Arial" panose="020B0604020202020204" pitchFamily="34" charset="0"/>
            </a:endParaRPr>
          </a:p>
          <a:p>
            <a:r>
              <a:rPr lang="de-DE" dirty="0">
                <a:latin typeface="Arial" panose="020B0604020202020204" pitchFamily="34" charset="0"/>
                <a:cs typeface="Arial" panose="020B0604020202020204" pitchFamily="34" charset="0"/>
              </a:rPr>
              <a:t>Die messbare Manifestation des abstrakten Konstrukts Sicherheitskultur ist das Sicherheitsklima, das als „</a:t>
            </a:r>
            <a:r>
              <a:rPr lang="de-DE" dirty="0" err="1">
                <a:latin typeface="Arial" panose="020B0604020202020204" pitchFamily="34" charset="0"/>
                <a:cs typeface="Arial" panose="020B0604020202020204" pitchFamily="34" charset="0"/>
              </a:rPr>
              <a:t>surface</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features</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of</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the</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safety</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culture</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from</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attitudes</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and</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perceptions</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of</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individuals</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at</a:t>
            </a:r>
            <a:r>
              <a:rPr lang="de-DE" dirty="0">
                <a:latin typeface="Arial" panose="020B0604020202020204" pitchFamily="34" charset="0"/>
                <a:cs typeface="Arial" panose="020B0604020202020204" pitchFamily="34" charset="0"/>
              </a:rPr>
              <a:t> a </a:t>
            </a:r>
            <a:r>
              <a:rPr lang="de-DE" dirty="0" err="1">
                <a:latin typeface="Arial" panose="020B0604020202020204" pitchFamily="34" charset="0"/>
                <a:cs typeface="Arial" panose="020B0604020202020204" pitchFamily="34" charset="0"/>
              </a:rPr>
              <a:t>given</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point</a:t>
            </a:r>
            <a:r>
              <a:rPr lang="de-DE" dirty="0">
                <a:latin typeface="Arial" panose="020B0604020202020204" pitchFamily="34" charset="0"/>
                <a:cs typeface="Arial" panose="020B0604020202020204" pitchFamily="34" charset="0"/>
              </a:rPr>
              <a:t> in time“ definiert wird (</a:t>
            </a:r>
            <a:r>
              <a:rPr lang="de-DE" dirty="0" err="1">
                <a:latin typeface="Arial" panose="020B0604020202020204" pitchFamily="34" charset="0"/>
                <a:cs typeface="Arial" panose="020B0604020202020204" pitchFamily="34" charset="0"/>
              </a:rPr>
              <a:t>Halligan</a:t>
            </a:r>
            <a:r>
              <a:rPr lang="de-DE" dirty="0">
                <a:latin typeface="Arial" panose="020B0604020202020204" pitchFamily="34" charset="0"/>
                <a:cs typeface="Arial" panose="020B0604020202020204" pitchFamily="34" charset="0"/>
              </a:rPr>
              <a:t> et al., 2011).</a:t>
            </a:r>
            <a:endParaRPr lang="de-CH" dirty="0">
              <a:latin typeface="Arial" panose="020B0604020202020204" pitchFamily="34" charset="0"/>
              <a:cs typeface="Arial" panose="020B0604020202020204" pitchFamily="34" charset="0"/>
            </a:endParaRPr>
          </a:p>
          <a:p>
            <a:r>
              <a:rPr lang="de-DE" dirty="0">
                <a:latin typeface="Arial" panose="020B0604020202020204" pitchFamily="34" charset="0"/>
                <a:cs typeface="Arial" panose="020B0604020202020204" pitchFamily="34" charset="0"/>
              </a:rPr>
              <a:t>Dimensionen des Sicherheitsklimas, die häufig zur Messung herangezogen werden, sind beispielsweise Führung und Management, Meldung und Bearbeitung von Ereignissen, Einstellung der Mitarbeitenden zur Bedeutung von Sicherheit, Arbeitsbelastung, organisationales Lernen, Teamwork und Kommunikation.</a:t>
            </a:r>
          </a:p>
          <a:p>
            <a:endParaRPr lang="de-DE" b="1" dirty="0">
              <a:latin typeface="Arial" panose="020B0604020202020204" pitchFamily="34" charset="0"/>
              <a:cs typeface="Arial" panose="020B0604020202020204" pitchFamily="34" charset="0"/>
            </a:endParaRPr>
          </a:p>
          <a:p>
            <a:pPr defTabSz="914102">
              <a:defRPr/>
            </a:pPr>
            <a:r>
              <a:rPr lang="de-CH" b="1" dirty="0" smtClean="0">
                <a:latin typeface="Arial" panose="020B0604020202020204" pitchFamily="34" charset="0"/>
                <a:cs typeface="Arial" panose="020B0604020202020204" pitchFamily="34" charset="0"/>
              </a:rPr>
              <a:t>Warum ist Sicherheitskultur ein relevanter Faktor?</a:t>
            </a:r>
            <a:endParaRPr lang="de-DE" b="1" dirty="0">
              <a:latin typeface="Arial" panose="020B0604020202020204" pitchFamily="34" charset="0"/>
              <a:cs typeface="Arial" panose="020B0604020202020204" pitchFamily="34" charset="0"/>
            </a:endParaRPr>
          </a:p>
          <a:p>
            <a:r>
              <a:rPr lang="de-CH" dirty="0">
                <a:latin typeface="Arial" panose="020B0604020202020204" pitchFamily="34" charset="0"/>
                <a:cs typeface="Arial" panose="020B0604020202020204" pitchFamily="34" charset="0"/>
              </a:rPr>
              <a:t>Vereinfacht ausgedrückt gibt es also eine Wechselwirkung zwischen der Organisation und dem (Sicherheits-) Verhalten der Mitarbeitenden. Eine Kultur, in der Sicherheitsaspekte oder </a:t>
            </a:r>
            <a:r>
              <a:rPr lang="de-CH" dirty="0" smtClean="0">
                <a:latin typeface="Arial" panose="020B0604020202020204" pitchFamily="34" charset="0"/>
                <a:cs typeface="Arial" panose="020B0604020202020204" pitchFamily="34" charset="0"/>
              </a:rPr>
              <a:t>bestimmte </a:t>
            </a:r>
            <a:r>
              <a:rPr lang="de-CH" dirty="0">
                <a:latin typeface="Arial" panose="020B0604020202020204" pitchFamily="34" charset="0"/>
                <a:cs typeface="Arial" panose="020B0604020202020204" pitchFamily="34" charset="0"/>
              </a:rPr>
              <a:t>Verhaltensweisen wie das Abarbeiten einer Checkliste als Norm gelebt werden, hat Auswirkungen auf die Mitarbeitenden. Umgekehrt hat das Verhalten von Mitarbeitenden, bspw. inwiefern Checklisten als wichtig oder überflüssig betrachtet werden, Einfluss auf die Kultur in der Organisation. </a:t>
            </a:r>
          </a:p>
          <a:p>
            <a:endParaRPr lang="de-CH" dirty="0">
              <a:latin typeface="Arial" panose="020B0604020202020204" pitchFamily="34" charset="0"/>
              <a:cs typeface="Arial" panose="020B0604020202020204" pitchFamily="34" charset="0"/>
            </a:endParaRPr>
          </a:p>
          <a:p>
            <a:pPr defTabSz="914102">
              <a:defRPr/>
            </a:pPr>
            <a:r>
              <a:rPr lang="de-CH" b="1" dirty="0" smtClean="0">
                <a:latin typeface="Arial" panose="020B0604020202020204" pitchFamily="34" charset="0"/>
                <a:cs typeface="Arial" panose="020B0604020202020204" pitchFamily="34" charset="0"/>
              </a:rPr>
              <a:t>Zusammenhang zwischen Sicherheitskultur und Teamarbeit / Teamkommunikation</a:t>
            </a:r>
            <a:endParaRPr lang="de-CH" b="1" dirty="0">
              <a:latin typeface="Arial" panose="020B0604020202020204" pitchFamily="34" charset="0"/>
              <a:cs typeface="Arial" panose="020B0604020202020204" pitchFamily="34" charset="0"/>
            </a:endParaRPr>
          </a:p>
          <a:p>
            <a:r>
              <a:rPr lang="de-CH" dirty="0">
                <a:latin typeface="Arial" panose="020B0604020202020204" pitchFamily="34" charset="0"/>
                <a:cs typeface="Arial" panose="020B0604020202020204" pitchFamily="34" charset="0"/>
              </a:rPr>
              <a:t>Teamkommunikation ist ein wichtiger Aspekt des Sicherheitsklimas und hat Einfluss auf die richtige Anwendung der Checkliste. Umgekehrt wirkt sich die richtige Anwendung der Checkliste auch auf die Teamkommunikation aus. Die Checkliste ist also auf den ersten Blick ein Instrument, dessen Anwendung sich direkt auf die Patientensicherheit bei einem konkreten Eingriff auswirkt. Auf den zweiten Blick wird aber klar, dass die richtige Anwendung der Checkliste auch Auswirkungen auf die gelebte Sicherheit im System hat und sich schlussendlich auch auf die Sicherheit der Mitarbeitenden und die Organisationskultur auswirkt. Im weiteren Verlauf werden wir uns damit auseinandersetzen, wie Kommunikation, die Anwendung der Checkliste und Sicherheit im Betrieb und im OP miteinander zusammenhängen und an welchen Stellen im System von Personen direkt Einfluss genommen werden kann, um die Sicherheit für alle Beteiligten im Alltag zu erhöhen.</a:t>
            </a:r>
          </a:p>
        </p:txBody>
      </p:sp>
      <p:sp>
        <p:nvSpPr>
          <p:cNvPr id="4" name="Foliennummernplatzhalter 3"/>
          <p:cNvSpPr>
            <a:spLocks noGrp="1"/>
          </p:cNvSpPr>
          <p:nvPr>
            <p:ph type="sldNum" sz="quarter" idx="10"/>
          </p:nvPr>
        </p:nvSpPr>
        <p:spPr/>
        <p:txBody>
          <a:bodyPr/>
          <a:lstStyle/>
          <a:p>
            <a:fld id="{E6B5BAC9-FAD2-4512-8165-CA0494811BE3}" type="slidenum">
              <a:rPr lang="de-CH" smtClean="0"/>
              <a:t>5</a:t>
            </a:fld>
            <a:endParaRPr lang="de-CH"/>
          </a:p>
        </p:txBody>
      </p:sp>
    </p:spTree>
    <p:extLst>
      <p:ext uri="{BB962C8B-B14F-4D97-AF65-F5344CB8AC3E}">
        <p14:creationId xmlns:p14="http://schemas.microsoft.com/office/powerpoint/2010/main" val="26035915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85801" y="4724958"/>
            <a:ext cx="5486400" cy="4713177"/>
          </a:xfrm>
        </p:spPr>
        <p:txBody>
          <a:bodyPr>
            <a:normAutofit fontScale="85000" lnSpcReduction="20000"/>
          </a:bodyPr>
          <a:lstStyle/>
          <a:p>
            <a:r>
              <a:rPr lang="de-CH" dirty="0">
                <a:latin typeface="Arial" panose="020B0604020202020204" pitchFamily="34" charset="0"/>
                <a:cs typeface="Arial" panose="020B0604020202020204" pitchFamily="34" charset="0"/>
              </a:rPr>
              <a:t>Was sind nun Kennzeichen einer hohen Sicherheitskultur, die wir im Alltag bemerken können? Das Gesundheitswesen kann von der Forschung aus </a:t>
            </a:r>
            <a:r>
              <a:rPr lang="de-CH" dirty="0" err="1">
                <a:latin typeface="Arial" panose="020B0604020202020204" pitchFamily="34" charset="0"/>
                <a:cs typeface="Arial" panose="020B0604020202020204" pitchFamily="34" charset="0"/>
              </a:rPr>
              <a:t>HRO’s</a:t>
            </a:r>
            <a:r>
              <a:rPr lang="de-CH" dirty="0">
                <a:latin typeface="Arial" panose="020B0604020202020204" pitchFamily="34" charset="0"/>
                <a:cs typeface="Arial" panose="020B0604020202020204" pitchFamily="34" charset="0"/>
              </a:rPr>
              <a:t> profitieren, um noch näher an 100%-</a:t>
            </a:r>
            <a:r>
              <a:rPr lang="de-CH" dirty="0" err="1">
                <a:latin typeface="Arial" panose="020B0604020202020204" pitchFamily="34" charset="0"/>
                <a:cs typeface="Arial" panose="020B0604020202020204" pitchFamily="34" charset="0"/>
              </a:rPr>
              <a:t>ige</a:t>
            </a:r>
            <a:r>
              <a:rPr lang="de-CH" dirty="0">
                <a:latin typeface="Arial" panose="020B0604020202020204" pitchFamily="34" charset="0"/>
                <a:cs typeface="Arial" panose="020B0604020202020204" pitchFamily="34" charset="0"/>
              </a:rPr>
              <a:t>  Zuverlässigkeit heranzukommen. Kulturelle Grundprinzipien, die insbesondere auch die Führung in ihrem Handeln und bei ihren Entscheiden leiten und die Sicherheitskultur beeinflussen, sind:</a:t>
            </a:r>
          </a:p>
          <a:p>
            <a:endParaRPr lang="de-CH" dirty="0">
              <a:latin typeface="Arial" panose="020B0604020202020204" pitchFamily="34" charset="0"/>
              <a:cs typeface="Arial" panose="020B0604020202020204" pitchFamily="34" charset="0"/>
            </a:endParaRPr>
          </a:p>
          <a:p>
            <a:r>
              <a:rPr lang="de-CH" dirty="0">
                <a:latin typeface="Arial" panose="020B0604020202020204" pitchFamily="34" charset="0"/>
                <a:cs typeface="Arial" panose="020B0604020202020204" pitchFamily="34" charset="0"/>
              </a:rPr>
              <a:t>Fördern der interprofessionellen Teamarbeit </a:t>
            </a:r>
          </a:p>
          <a:p>
            <a:r>
              <a:rPr lang="de-CH" dirty="0">
                <a:latin typeface="Arial" panose="020B0604020202020204" pitchFamily="34" charset="0"/>
                <a:cs typeface="Arial" panose="020B0604020202020204" pitchFamily="34" charset="0"/>
              </a:rPr>
              <a:t>Offener Umgang mit Sicherheitsanliegen </a:t>
            </a:r>
          </a:p>
          <a:p>
            <a:pPr lvl="1"/>
            <a:r>
              <a:rPr lang="de-CH" dirty="0">
                <a:latin typeface="Arial" panose="020B0604020202020204" pitchFamily="34" charset="0"/>
                <a:cs typeface="Arial" panose="020B0604020202020204" pitchFamily="34" charset="0"/>
              </a:rPr>
              <a:t>Sicherheitsanliegen können immer mit den Vorgesetzten besprochen werden</a:t>
            </a:r>
          </a:p>
          <a:p>
            <a:pPr lvl="1"/>
            <a:r>
              <a:rPr lang="de-CH" dirty="0">
                <a:latin typeface="Arial" panose="020B0604020202020204" pitchFamily="34" charset="0"/>
                <a:cs typeface="Arial" panose="020B0604020202020204" pitchFamily="34" charset="0"/>
              </a:rPr>
              <a:t>Fragen zur Sicherheit sind erwünscht und werden von den Vorgesetzten aktiv eingefordert</a:t>
            </a:r>
          </a:p>
          <a:p>
            <a:r>
              <a:rPr lang="de-CH" dirty="0">
                <a:solidFill>
                  <a:schemeClr val="tx1"/>
                </a:solidFill>
                <a:latin typeface="Arial" panose="020B0604020202020204" pitchFamily="34" charset="0"/>
                <a:cs typeface="Arial" panose="020B0604020202020204" pitchFamily="34" charset="0"/>
              </a:rPr>
              <a:t>Förderung der Aufmerksamkeit für Unerwartetes als zentrales Element der Sicherheit </a:t>
            </a:r>
          </a:p>
          <a:p>
            <a:pPr lvl="1"/>
            <a:r>
              <a:rPr lang="de-CH" dirty="0">
                <a:solidFill>
                  <a:schemeClr val="tx1"/>
                </a:solidFill>
                <a:latin typeface="Arial" panose="020B0604020202020204" pitchFamily="34" charset="0"/>
                <a:cs typeface="Arial" panose="020B0604020202020204" pitchFamily="34" charset="0"/>
              </a:rPr>
              <a:t>Sozialisierung der Mitarbeitenden zu hoher Aufmerksamkeit, Unerwartetes zu erwarten und wahrzunehmen, mitzudenken und mitzuteilen  </a:t>
            </a:r>
            <a:br>
              <a:rPr lang="de-CH" dirty="0">
                <a:solidFill>
                  <a:schemeClr val="tx1"/>
                </a:solidFill>
                <a:latin typeface="Arial" panose="020B0604020202020204" pitchFamily="34" charset="0"/>
                <a:cs typeface="Arial" panose="020B0604020202020204" pitchFamily="34" charset="0"/>
              </a:rPr>
            </a:br>
            <a:r>
              <a:rPr lang="de-CH" dirty="0">
                <a:solidFill>
                  <a:schemeClr val="tx1"/>
                </a:solidFill>
                <a:latin typeface="Arial" panose="020B0604020202020204" pitchFamily="34" charset="0"/>
                <a:cs typeface="Arial" panose="020B0604020202020204" pitchFamily="34" charset="0"/>
              </a:rPr>
              <a:t>Man spricht auch von «Situational Awareness»: Alle Teammitglieder befinden sich in einem Zustand erhöhter Aufmerksamkeit für die Dinge und Abläufe in ihrer Umgebung. </a:t>
            </a:r>
            <a:r>
              <a:rPr lang="de-CH" dirty="0" smtClean="0">
                <a:solidFill>
                  <a:schemeClr val="tx1"/>
                </a:solidFill>
                <a:latin typeface="Arial" panose="020B0604020202020204" pitchFamily="34" charset="0"/>
                <a:cs typeface="Arial" panose="020B0604020202020204" pitchFamily="34" charset="0"/>
              </a:rPr>
              <a:t>Bedeutungen von Prozessen werden richtig interpretiert und mögliche Veränderungen richtig und vorausschauend antizipiert. Ein </a:t>
            </a:r>
            <a:r>
              <a:rPr lang="de-CH" dirty="0">
                <a:solidFill>
                  <a:schemeClr val="tx1"/>
                </a:solidFill>
                <a:latin typeface="Arial" panose="020B0604020202020204" pitchFamily="34" charset="0"/>
                <a:cs typeface="Arial" panose="020B0604020202020204" pitchFamily="34" charset="0"/>
              </a:rPr>
              <a:t>laufender Dialog zwischen den </a:t>
            </a:r>
            <a:r>
              <a:rPr lang="de-CH" dirty="0" smtClean="0">
                <a:solidFill>
                  <a:schemeClr val="tx1"/>
                </a:solidFill>
                <a:latin typeface="Arial" panose="020B0604020202020204" pitchFamily="34" charset="0"/>
                <a:cs typeface="Arial" panose="020B0604020202020204" pitchFamily="34" charset="0"/>
              </a:rPr>
              <a:t>Teammitgliedern ermöglicht, </a:t>
            </a:r>
            <a:r>
              <a:rPr lang="de-CH" dirty="0">
                <a:solidFill>
                  <a:schemeClr val="tx1"/>
                </a:solidFill>
                <a:latin typeface="Arial" panose="020B0604020202020204" pitchFamily="34" charset="0"/>
                <a:cs typeface="Arial" panose="020B0604020202020204" pitchFamily="34" charset="0"/>
              </a:rPr>
              <a:t>dass die Teammitglieder auf dem neusten Stand sind, was  abläuft, geplant und wie auf veränderte Rahmenbedingungen reagiert wird. Dies ist ein zentraler Faktor in der Sicherheit. </a:t>
            </a:r>
          </a:p>
          <a:p>
            <a:pPr lvl="1"/>
            <a:r>
              <a:rPr lang="de-CH" dirty="0">
                <a:solidFill>
                  <a:schemeClr val="tx1"/>
                </a:solidFill>
                <a:latin typeface="Arial" panose="020B0604020202020204" pitchFamily="34" charset="0"/>
                <a:cs typeface="Arial" panose="020B0604020202020204" pitchFamily="34" charset="0"/>
              </a:rPr>
              <a:t>Streben nach Flexibilität </a:t>
            </a:r>
          </a:p>
          <a:p>
            <a:r>
              <a:rPr lang="de-CH" dirty="0">
                <a:latin typeface="Arial" panose="020B0604020202020204" pitchFamily="34" charset="0"/>
                <a:cs typeface="Arial" panose="020B0604020202020204" pitchFamily="34" charset="0"/>
              </a:rPr>
              <a:t>Vertrauen und Zuverlässigkeit unter Mitarbeitenden </a:t>
            </a:r>
          </a:p>
          <a:p>
            <a:pPr lvl="1"/>
            <a:r>
              <a:rPr lang="de-CH" dirty="0">
                <a:latin typeface="Arial" panose="020B0604020202020204" pitchFamily="34" charset="0"/>
                <a:cs typeface="Arial" panose="020B0604020202020204" pitchFamily="34" charset="0"/>
              </a:rPr>
              <a:t>Respektvoller, auf Vertrauen aufbauender und wertschätzender Umgang im Betrieb </a:t>
            </a:r>
          </a:p>
          <a:p>
            <a:pPr lvl="1"/>
            <a:r>
              <a:rPr lang="de-CH" dirty="0">
                <a:latin typeface="Arial" panose="020B0604020202020204" pitchFamily="34" charset="0"/>
                <a:cs typeface="Arial" panose="020B0604020202020204" pitchFamily="34" charset="0"/>
              </a:rPr>
              <a:t>Offene Kommunikation </a:t>
            </a:r>
          </a:p>
          <a:p>
            <a:pPr lvl="1"/>
            <a:r>
              <a:rPr lang="de-CH" dirty="0">
                <a:latin typeface="Arial" panose="020B0604020202020204" pitchFamily="34" charset="0"/>
                <a:cs typeface="Arial" panose="020B0604020202020204" pitchFamily="34" charset="0"/>
              </a:rPr>
              <a:t>Einhalten und Einfordern der definierten Standards und Prozesse </a:t>
            </a:r>
          </a:p>
          <a:p>
            <a:r>
              <a:rPr lang="de-CH" dirty="0">
                <a:latin typeface="Arial" panose="020B0604020202020204" pitchFamily="34" charset="0"/>
                <a:cs typeface="Arial" panose="020B0604020202020204" pitchFamily="34" charset="0"/>
              </a:rPr>
              <a:t>Technologie als Unterstützung </a:t>
            </a:r>
          </a:p>
          <a:p>
            <a:pPr lvl="1"/>
            <a:r>
              <a:rPr lang="de-CH" dirty="0">
                <a:latin typeface="Arial" panose="020B0604020202020204" pitchFamily="34" charset="0"/>
                <a:cs typeface="Arial" panose="020B0604020202020204" pitchFamily="34" charset="0"/>
              </a:rPr>
              <a:t>Die Technologie wird genutzt, um die Erfüllung der Aufgaben der Mitarbeitenden zu unterstützen</a:t>
            </a:r>
          </a:p>
          <a:p>
            <a:r>
              <a:rPr lang="de-CH" dirty="0">
                <a:latin typeface="Arial" panose="020B0604020202020204" pitchFamily="34" charset="0"/>
                <a:cs typeface="Arial" panose="020B0604020202020204" pitchFamily="34" charset="0"/>
              </a:rPr>
              <a:t>Respekt vor Fachwissen unabhängig von der Hierarchieebene  </a:t>
            </a:r>
          </a:p>
          <a:p>
            <a:pPr lvl="1"/>
            <a:r>
              <a:rPr lang="de-CH" dirty="0">
                <a:latin typeface="Arial" panose="020B0604020202020204" pitchFamily="34" charset="0"/>
                <a:cs typeface="Arial" panose="020B0604020202020204" pitchFamily="34" charset="0"/>
              </a:rPr>
              <a:t>Prozesse und Weisungen werden mit Einbezug der Mitarbeitenden entwickelt, die damit arbeiten  </a:t>
            </a:r>
          </a:p>
          <a:p>
            <a:pPr lvl="1"/>
            <a:r>
              <a:rPr lang="de-CH" dirty="0">
                <a:latin typeface="Arial" panose="020B0604020202020204" pitchFamily="34" charset="0"/>
                <a:cs typeface="Arial" panose="020B0604020202020204" pitchFamily="34" charset="0"/>
              </a:rPr>
              <a:t>Bedenken und Sicherheitsanliegen von Fachmitarbeitern werden ernst genommen</a:t>
            </a:r>
          </a:p>
          <a:p>
            <a:r>
              <a:rPr lang="de-CH" dirty="0">
                <a:latin typeface="Arial" panose="020B0604020202020204" pitchFamily="34" charset="0"/>
                <a:cs typeface="Arial" panose="020B0604020202020204" pitchFamily="34" charset="0"/>
              </a:rPr>
              <a:t>Fokus auf </a:t>
            </a:r>
            <a:r>
              <a:rPr lang="de-CH" dirty="0" smtClean="0">
                <a:latin typeface="Arial" panose="020B0604020202020204" pitchFamily="34" charset="0"/>
                <a:cs typeface="Arial" panose="020B0604020202020204" pitchFamily="34" charset="0"/>
              </a:rPr>
              <a:t>Lernen</a:t>
            </a:r>
          </a:p>
          <a:p>
            <a:pPr lvl="1"/>
            <a:r>
              <a:rPr lang="de-CH" dirty="0" smtClean="0">
                <a:latin typeface="Arial" panose="020B0604020202020204" pitchFamily="34" charset="0"/>
                <a:cs typeface="Arial" panose="020B0604020202020204" pitchFamily="34" charset="0"/>
              </a:rPr>
              <a:t>Aus Fehlern, aus unerwünschten Ereignissen und aus beinahe-unerwünschten Ereignissen wird in der Organisation gelernt</a:t>
            </a:r>
          </a:p>
          <a:p>
            <a:pPr lvl="0"/>
            <a:r>
              <a:rPr lang="de-CH" dirty="0" smtClean="0">
                <a:latin typeface="Arial" panose="020B0604020202020204" pitchFamily="34" charset="0"/>
                <a:cs typeface="Arial" panose="020B0604020202020204" pitchFamily="34" charset="0"/>
              </a:rPr>
              <a:t>Wertschätzung</a:t>
            </a:r>
            <a:r>
              <a:rPr lang="de-CH" baseline="0" dirty="0" smtClean="0">
                <a:latin typeface="Arial" panose="020B0604020202020204" pitchFamily="34" charset="0"/>
                <a:cs typeface="Arial" panose="020B0604020202020204" pitchFamily="34" charset="0"/>
              </a:rPr>
              <a:t> den anderen Mitarbeitenden gegenüber</a:t>
            </a:r>
          </a:p>
          <a:p>
            <a:pPr lvl="0"/>
            <a:r>
              <a:rPr lang="de-CH" baseline="0" dirty="0" smtClean="0">
                <a:latin typeface="Arial" panose="020B0604020202020204" pitchFamily="34" charset="0"/>
                <a:cs typeface="Arial" panose="020B0604020202020204" pitchFamily="34" charset="0"/>
              </a:rPr>
              <a:t>          Zusammenarbeit, die auf Wertschätzung aller Mitarbeitenden basiert, wird vorausgesetzt. </a:t>
            </a:r>
          </a:p>
          <a:p>
            <a:pPr lvl="0"/>
            <a:r>
              <a:rPr lang="de-CH" baseline="0" dirty="0" smtClean="0">
                <a:latin typeface="Arial" panose="020B0604020202020204" pitchFamily="34" charset="0"/>
                <a:cs typeface="Arial" panose="020B0604020202020204" pitchFamily="34" charset="0"/>
              </a:rPr>
              <a:t>	</a:t>
            </a:r>
          </a:p>
          <a:p>
            <a:pPr lvl="0"/>
            <a:r>
              <a:rPr lang="de-CH" baseline="0" dirty="0" smtClean="0">
                <a:latin typeface="Arial" panose="020B0604020202020204" pitchFamily="34" charset="0"/>
                <a:cs typeface="Arial" panose="020B0604020202020204" pitchFamily="34" charset="0"/>
              </a:rPr>
              <a:t>	</a:t>
            </a:r>
            <a:endParaRPr lang="de-CH" dirty="0">
              <a:latin typeface="Arial" panose="020B0604020202020204" pitchFamily="34" charset="0"/>
              <a:cs typeface="Arial" panose="020B0604020202020204" pitchFamily="34" charset="0"/>
            </a:endParaRPr>
          </a:p>
          <a:p>
            <a:r>
              <a:rPr lang="de-CH" dirty="0">
                <a:latin typeface="Arial" panose="020B0604020202020204" pitchFamily="34" charset="0"/>
                <a:cs typeface="Arial" panose="020B0604020202020204" pitchFamily="34" charset="0"/>
              </a:rPr>
              <a:t>,</a:t>
            </a:r>
          </a:p>
        </p:txBody>
      </p:sp>
      <p:sp>
        <p:nvSpPr>
          <p:cNvPr id="4" name="Foliennummernplatzhalter 3"/>
          <p:cNvSpPr>
            <a:spLocks noGrp="1"/>
          </p:cNvSpPr>
          <p:nvPr>
            <p:ph type="sldNum" sz="quarter" idx="10"/>
          </p:nvPr>
        </p:nvSpPr>
        <p:spPr/>
        <p:txBody>
          <a:bodyPr/>
          <a:lstStyle/>
          <a:p>
            <a:fld id="{E6B5BAC9-FAD2-4512-8165-CA0494811BE3}" type="slidenum">
              <a:rPr lang="de-CH" smtClean="0"/>
              <a:t>6</a:t>
            </a:fld>
            <a:endParaRPr lang="de-CH" dirty="0"/>
          </a:p>
        </p:txBody>
      </p:sp>
    </p:spTree>
    <p:extLst>
      <p:ext uri="{BB962C8B-B14F-4D97-AF65-F5344CB8AC3E}">
        <p14:creationId xmlns:p14="http://schemas.microsoft.com/office/powerpoint/2010/main" val="30478202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sz="1100" dirty="0">
                <a:latin typeface="Arial" panose="020B0604020202020204" pitchFamily="34" charset="0"/>
                <a:cs typeface="Arial" panose="020B0604020202020204" pitchFamily="34" charset="0"/>
              </a:rPr>
              <a:t>Wieso ist es wichtig, sich im Kontext der richtigen Anwendung der chirurgischen Checkliste und der Patientensicherheit, mit Sicherheitskultur und Teamkommunikation zu beschäftigen?</a:t>
            </a:r>
            <a:br>
              <a:rPr lang="de-CH" sz="1100" dirty="0">
                <a:latin typeface="Arial" panose="020B0604020202020204" pitchFamily="34" charset="0"/>
                <a:cs typeface="Arial" panose="020B0604020202020204" pitchFamily="34" charset="0"/>
              </a:rPr>
            </a:br>
            <a:endParaRPr lang="de-CH" sz="1100" dirty="0">
              <a:latin typeface="Arial" panose="020B0604020202020204" pitchFamily="34" charset="0"/>
              <a:cs typeface="Arial" panose="020B0604020202020204" pitchFamily="34" charset="0"/>
            </a:endParaRPr>
          </a:p>
          <a:p>
            <a:r>
              <a:rPr lang="de-CH" sz="1100" dirty="0">
                <a:latin typeface="Arial" panose="020B0604020202020204" pitchFamily="34" charset="0"/>
                <a:cs typeface="Arial" panose="020B0604020202020204" pitchFamily="34" charset="0"/>
              </a:rPr>
              <a:t>In einer vorangegangenen Weiterbildung wurde auf die verschiedenen Faktoren eingegangen, die das klinische Outcome beeinflussen. Das Modell zeigt auf, dass das klinische Outcome von einer Vielzahl von Aspekten beeinflusst wird. Individuelle Kompetenzen, organisatorische Rahmenbedingungen und eben auch Team-zusammenarbeit und -kommunikation sind wichtige Faktoren, die das klinische Outcome beeinflussen.</a:t>
            </a:r>
          </a:p>
          <a:p>
            <a:r>
              <a:rPr lang="de-CH" sz="1100" dirty="0">
                <a:latin typeface="Arial" panose="020B0604020202020204" pitchFamily="34" charset="0"/>
                <a:cs typeface="Arial" panose="020B0604020202020204" pitchFamily="34" charset="0"/>
              </a:rPr>
              <a:t>Im heutigen Modul möchten wir vor allem auf die relevanten Faktoren der Team-zusammenarbeit und Kommunikation eingehen. Die Checkliste stellt dabei ein wichtiges Instrument dar, um Teamkommunikation zu strukturieren und zu verbessern. Ein Ziel von Teamkommunikation im Rahmen der Chirurgie besteht darin, ein gemeinsames Verständnis des anstehenden Eingriffs und aller damit verbundenen Risiken zu schaffen. Auch wenn bei einer OP ausschliesslich Fachpersonen im Raum sind, ist es wichtig, sich explizit über sicherheitsrelevante Faktoren </a:t>
            </a:r>
            <a:r>
              <a:rPr lang="de-CH" sz="1100" dirty="0" smtClean="0">
                <a:latin typeface="Arial" panose="020B0604020202020204" pitchFamily="34" charset="0"/>
                <a:cs typeface="Arial" panose="020B0604020202020204" pitchFamily="34" charset="0"/>
              </a:rPr>
              <a:t>und </a:t>
            </a:r>
            <a:r>
              <a:rPr lang="de-CH" sz="1100" dirty="0">
                <a:latin typeface="Arial" panose="020B0604020202020204" pitchFamily="34" charset="0"/>
                <a:cs typeface="Arial" panose="020B0604020202020204" pitchFamily="34" charset="0"/>
              </a:rPr>
              <a:t>andere Aspekte der Situation im Raum auszutauschen. </a:t>
            </a:r>
            <a:endParaRPr lang="de-CH" sz="1100" dirty="0" smtClean="0">
              <a:latin typeface="Arial" panose="020B0604020202020204" pitchFamily="34" charset="0"/>
              <a:cs typeface="Arial" panose="020B0604020202020204" pitchFamily="34" charset="0"/>
            </a:endParaRPr>
          </a:p>
          <a:p>
            <a:r>
              <a:rPr lang="de-CH" sz="1100" dirty="0" smtClean="0">
                <a:latin typeface="Arial" panose="020B0604020202020204" pitchFamily="34" charset="0"/>
                <a:cs typeface="Arial" panose="020B0604020202020204" pitchFamily="34" charset="0"/>
              </a:rPr>
              <a:t>Russ und andere</a:t>
            </a:r>
            <a:r>
              <a:rPr lang="de-CH" sz="1100" baseline="0" dirty="0" smtClean="0">
                <a:latin typeface="Arial" panose="020B0604020202020204" pitchFamily="34" charset="0"/>
                <a:cs typeface="Arial" panose="020B0604020202020204" pitchFamily="34" charset="0"/>
              </a:rPr>
              <a:t> (2013) zeigten, dass sich die Teamkommunikation durch den systematischen Einsatz von Checklisten verbesserte.</a:t>
            </a:r>
            <a:endParaRPr lang="de-CH" sz="110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7</a:t>
            </a:fld>
            <a:endParaRPr lang="de-CH" dirty="0"/>
          </a:p>
        </p:txBody>
      </p:sp>
    </p:spTree>
    <p:extLst>
      <p:ext uri="{BB962C8B-B14F-4D97-AF65-F5344CB8AC3E}">
        <p14:creationId xmlns:p14="http://schemas.microsoft.com/office/powerpoint/2010/main" val="33260985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pPr defTabSz="914102">
              <a:defRPr/>
            </a:pPr>
            <a:r>
              <a:rPr lang="de-CH" sz="1100" dirty="0">
                <a:latin typeface="Arial" panose="020B0604020202020204" pitchFamily="34" charset="0"/>
                <a:cs typeface="Arial" panose="020B0604020202020204" pitchFamily="34" charset="0"/>
              </a:rPr>
              <a:t>Selbst wenn es eine grobe Übereinstimmung im Team bezogen auf eine bestimmte Situation / Aufgabe (OP) gibt, zeigen Studien, wie weit die Auffassungen bezüglich spezifischer Fragen zwischen Personen auseinandergehen und somit zu einem Sicherheitsrisiko werden können.</a:t>
            </a:r>
          </a:p>
          <a:p>
            <a:pPr defTabSz="914102">
              <a:defRPr/>
            </a:pPr>
            <a:r>
              <a:rPr lang="de-CH" sz="1100" dirty="0">
                <a:latin typeface="Arial" panose="020B0604020202020204" pitchFamily="34" charset="0"/>
                <a:cs typeface="Arial" panose="020B0604020202020204" pitchFamily="34" charset="0"/>
              </a:rPr>
              <a:t>Sexton (2000) ist der Frage nach Übereinstimmung bei der Einstellung zu Sicherheitsfaktoren und der interprofessionellen Teamzusammenarbeit nachgegangen und hat die oben aufgeschriebenen Aussagen medizinischem Personal zur Zustimmung oder Ablehnung vorgelegt. Er hat die Statements zusätzlich Piloten vorgelegt, mit der Vorgabe, diesen zuzustimmen oder sie abzulehnen:</a:t>
            </a:r>
          </a:p>
          <a:p>
            <a:pPr defTabSz="914102">
              <a:defRPr/>
            </a:pPr>
            <a:r>
              <a:rPr lang="de-CH" sz="1100" dirty="0">
                <a:latin typeface="Arial" panose="020B0604020202020204" pitchFamily="34" charset="0"/>
                <a:cs typeface="Arial" panose="020B0604020202020204" pitchFamily="34" charset="0"/>
              </a:rPr>
              <a:t>  </a:t>
            </a:r>
            <a:endParaRPr lang="de-CH" sz="1100" dirty="0">
              <a:solidFill>
                <a:srgbClr val="FF0000"/>
              </a:solidFill>
              <a:latin typeface="Arial" panose="020B0604020202020204" pitchFamily="34" charset="0"/>
              <a:cs typeface="Arial" panose="020B0604020202020204" pitchFamily="34" charset="0"/>
            </a:endParaRPr>
          </a:p>
          <a:p>
            <a:pPr defTabSz="914102">
              <a:defRPr/>
            </a:pPr>
            <a:r>
              <a:rPr lang="en-US" sz="1100" dirty="0">
                <a:latin typeface="Arial" panose="020B0604020202020204" pitchFamily="34" charset="0"/>
                <a:cs typeface="Arial" panose="020B0604020202020204" pitchFamily="34" charset="0"/>
              </a:rPr>
              <a:t>«</a:t>
            </a:r>
            <a:r>
              <a:rPr lang="en-US" sz="1100" dirty="0" err="1">
                <a:latin typeface="Arial" panose="020B0604020202020204" pitchFamily="34" charset="0"/>
                <a:cs typeface="Arial" panose="020B0604020202020204" pitchFamily="34" charset="0"/>
              </a:rPr>
              <a:t>Auch</a:t>
            </a:r>
            <a:r>
              <a:rPr lang="en-US" sz="1100" dirty="0">
                <a:latin typeface="Arial" panose="020B0604020202020204" pitchFamily="34" charset="0"/>
                <a:cs typeface="Arial" panose="020B0604020202020204" pitchFamily="34" charset="0"/>
              </a:rPr>
              <a:t> </a:t>
            </a:r>
            <a:r>
              <a:rPr lang="en-US" sz="1100" dirty="0" err="1">
                <a:latin typeface="Arial" panose="020B0604020202020204" pitchFamily="34" charset="0"/>
                <a:cs typeface="Arial" panose="020B0604020202020204" pitchFamily="34" charset="0"/>
              </a:rPr>
              <a:t>wenn</a:t>
            </a:r>
            <a:r>
              <a:rPr lang="en-US" sz="1100" dirty="0">
                <a:latin typeface="Arial" panose="020B0604020202020204" pitchFamily="34" charset="0"/>
                <a:cs typeface="Arial" panose="020B0604020202020204" pitchFamily="34" charset="0"/>
              </a:rPr>
              <a:t> </a:t>
            </a:r>
            <a:r>
              <a:rPr lang="en-US" sz="1100" dirty="0" err="1">
                <a:latin typeface="Arial" panose="020B0604020202020204" pitchFamily="34" charset="0"/>
                <a:cs typeface="Arial" panose="020B0604020202020204" pitchFamily="34" charset="0"/>
              </a:rPr>
              <a:t>ich</a:t>
            </a:r>
            <a:r>
              <a:rPr lang="en-US" sz="1100" dirty="0">
                <a:latin typeface="Arial" panose="020B0604020202020204" pitchFamily="34" charset="0"/>
                <a:cs typeface="Arial" panose="020B0604020202020204" pitchFamily="34" charset="0"/>
              </a:rPr>
              <a:t> </a:t>
            </a:r>
            <a:r>
              <a:rPr lang="en-US" sz="1100" dirty="0" err="1">
                <a:latin typeface="Arial" panose="020B0604020202020204" pitchFamily="34" charset="0"/>
                <a:cs typeface="Arial" panose="020B0604020202020204" pitchFamily="34" charset="0"/>
              </a:rPr>
              <a:t>müde</a:t>
            </a:r>
            <a:r>
              <a:rPr lang="en-US" sz="1100" dirty="0">
                <a:latin typeface="Arial" panose="020B0604020202020204" pitchFamily="34" charset="0"/>
                <a:cs typeface="Arial" panose="020B0604020202020204" pitchFamily="34" charset="0"/>
              </a:rPr>
              <a:t> bin, bin </a:t>
            </a:r>
            <a:r>
              <a:rPr lang="en-US" sz="1100" dirty="0" err="1">
                <a:latin typeface="Arial" panose="020B0604020202020204" pitchFamily="34" charset="0"/>
                <a:cs typeface="Arial" panose="020B0604020202020204" pitchFamily="34" charset="0"/>
              </a:rPr>
              <a:t>ich</a:t>
            </a:r>
            <a:r>
              <a:rPr lang="en-US" sz="1100" dirty="0">
                <a:latin typeface="Arial" panose="020B0604020202020204" pitchFamily="34" charset="0"/>
                <a:cs typeface="Arial" panose="020B0604020202020204" pitchFamily="34" charset="0"/>
              </a:rPr>
              <a:t> in </a:t>
            </a:r>
            <a:r>
              <a:rPr lang="en-US" sz="1100" dirty="0" err="1">
                <a:latin typeface="Arial" panose="020B0604020202020204" pitchFamily="34" charset="0"/>
                <a:cs typeface="Arial" panose="020B0604020202020204" pitchFamily="34" charset="0"/>
              </a:rPr>
              <a:t>kritischen</a:t>
            </a:r>
            <a:r>
              <a:rPr lang="en-US" sz="1100" dirty="0">
                <a:latin typeface="Arial" panose="020B0604020202020204" pitchFamily="34" charset="0"/>
                <a:cs typeface="Arial" panose="020B0604020202020204" pitchFamily="34" charset="0"/>
              </a:rPr>
              <a:t> </a:t>
            </a:r>
            <a:r>
              <a:rPr lang="en-US" sz="1100" dirty="0" err="1">
                <a:latin typeface="Arial" panose="020B0604020202020204" pitchFamily="34" charset="0"/>
                <a:cs typeface="Arial" panose="020B0604020202020204" pitchFamily="34" charset="0"/>
              </a:rPr>
              <a:t>Situationen</a:t>
            </a:r>
            <a:r>
              <a:rPr lang="en-US" sz="1100" dirty="0">
                <a:latin typeface="Arial" panose="020B0604020202020204" pitchFamily="34" charset="0"/>
                <a:cs typeface="Arial" panose="020B0604020202020204" pitchFamily="34" charset="0"/>
              </a:rPr>
              <a:t> </a:t>
            </a:r>
            <a:r>
              <a:rPr lang="en-US" sz="1100" dirty="0" err="1">
                <a:latin typeface="Arial" panose="020B0604020202020204" pitchFamily="34" charset="0"/>
                <a:cs typeface="Arial" panose="020B0604020202020204" pitchFamily="34" charset="0"/>
              </a:rPr>
              <a:t>effektiv</a:t>
            </a:r>
            <a:r>
              <a:rPr lang="en-US" sz="1100" dirty="0">
                <a:latin typeface="Arial" panose="020B0604020202020204" pitchFamily="34" charset="0"/>
                <a:cs typeface="Arial" panose="020B0604020202020204" pitchFamily="34" charset="0"/>
              </a:rPr>
              <a:t> und </a:t>
            </a:r>
            <a:r>
              <a:rPr lang="en-US" sz="1100" dirty="0" err="1">
                <a:latin typeface="Arial" panose="020B0604020202020204" pitchFamily="34" charset="0"/>
                <a:cs typeface="Arial" panose="020B0604020202020204" pitchFamily="34" charset="0"/>
              </a:rPr>
              <a:t>leistungsfähig</a:t>
            </a:r>
            <a:r>
              <a:rPr lang="en-US" sz="1100" dirty="0">
                <a:latin typeface="Arial" panose="020B0604020202020204" pitchFamily="34" charset="0"/>
                <a:cs typeface="Arial" panose="020B0604020202020204" pitchFamily="34" charset="0"/>
              </a:rPr>
              <a:t>.» und </a:t>
            </a:r>
            <a:r>
              <a:rPr lang="de-CH" sz="1100" dirty="0">
                <a:latin typeface="Arial" panose="020B0604020202020204" pitchFamily="34" charset="0"/>
                <a:cs typeface="Arial" panose="020B0604020202020204" pitchFamily="34" charset="0"/>
              </a:rPr>
              <a:t>«Ein jüngeres Teammitglied sollte die Entscheidungen erfahrener Teammitglieder nicht in Frage stellen.»</a:t>
            </a:r>
          </a:p>
          <a:p>
            <a:endParaRPr lang="de-CH" sz="1100" dirty="0">
              <a:latin typeface="Arial" panose="020B0604020202020204" pitchFamily="34" charset="0"/>
              <a:cs typeface="Arial" panose="020B0604020202020204" pitchFamily="34" charset="0"/>
            </a:endParaRPr>
          </a:p>
          <a:p>
            <a:endParaRPr lang="de-CH" sz="1100" dirty="0">
              <a:latin typeface="Arial" panose="020B0604020202020204" pitchFamily="34" charset="0"/>
              <a:cs typeface="Arial" panose="020B0604020202020204" pitchFamily="34" charset="0"/>
            </a:endParaRPr>
          </a:p>
          <a:p>
            <a:r>
              <a:rPr lang="de-CH" sz="1100" i="1" dirty="0">
                <a:latin typeface="Arial" panose="020B0604020202020204" pitchFamily="34" charset="0"/>
                <a:cs typeface="Arial" panose="020B0604020202020204" pitchFamily="34" charset="0"/>
              </a:rPr>
              <a:t>Kursleitung bittet die Teilnehmenden:  </a:t>
            </a:r>
          </a:p>
          <a:p>
            <a:r>
              <a:rPr lang="de-CH" sz="1100" dirty="0">
                <a:latin typeface="Arial" panose="020B0604020202020204" pitchFamily="34" charset="0"/>
                <a:cs typeface="Arial" panose="020B0604020202020204" pitchFamily="34" charset="0"/>
              </a:rPr>
              <a:t>«Bitte</a:t>
            </a:r>
            <a:r>
              <a:rPr lang="de-CH" sz="1100" i="1" dirty="0">
                <a:latin typeface="Arial" panose="020B0604020202020204" pitchFamily="34" charset="0"/>
                <a:cs typeface="Arial" panose="020B0604020202020204" pitchFamily="34" charset="0"/>
              </a:rPr>
              <a:t> </a:t>
            </a:r>
            <a:r>
              <a:rPr lang="de-CH" sz="1100" dirty="0">
                <a:latin typeface="Arial" panose="020B0604020202020204" pitchFamily="34" charset="0"/>
                <a:cs typeface="Arial" panose="020B0604020202020204" pitchFamily="34" charset="0"/>
              </a:rPr>
              <a:t>beantworten Sie für sich die folgenden Fragen:  </a:t>
            </a:r>
          </a:p>
          <a:p>
            <a:pPr marL="228525" indent="-228525">
              <a:buAutoNum type="arabicPeriod"/>
            </a:pPr>
            <a:r>
              <a:rPr lang="de-CH" sz="1100" dirty="0">
                <a:latin typeface="Arial" panose="020B0604020202020204" pitchFamily="34" charset="0"/>
                <a:cs typeface="Arial" panose="020B0604020202020204" pitchFamily="34" charset="0"/>
              </a:rPr>
              <a:t>Werden Teammitglieder bei der Arbeit durch private Probleme beeinträchtigt?</a:t>
            </a:r>
          </a:p>
          <a:p>
            <a:pPr marL="228525" indent="-228525">
              <a:buAutoNum type="arabicPeriod"/>
            </a:pPr>
            <a:r>
              <a:rPr lang="de-CH" sz="1100" dirty="0">
                <a:latin typeface="Arial" panose="020B0604020202020204" pitchFamily="34" charset="0"/>
                <a:cs typeface="Arial" panose="020B0604020202020204" pitchFamily="34" charset="0"/>
              </a:rPr>
              <a:t>Beeinflusst die Müdigkeit meine Leistungsfähigkeit?»</a:t>
            </a:r>
          </a:p>
          <a:p>
            <a:endParaRPr lang="de-CH" sz="1100" dirty="0">
              <a:latin typeface="Arial" panose="020B0604020202020204" pitchFamily="34" charset="0"/>
              <a:cs typeface="Arial" panose="020B0604020202020204" pitchFamily="34" charset="0"/>
            </a:endParaRPr>
          </a:p>
          <a:p>
            <a:r>
              <a:rPr lang="de-CH" sz="1100" dirty="0">
                <a:latin typeface="Arial" panose="020B0604020202020204" pitchFamily="34" charset="0"/>
                <a:cs typeface="Arial" panose="020B0604020202020204" pitchFamily="34" charset="0"/>
              </a:rPr>
              <a:t>«Glauben Sie, dass Mitglieder anderer Berufsgruppen im OP-Saal die Fragen anders beantworten würden?»</a:t>
            </a:r>
          </a:p>
          <a:p>
            <a:r>
              <a:rPr lang="de-CH" sz="1100" i="1" dirty="0">
                <a:latin typeface="Arial" panose="020B0604020202020204" pitchFamily="34" charset="0"/>
                <a:cs typeface="Arial" panose="020B0604020202020204" pitchFamily="34" charset="0"/>
              </a:rPr>
              <a:t>Kursleitung kann hier im Plenum  auf verschiedene Arten die Antworten aufnehmen. Zum Beispiel:  </a:t>
            </a:r>
            <a:r>
              <a:rPr lang="de-CH" sz="1100" dirty="0">
                <a:latin typeface="Arial" panose="020B0604020202020204" pitchFamily="34" charset="0"/>
                <a:cs typeface="Arial" panose="020B0604020202020204" pitchFamily="34" charset="0"/>
              </a:rPr>
              <a:t>Wer hat die erste Frage mit «Ja» beantwortet? Wer hat die zweite Frage mit «Ja» beantwortet? </a:t>
            </a:r>
            <a:br>
              <a:rPr lang="de-CH" sz="1100" dirty="0">
                <a:latin typeface="Arial" panose="020B0604020202020204" pitchFamily="34" charset="0"/>
                <a:cs typeface="Arial" panose="020B0604020202020204" pitchFamily="34" charset="0"/>
              </a:rPr>
            </a:br>
            <a:r>
              <a:rPr lang="de-CH" sz="1100" i="1" dirty="0">
                <a:latin typeface="Arial" panose="020B0604020202020204" pitchFamily="34" charset="0"/>
                <a:cs typeface="Arial" panose="020B0604020202020204" pitchFamily="34" charset="0"/>
              </a:rPr>
              <a:t>Kursleitung kann evtl. kleine Schätzung der «Ja»-Antworten machen.  </a:t>
            </a:r>
          </a:p>
          <a:p>
            <a:endParaRPr lang="de-CH" sz="1100" dirty="0">
              <a:latin typeface="Arial" panose="020B0604020202020204" pitchFamily="34" charset="0"/>
              <a:cs typeface="Arial" panose="020B0604020202020204" pitchFamily="34" charset="0"/>
            </a:endParaRPr>
          </a:p>
          <a:p>
            <a:r>
              <a:rPr lang="de-CH" sz="1100" dirty="0">
                <a:latin typeface="Arial" panose="020B0604020202020204" pitchFamily="34" charset="0"/>
                <a:cs typeface="Arial" panose="020B0604020202020204" pitchFamily="34" charset="0"/>
              </a:rPr>
              <a:t>Eine weitere relevante Frage ist, ob die verschiedenen Personen im Team die Qualität der Zusammenarbeit und der Kommunikation ähnlich wahrnehmen. </a:t>
            </a:r>
          </a:p>
          <a:p>
            <a:endParaRPr lang="de-CH" sz="1100" i="1" dirty="0">
              <a:latin typeface="Arial" panose="020B0604020202020204" pitchFamily="34" charset="0"/>
              <a:cs typeface="Arial" panose="020B0604020202020204" pitchFamily="34" charset="0"/>
            </a:endParaRPr>
          </a:p>
          <a:p>
            <a:r>
              <a:rPr lang="de-CH" sz="1100" i="1" dirty="0">
                <a:latin typeface="Arial" panose="020B0604020202020204" pitchFamily="34" charset="0"/>
                <a:cs typeface="Arial" panose="020B0604020202020204" pitchFamily="34" charset="0"/>
              </a:rPr>
              <a:t>Bemerkung für Kursleitung: Fragen zur eigenen Einschätzung dem Plenum hier wie oben stellen und aufnehmen.</a:t>
            </a:r>
          </a:p>
        </p:txBody>
      </p:sp>
      <p:sp>
        <p:nvSpPr>
          <p:cNvPr id="4" name="Foliennummernplatzhalter 3"/>
          <p:cNvSpPr>
            <a:spLocks noGrp="1"/>
          </p:cNvSpPr>
          <p:nvPr>
            <p:ph type="sldNum" sz="quarter" idx="10"/>
          </p:nvPr>
        </p:nvSpPr>
        <p:spPr/>
        <p:txBody>
          <a:bodyPr/>
          <a:lstStyle/>
          <a:p>
            <a:fld id="{E6B5BAC9-FAD2-4512-8165-CA0494811BE3}" type="slidenum">
              <a:rPr lang="de-CH" smtClean="0"/>
              <a:t>8</a:t>
            </a:fld>
            <a:endParaRPr lang="de-CH" dirty="0"/>
          </a:p>
        </p:txBody>
      </p:sp>
    </p:spTree>
    <p:extLst>
      <p:ext uri="{BB962C8B-B14F-4D97-AF65-F5344CB8AC3E}">
        <p14:creationId xmlns:p14="http://schemas.microsoft.com/office/powerpoint/2010/main" val="42416381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85801" y="4724957"/>
            <a:ext cx="5486400" cy="4891275"/>
          </a:xfrm>
        </p:spPr>
        <p:txBody>
          <a:bodyPr>
            <a:noAutofit/>
          </a:bodyPr>
          <a:lstStyle/>
          <a:p>
            <a:pPr defTabSz="914102">
              <a:defRPr/>
            </a:pPr>
            <a:r>
              <a:rPr lang="de-CH" sz="1000" dirty="0">
                <a:latin typeface="Arial" panose="020B0604020202020204" pitchFamily="34" charset="0"/>
                <a:cs typeface="Arial" panose="020B0604020202020204" pitchFamily="34" charset="0"/>
              </a:rPr>
              <a:t>Wie schon erwähnt, ist Sexton der Frage nach Übereinstimmung bei der Einstellung zu Sicherheitsfaktoren und der interprofessionellen Teamzusammenarbeit nachgegangen und hat die oben aufgeschriebenen Aussagen medizinischem Personal zur Zustimmung oder Ablehnung vorgelegt. Er hat die Statements zusätzlich Piloten vorgelegt, mit der Vorgabe, diesen zuzustimmen oder sie abzulehnen:</a:t>
            </a:r>
          </a:p>
          <a:p>
            <a:pPr defTabSz="914102">
              <a:defRPr/>
            </a:pPr>
            <a:r>
              <a:rPr lang="de-CH" sz="1000" dirty="0">
                <a:latin typeface="Arial" panose="020B0604020202020204" pitchFamily="34" charset="0"/>
                <a:cs typeface="Arial" panose="020B0604020202020204" pitchFamily="34" charset="0"/>
              </a:rPr>
              <a:t>  </a:t>
            </a:r>
            <a:endParaRPr lang="de-CH" sz="1000" dirty="0">
              <a:solidFill>
                <a:srgbClr val="FF0000"/>
              </a:solidFill>
              <a:latin typeface="Arial" panose="020B0604020202020204" pitchFamily="34" charset="0"/>
              <a:cs typeface="Arial" panose="020B0604020202020204" pitchFamily="34" charset="0"/>
            </a:endParaRPr>
          </a:p>
          <a:p>
            <a:pPr defTabSz="914102">
              <a:defRPr/>
            </a:pPr>
            <a:r>
              <a:rPr lang="en-US" sz="1000" dirty="0">
                <a:latin typeface="Arial" panose="020B0604020202020204" pitchFamily="34" charset="0"/>
                <a:cs typeface="Arial" panose="020B0604020202020204" pitchFamily="34" charset="0"/>
              </a:rPr>
              <a:t>«</a:t>
            </a:r>
            <a:r>
              <a:rPr lang="en-US" sz="1000" dirty="0" err="1">
                <a:latin typeface="Arial" panose="020B0604020202020204" pitchFamily="34" charset="0"/>
                <a:cs typeface="Arial" panose="020B0604020202020204" pitchFamily="34" charset="0"/>
              </a:rPr>
              <a:t>Auch</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wenn</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ich</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müde</a:t>
            </a:r>
            <a:r>
              <a:rPr lang="en-US" sz="1000" dirty="0">
                <a:latin typeface="Arial" panose="020B0604020202020204" pitchFamily="34" charset="0"/>
                <a:cs typeface="Arial" panose="020B0604020202020204" pitchFamily="34" charset="0"/>
              </a:rPr>
              <a:t> bin, bin </a:t>
            </a:r>
            <a:r>
              <a:rPr lang="en-US" sz="1000" dirty="0" err="1">
                <a:latin typeface="Arial" panose="020B0604020202020204" pitchFamily="34" charset="0"/>
                <a:cs typeface="Arial" panose="020B0604020202020204" pitchFamily="34" charset="0"/>
              </a:rPr>
              <a:t>ich</a:t>
            </a:r>
            <a:r>
              <a:rPr lang="en-US" sz="1000" dirty="0">
                <a:latin typeface="Arial" panose="020B0604020202020204" pitchFamily="34" charset="0"/>
                <a:cs typeface="Arial" panose="020B0604020202020204" pitchFamily="34" charset="0"/>
              </a:rPr>
              <a:t> in </a:t>
            </a:r>
            <a:r>
              <a:rPr lang="en-US" sz="1000" dirty="0" err="1">
                <a:latin typeface="Arial" panose="020B0604020202020204" pitchFamily="34" charset="0"/>
                <a:cs typeface="Arial" panose="020B0604020202020204" pitchFamily="34" charset="0"/>
              </a:rPr>
              <a:t>kritischen</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Situationen</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effektiv</a:t>
            </a:r>
            <a:r>
              <a:rPr lang="en-US" sz="1000" dirty="0">
                <a:latin typeface="Arial" panose="020B0604020202020204" pitchFamily="34" charset="0"/>
                <a:cs typeface="Arial" panose="020B0604020202020204" pitchFamily="34" charset="0"/>
              </a:rPr>
              <a:t> und </a:t>
            </a:r>
            <a:r>
              <a:rPr lang="en-US" sz="1000" dirty="0" err="1">
                <a:latin typeface="Arial" panose="020B0604020202020204" pitchFamily="34" charset="0"/>
                <a:cs typeface="Arial" panose="020B0604020202020204" pitchFamily="34" charset="0"/>
              </a:rPr>
              <a:t>leistungsfähig</a:t>
            </a:r>
            <a:r>
              <a:rPr lang="en-US" sz="1000" dirty="0">
                <a:latin typeface="Arial" panose="020B0604020202020204" pitchFamily="34" charset="0"/>
                <a:cs typeface="Arial" panose="020B0604020202020204" pitchFamily="34" charset="0"/>
              </a:rPr>
              <a:t>.» und </a:t>
            </a:r>
            <a:r>
              <a:rPr lang="de-CH" sz="1000" dirty="0">
                <a:latin typeface="Arial" panose="020B0604020202020204" pitchFamily="34" charset="0"/>
                <a:cs typeface="Arial" panose="020B0604020202020204" pitchFamily="34" charset="0"/>
              </a:rPr>
              <a:t>«Ein jüngeres Teammitglied sollte die Entscheidungen erfahrener Teammitglieder nicht in Frage stellen.»</a:t>
            </a:r>
          </a:p>
          <a:p>
            <a:pPr defTabSz="914102">
              <a:defRPr/>
            </a:pPr>
            <a:endParaRPr lang="de-CH" sz="1000" dirty="0">
              <a:latin typeface="Arial" panose="020B0604020202020204" pitchFamily="34" charset="0"/>
              <a:cs typeface="Arial" panose="020B0604020202020204" pitchFamily="34" charset="0"/>
            </a:endParaRPr>
          </a:p>
          <a:p>
            <a:pPr defTabSz="914102">
              <a:defRPr/>
            </a:pPr>
            <a:r>
              <a:rPr lang="de-CH" sz="1000" dirty="0">
                <a:latin typeface="Arial" panose="020B0604020202020204" pitchFamily="34" charset="0"/>
                <a:cs typeface="Arial" panose="020B0604020202020204" pitchFamily="34" charset="0"/>
              </a:rPr>
              <a:t>Es ist mehrmals aufgezeigt worden, dass die Leistungsfähigkeit mit zunehmender Müdigkeit abnimmt und das Risiko, Fehler zu machen, zunimmt (</a:t>
            </a:r>
            <a:r>
              <a:rPr lang="de-CH" sz="1000" dirty="0" err="1">
                <a:latin typeface="Arial" panose="020B0604020202020204" pitchFamily="34" charset="0"/>
                <a:cs typeface="Arial" panose="020B0604020202020204" pitchFamily="34" charset="0"/>
              </a:rPr>
              <a:t>Alhola</a:t>
            </a:r>
            <a:r>
              <a:rPr lang="de-CH" sz="1000" dirty="0">
                <a:latin typeface="Arial" panose="020B0604020202020204" pitchFamily="34" charset="0"/>
                <a:cs typeface="Arial" panose="020B0604020202020204" pitchFamily="34" charset="0"/>
              </a:rPr>
              <a:t> P, 2007). Hier sieht man das Phänomen der Selbstüberschätzung, das ein relevanter Einflussfaktor bei der Entstehung von Fehlern ist. Interessant bei dieser Studie ist, dass das Flugpersonal für diese Risikofaktoren stärker sensibilisiert ist als das medizinische Personal. </a:t>
            </a:r>
          </a:p>
          <a:p>
            <a:pPr defTabSz="914102">
              <a:defRPr/>
            </a:pPr>
            <a:endParaRPr lang="de-CH" sz="1000" dirty="0">
              <a:latin typeface="Arial" panose="020B0604020202020204" pitchFamily="34" charset="0"/>
              <a:cs typeface="Arial" panose="020B0604020202020204" pitchFamily="34" charset="0"/>
            </a:endParaRPr>
          </a:p>
          <a:p>
            <a:pPr>
              <a:defRPr/>
            </a:pPr>
            <a:r>
              <a:rPr lang="de-CH" sz="1000" dirty="0">
                <a:latin typeface="Arial" panose="020B0604020202020204" pitchFamily="34" charset="0"/>
                <a:cs typeface="Arial" panose="020B0604020202020204" pitchFamily="34" charset="0"/>
              </a:rPr>
              <a:t>Der Respekt vor Fachwissen unabhängig von der Hierarchieebene ist, wie schon gesagt, ein zentrales und gelebtes Grundprinzip in </a:t>
            </a:r>
            <a:r>
              <a:rPr lang="de-CH" sz="1000" dirty="0" err="1">
                <a:latin typeface="Arial" panose="020B0604020202020204" pitchFamily="34" charset="0"/>
                <a:cs typeface="Arial" panose="020B0604020202020204" pitchFamily="34" charset="0"/>
              </a:rPr>
              <a:t>HRO’s</a:t>
            </a:r>
            <a:r>
              <a:rPr lang="de-CH" sz="1000" dirty="0">
                <a:latin typeface="Arial" panose="020B0604020202020204" pitchFamily="34" charset="0"/>
                <a:cs typeface="Arial" panose="020B0604020202020204" pitchFamily="34" charset="0"/>
              </a:rPr>
              <a:t>, also in Organisationen, die 100%-</a:t>
            </a:r>
            <a:r>
              <a:rPr lang="de-CH" sz="1000" dirty="0" err="1">
                <a:latin typeface="Arial" panose="020B0604020202020204" pitchFamily="34" charset="0"/>
                <a:cs typeface="Arial" panose="020B0604020202020204" pitchFamily="34" charset="0"/>
              </a:rPr>
              <a:t>ige</a:t>
            </a:r>
            <a:r>
              <a:rPr lang="de-CH" sz="1000" dirty="0">
                <a:latin typeface="Arial" panose="020B0604020202020204" pitchFamily="34" charset="0"/>
                <a:cs typeface="Arial" panose="020B0604020202020204" pitchFamily="34" charset="0"/>
              </a:rPr>
              <a:t> Zuverlässigkeit bei hoher Komplexität erbringen müssen. Das Resultat der Studie von Sexton lässt aufhorchen und zeigt grossen Handlungsbedarf bei der Verbesserung des Grundprinzips «Respekt vor Fachwissen unabhängig von der Hierarchieebene» im OP: Fast die Hälfte der Chirurgen erachtet das Statement «Ein jüngeres Teammitglied sollte die Entscheidungen erfahrener Teammitglieder nicht in Frage stellen.» als zutreffend. </a:t>
            </a:r>
            <a:br>
              <a:rPr lang="de-CH" sz="1000" dirty="0">
                <a:latin typeface="Arial" panose="020B0604020202020204" pitchFamily="34" charset="0"/>
                <a:cs typeface="Arial" panose="020B0604020202020204" pitchFamily="34" charset="0"/>
              </a:rPr>
            </a:br>
            <a:endParaRPr lang="de-CH" sz="1000" dirty="0">
              <a:latin typeface="Arial" panose="020B0604020202020204" pitchFamily="34" charset="0"/>
              <a:cs typeface="Arial" panose="020B0604020202020204" pitchFamily="34" charset="0"/>
            </a:endParaRPr>
          </a:p>
          <a:p>
            <a:pPr defTabSz="914102">
              <a:defRPr/>
            </a:pPr>
            <a:r>
              <a:rPr lang="de-CH" sz="1000" dirty="0">
                <a:latin typeface="Arial" panose="020B0604020202020204" pitchFamily="34" charset="0"/>
                <a:cs typeface="Arial" panose="020B0604020202020204" pitchFamily="34" charset="0"/>
              </a:rPr>
              <a:t>Aus dieser Studie ist ein weiteres Resultat interessant: Nur 1 von 4 Personen des medizinischen Personals gibt an, dass sie nicht ermuntert werden, Sicherheitsbedenken im Team zu äussern. Für die Erhöhung der Sicherheit ist dies aber zentral. Das Grundprinzip der dauernden Aufmerksamkeit, das Mitdenken, aber auch das Mitteilen von Sicherheitsbedenken ist nur in einer Organisationkultur oder Teamkultur möglich, in der Personen dazu ermuntert und darin wertgeschätzt werden. Auf diesen Punkt wird später nochmals vertieft eingegangen. </a:t>
            </a:r>
          </a:p>
        </p:txBody>
      </p:sp>
      <p:sp>
        <p:nvSpPr>
          <p:cNvPr id="4" name="Foliennummernplatzhalter 3"/>
          <p:cNvSpPr>
            <a:spLocks noGrp="1"/>
          </p:cNvSpPr>
          <p:nvPr>
            <p:ph type="sldNum" sz="quarter" idx="10"/>
          </p:nvPr>
        </p:nvSpPr>
        <p:spPr/>
        <p:txBody>
          <a:bodyPr/>
          <a:lstStyle/>
          <a:p>
            <a:fld id="{E6B5BAC9-FAD2-4512-8165-CA0494811BE3}" type="slidenum">
              <a:rPr lang="de-CH" smtClean="0"/>
              <a:t>9</a:t>
            </a:fld>
            <a:endParaRPr lang="de-CH"/>
          </a:p>
        </p:txBody>
      </p:sp>
    </p:spTree>
    <p:extLst>
      <p:ext uri="{BB962C8B-B14F-4D97-AF65-F5344CB8AC3E}">
        <p14:creationId xmlns:p14="http://schemas.microsoft.com/office/powerpoint/2010/main" val="27524821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farbig">
    <p:spTree>
      <p:nvGrpSpPr>
        <p:cNvPr id="1" name=""/>
        <p:cNvGrpSpPr/>
        <p:nvPr/>
      </p:nvGrpSpPr>
      <p:grpSpPr>
        <a:xfrm>
          <a:off x="0" y="0"/>
          <a:ext cx="0" cy="0"/>
          <a:chOff x="0" y="0"/>
          <a:chExt cx="0" cy="0"/>
        </a:xfrm>
      </p:grpSpPr>
      <p:sp>
        <p:nvSpPr>
          <p:cNvPr id="12" name="Inhaltsplatzhalter 11"/>
          <p:cNvSpPr>
            <a:spLocks noGrp="1"/>
          </p:cNvSpPr>
          <p:nvPr>
            <p:ph sz="quarter" idx="13"/>
          </p:nvPr>
        </p:nvSpPr>
        <p:spPr>
          <a:xfrm>
            <a:off x="3783600" y="1915200"/>
            <a:ext cx="5364000" cy="3060000"/>
          </a:xfrm>
          <a:solidFill>
            <a:srgbClr val="009B92"/>
          </a:solidFill>
        </p:spPr>
        <p:txBody>
          <a:bodyPr lIns="360000" tIns="259200" rIns="360000" bIns="259200"/>
          <a:lstStyle>
            <a:lvl1pPr marL="0" indent="0">
              <a:spcBef>
                <a:spcPts val="0"/>
              </a:spcBef>
              <a:spcAft>
                <a:spcPts val="800"/>
              </a:spcAft>
              <a:buNone/>
              <a:defRPr sz="3000">
                <a:solidFill>
                  <a:schemeClr val="bg1"/>
                </a:solidFill>
              </a:defRPr>
            </a:lvl1pPr>
            <a:lvl2pPr marL="0" indent="0">
              <a:spcBef>
                <a:spcPts val="0"/>
              </a:spcBef>
              <a:buNone/>
              <a:defRPr sz="3000">
                <a:solidFill>
                  <a:schemeClr val="bg1"/>
                </a:solidFill>
              </a:defRPr>
            </a:lvl2pPr>
          </a:lstStyle>
          <a:p>
            <a:pPr lvl="0"/>
            <a:r>
              <a:rPr lang="de-DE" smtClean="0"/>
              <a:t>Textmasterformat bearbeiten</a:t>
            </a:r>
          </a:p>
          <a:p>
            <a:pPr lvl="1"/>
            <a:r>
              <a:rPr lang="de-DE" smtClean="0"/>
              <a:t>Zweite Ebene</a:t>
            </a:r>
          </a:p>
        </p:txBody>
      </p:sp>
      <p:sp>
        <p:nvSpPr>
          <p:cNvPr id="13" name="Inhaltsplatzhalter 11"/>
          <p:cNvSpPr>
            <a:spLocks noGrp="1"/>
          </p:cNvSpPr>
          <p:nvPr>
            <p:ph sz="quarter" idx="14"/>
          </p:nvPr>
        </p:nvSpPr>
        <p:spPr>
          <a:xfrm>
            <a:off x="3783600" y="4984486"/>
            <a:ext cx="5364000" cy="1411471"/>
          </a:xfrm>
          <a:noFill/>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4" name="Inhaltsplatzhalter 11"/>
          <p:cNvSpPr>
            <a:spLocks noGrp="1"/>
          </p:cNvSpPr>
          <p:nvPr>
            <p:ph sz="quarter" idx="15"/>
          </p:nvPr>
        </p:nvSpPr>
        <p:spPr>
          <a:xfrm>
            <a:off x="0" y="720725"/>
            <a:ext cx="3780000" cy="1188000"/>
          </a:xfrm>
          <a:solidFill>
            <a:srgbClr val="009B92"/>
          </a:solidFill>
        </p:spPr>
        <p:txBody>
          <a:bodyPr lIns="360000" tIns="295200" rIns="360000" bIns="0"/>
          <a:lstStyle>
            <a:lvl1pPr marL="0" indent="0">
              <a:spcBef>
                <a:spcPts val="0"/>
              </a:spcBef>
              <a:spcAft>
                <a:spcPts val="0"/>
              </a:spcAft>
              <a:buNone/>
              <a:defRPr sz="2000">
                <a:solidFill>
                  <a:schemeClr val="bg1"/>
                </a:solidFill>
              </a:defRPr>
            </a:lvl1pPr>
            <a:lvl2pPr marL="0" indent="0">
              <a:spcBef>
                <a:spcPts val="0"/>
              </a:spcBef>
              <a:buNone/>
              <a:defRPr sz="2000">
                <a:solidFill>
                  <a:schemeClr val="bg1"/>
                </a:solidFill>
              </a:defRPr>
            </a:lvl2pPr>
          </a:lstStyle>
          <a:p>
            <a:pPr lvl="0"/>
            <a:r>
              <a:rPr lang="de-DE" smtClean="0"/>
              <a:t>Textmasterformat bearbeiten</a:t>
            </a:r>
          </a:p>
          <a:p>
            <a:pPr lvl="1"/>
            <a:r>
              <a:rPr lang="de-DE" smtClean="0"/>
              <a:t>Zweite Ebene</a:t>
            </a:r>
          </a:p>
        </p:txBody>
      </p:sp>
      <p:sp>
        <p:nvSpPr>
          <p:cNvPr id="15" name="Inhaltsplatzhalter 11"/>
          <p:cNvSpPr>
            <a:spLocks noGrp="1"/>
          </p:cNvSpPr>
          <p:nvPr>
            <p:ph sz="quarter" idx="16"/>
          </p:nvPr>
        </p:nvSpPr>
        <p:spPr>
          <a:xfrm>
            <a:off x="0" y="4986000"/>
            <a:ext cx="3780000" cy="1411471"/>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0" name="Inhaltsplatzhalter 11"/>
          <p:cNvSpPr>
            <a:spLocks noGrp="1"/>
          </p:cNvSpPr>
          <p:nvPr>
            <p:ph sz="quarter" idx="17"/>
          </p:nvPr>
        </p:nvSpPr>
        <p:spPr>
          <a:xfrm>
            <a:off x="0" y="1915200"/>
            <a:ext cx="3780000" cy="3060000"/>
          </a:xfrm>
          <a:solidFill>
            <a:schemeClr val="accent2"/>
          </a:solidFill>
        </p:spPr>
        <p:txBody>
          <a:bodyPr lIns="360000" tIns="298800" rIns="360000" bIns="360000"/>
          <a:lstStyle>
            <a:lvl1pPr marL="0" indent="0">
              <a:spcBef>
                <a:spcPts val="0"/>
              </a:spcBef>
              <a:spcAft>
                <a:spcPts val="0"/>
              </a:spcAft>
              <a:buNone/>
              <a:defRPr sz="2000">
                <a:solidFill>
                  <a:schemeClr val="bg1"/>
                </a:solidFill>
              </a:defRPr>
            </a:lvl1pPr>
            <a:lvl2pPr marL="0" indent="0">
              <a:spcBef>
                <a:spcPts val="0"/>
              </a:spcBef>
              <a:buNone/>
              <a:defRPr sz="2000">
                <a:solidFill>
                  <a:schemeClr val="bg1"/>
                </a:solidFill>
              </a:defRPr>
            </a:lvl2pPr>
          </a:lstStyle>
          <a:p>
            <a:pPr lvl="0"/>
            <a:r>
              <a:rPr lang="de-DE" smtClean="0"/>
              <a:t>Textmasterformat bearbeiten</a:t>
            </a:r>
          </a:p>
          <a:p>
            <a:pPr lvl="1"/>
            <a:r>
              <a:rPr lang="de-DE" smtClean="0"/>
              <a:t>Zweite Ebene</a:t>
            </a:r>
          </a:p>
        </p:txBody>
      </p:sp>
      <p:sp>
        <p:nvSpPr>
          <p:cNvPr id="11" name="Inhaltsplatzhalter 11"/>
          <p:cNvSpPr>
            <a:spLocks noGrp="1"/>
          </p:cNvSpPr>
          <p:nvPr>
            <p:ph sz="quarter" idx="18"/>
          </p:nvPr>
        </p:nvSpPr>
        <p:spPr>
          <a:xfrm>
            <a:off x="3783600" y="720725"/>
            <a:ext cx="5364120" cy="1188000"/>
          </a:xfrm>
          <a:solidFill>
            <a:srgbClr val="9BBFBC"/>
          </a:solidFill>
        </p:spPr>
        <p:txBody>
          <a:bodyPr lIns="360000" tIns="295200" rIns="360000" bIns="0"/>
          <a:lstStyle>
            <a:lvl1pPr marL="0" indent="0">
              <a:spcBef>
                <a:spcPts val="0"/>
              </a:spcBef>
              <a:spcAft>
                <a:spcPts val="0"/>
              </a:spcAft>
              <a:buNone/>
              <a:defRPr sz="2000">
                <a:solidFill>
                  <a:schemeClr val="bg1"/>
                </a:solidFill>
              </a:defRPr>
            </a:lvl1pPr>
            <a:lvl2pPr marL="0" indent="0">
              <a:spcBef>
                <a:spcPts val="0"/>
              </a:spcBef>
              <a:buNone/>
              <a:defRPr sz="2000">
                <a:solidFill>
                  <a:schemeClr val="bg1"/>
                </a:solidFill>
              </a:defRPr>
            </a:lvl2pPr>
          </a:lstStyle>
          <a:p>
            <a:pPr lvl="0"/>
            <a:r>
              <a:rPr lang="de-DE" smtClean="0"/>
              <a:t>Textmasterformat bearbeiten</a:t>
            </a:r>
          </a:p>
          <a:p>
            <a:pPr lvl="1"/>
            <a:r>
              <a:rPr lang="de-DE" smtClean="0"/>
              <a:t>Zweite Ebene</a:t>
            </a:r>
          </a:p>
        </p:txBody>
      </p:sp>
      <p:cxnSp>
        <p:nvCxnSpPr>
          <p:cNvPr id="21" name="Gerade Verbindung 20"/>
          <p:cNvCxnSpPr/>
          <p:nvPr userDrawn="1"/>
        </p:nvCxnSpPr>
        <p:spPr>
          <a:xfrm>
            <a:off x="-508" y="4977743"/>
            <a:ext cx="9144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userDrawn="1"/>
        </p:nvCxnSpPr>
        <p:spPr>
          <a:xfrm>
            <a:off x="3779912" y="728700"/>
            <a:ext cx="0" cy="4248472"/>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Gerade Verbindung 19"/>
          <p:cNvCxnSpPr/>
          <p:nvPr userDrawn="1"/>
        </p:nvCxnSpPr>
        <p:spPr>
          <a:xfrm>
            <a:off x="0" y="1909517"/>
            <a:ext cx="9144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solidFill>
            <a:srgbClr val="000066"/>
          </a:solidFill>
        </p:spPr>
        <p:txBody>
          <a:bodyPr>
            <a:noAutofit/>
          </a:bodyPr>
          <a:lstStyle>
            <a:lvl1pPr>
              <a:defRPr sz="3600" b="1">
                <a:solidFill>
                  <a:schemeClr val="bg1"/>
                </a:solidFill>
              </a:defRPr>
            </a:lvl1pPr>
          </a:lstStyle>
          <a:p>
            <a:r>
              <a:rPr lang="de-DE" smtClean="0"/>
              <a:t>Titelmasterformat durch Klicken bearbeiten</a:t>
            </a:r>
            <a:endParaRPr lang="de-CH" dirty="0"/>
          </a:p>
        </p:txBody>
      </p:sp>
      <p:sp>
        <p:nvSpPr>
          <p:cNvPr id="3" name="Inhaltsplatzhalter 2"/>
          <p:cNvSpPr>
            <a:spLocks noGrp="1"/>
          </p:cNvSpPr>
          <p:nvPr>
            <p:ph sz="half" idx="1"/>
          </p:nvPr>
        </p:nvSpPr>
        <p:spPr>
          <a:xfrm>
            <a:off x="457200" y="1600200"/>
            <a:ext cx="4038600" cy="4525963"/>
          </a:xfrm>
        </p:spPr>
        <p:txBody>
          <a:bodyPr/>
          <a:lstStyle>
            <a:lvl1pPr>
              <a:buClr>
                <a:srgbClr val="0000CC"/>
              </a:buClr>
              <a:defRPr sz="2000"/>
            </a:lvl1pPr>
            <a:lvl2pPr>
              <a:buClr>
                <a:srgbClr val="FF0000"/>
              </a:buClr>
              <a:defRPr sz="1800"/>
            </a:lvl2pPr>
            <a:lvl3pPr>
              <a:buClr>
                <a:srgbClr val="FF0000"/>
              </a:buClr>
              <a:defRPr sz="1800"/>
            </a:lvl3pPr>
            <a:lvl4pPr>
              <a:buClr>
                <a:srgbClr val="FF0000"/>
              </a:buClr>
              <a:defRPr sz="1800"/>
            </a:lvl4pPr>
            <a:lvl5pPr>
              <a:buClr>
                <a:srgbClr val="FF0000"/>
              </a:buCl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4" name="Inhaltsplatzhalter 3"/>
          <p:cNvSpPr>
            <a:spLocks noGrp="1"/>
          </p:cNvSpPr>
          <p:nvPr>
            <p:ph sz="half" idx="2"/>
          </p:nvPr>
        </p:nvSpPr>
        <p:spPr>
          <a:xfrm>
            <a:off x="4648200" y="1600200"/>
            <a:ext cx="4038600" cy="4525963"/>
          </a:xfrm>
        </p:spPr>
        <p:txBody>
          <a:bodyPr/>
          <a:lstStyle>
            <a:lvl1pPr>
              <a:buClr>
                <a:srgbClr val="0000CC"/>
              </a:buClr>
              <a:defRPr sz="2000"/>
            </a:lvl1pPr>
            <a:lvl2pPr>
              <a:buClr>
                <a:srgbClr val="FF0000"/>
              </a:buClr>
              <a:defRPr sz="1800"/>
            </a:lvl2pPr>
            <a:lvl3pPr>
              <a:buClr>
                <a:srgbClr val="FF0000"/>
              </a:buClr>
              <a:defRPr sz="1800"/>
            </a:lvl3pPr>
            <a:lvl4pPr>
              <a:buClr>
                <a:srgbClr val="FF0000"/>
              </a:buClr>
              <a:defRPr sz="1800"/>
            </a:lvl4pPr>
            <a:lvl5pPr>
              <a:buClr>
                <a:srgbClr val="FF0000"/>
              </a:buCl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5" name="Datumsplatzhalter 4"/>
          <p:cNvSpPr>
            <a:spLocks noGrp="1"/>
          </p:cNvSpPr>
          <p:nvPr>
            <p:ph type="dt" sz="half" idx="10"/>
          </p:nvPr>
        </p:nvSpPr>
        <p:spPr/>
        <p:txBody>
          <a:bodyPr/>
          <a:lstStyle/>
          <a:p>
            <a:fld id="{56B3FF01-FF10-40A7-8C78-1BFBFEF2D850}" type="datetime1">
              <a:rPr lang="de-DE" smtClean="0"/>
              <a:t>14.10.2015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r>
              <a:rPr lang="de-DE" smtClean="0"/>
              <a:t>Seite </a:t>
            </a:r>
            <a:fld id="{7128B5AF-FE8C-48C3-AFE4-D5225BAFC915}" type="slidenum">
              <a:rPr lang="de-DE" smtClean="0"/>
              <a:pPr/>
              <a:t>‹Nr.›</a:t>
            </a:fld>
            <a:endParaRPr lang="de-DE"/>
          </a:p>
        </p:txBody>
      </p:sp>
    </p:spTree>
    <p:extLst>
      <p:ext uri="{BB962C8B-B14F-4D97-AF65-F5344CB8AC3E}">
        <p14:creationId xmlns:p14="http://schemas.microsoft.com/office/powerpoint/2010/main" val="1353532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Leer">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Titelmasterformat durch Klicken bearbeiten</a:t>
            </a:r>
            <a:endParaRPr lang="de-CH"/>
          </a:p>
        </p:txBody>
      </p:sp>
      <p:sp>
        <p:nvSpPr>
          <p:cNvPr id="3" name="Rectangle 4"/>
          <p:cNvSpPr>
            <a:spLocks noGrp="1" noChangeArrowheads="1"/>
          </p:cNvSpPr>
          <p:nvPr>
            <p:ph type="dt" sz="half" idx="10"/>
          </p:nvPr>
        </p:nvSpPr>
        <p:spPr>
          <a:xfrm>
            <a:off x="352685" y="6551476"/>
            <a:ext cx="683608" cy="153888"/>
          </a:xfrm>
          <a:prstGeom prst="rect">
            <a:avLst/>
          </a:prstGeom>
          <a:ln/>
        </p:spPr>
        <p:txBody>
          <a:bodyPr/>
          <a:lstStyle>
            <a:lvl1pPr>
              <a:defRPr/>
            </a:lvl1pPr>
          </a:lstStyle>
          <a:p>
            <a:pPr>
              <a:defRPr/>
            </a:pPr>
            <a:fld id="{2594D32F-29F6-41FE-9EF7-A1CAD4A7B779}" type="datetime1">
              <a:rPr lang="de-DE"/>
              <a:pPr>
                <a:defRPr/>
              </a:pPr>
              <a:t>14.10.2015</a:t>
            </a:fld>
            <a:endParaRPr lang="de-DE"/>
          </a:p>
        </p:txBody>
      </p:sp>
      <p:sp>
        <p:nvSpPr>
          <p:cNvPr id="4" name="Rectangle 5"/>
          <p:cNvSpPr>
            <a:spLocks noGrp="1" noChangeArrowheads="1"/>
          </p:cNvSpPr>
          <p:nvPr>
            <p:ph type="ftr" sz="quarter" idx="11"/>
          </p:nvPr>
        </p:nvSpPr>
        <p:spPr>
          <a:ln/>
        </p:spPr>
        <p:txBody>
          <a:bodyPr/>
          <a:lstStyle>
            <a:lvl1pPr>
              <a:defRPr/>
            </a:lvl1pPr>
          </a:lstStyle>
          <a:p>
            <a:pPr>
              <a:defRPr/>
            </a:pPr>
            <a:endParaRPr lang="de-DE"/>
          </a:p>
        </p:txBody>
      </p:sp>
      <p:sp>
        <p:nvSpPr>
          <p:cNvPr id="5" name="Rectangle 6"/>
          <p:cNvSpPr>
            <a:spLocks noGrp="1" noChangeArrowheads="1"/>
          </p:cNvSpPr>
          <p:nvPr>
            <p:ph type="sldNum" sz="quarter" idx="12"/>
          </p:nvPr>
        </p:nvSpPr>
        <p:spPr/>
        <p:txBody>
          <a:bodyPr/>
          <a:lstStyle>
            <a:lvl1pPr>
              <a:defRPr/>
            </a:lvl1pPr>
          </a:lstStyle>
          <a:p>
            <a:pPr>
              <a:defRPr/>
            </a:pPr>
            <a:fld id="{018FA9B0-9C6C-4FA8-A5FA-93C372737B68}" type="slidenum">
              <a:rPr lang="de-DE"/>
              <a:pPr>
                <a:defRPr/>
              </a:pPr>
              <a:t>‹Nr.›</a:t>
            </a:fld>
            <a:endParaRPr lang="de-DE" dirty="0"/>
          </a:p>
        </p:txBody>
      </p:sp>
    </p:spTree>
    <p:extLst>
      <p:ext uri="{BB962C8B-B14F-4D97-AF65-F5344CB8AC3E}">
        <p14:creationId xmlns:p14="http://schemas.microsoft.com/office/powerpoint/2010/main" val="19182114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CH" smtClean="0"/>
              <a:t>Mastertitelformat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CH" smtClean="0"/>
              <a:t>Master-Untertitelformat bearbeiten</a:t>
            </a:r>
            <a:endParaRPr lang="de-DE"/>
          </a:p>
        </p:txBody>
      </p:sp>
      <p:sp>
        <p:nvSpPr>
          <p:cNvPr id="4" name="Datumsplatzhalter 3"/>
          <p:cNvSpPr>
            <a:spLocks noGrp="1"/>
          </p:cNvSpPr>
          <p:nvPr>
            <p:ph type="dt" sz="half" idx="10"/>
          </p:nvPr>
        </p:nvSpPr>
        <p:spPr/>
        <p:txBody>
          <a:bodyPr/>
          <a:lstStyle/>
          <a:p>
            <a:fld id="{4F0B4E98-8913-4B86-B6DB-364EBA5B6C56}" type="datetime1">
              <a:rPr lang="de-DE" smtClean="0">
                <a:solidFill>
                  <a:prstClr val="black">
                    <a:tint val="75000"/>
                  </a:prstClr>
                </a:solidFill>
              </a:rPr>
              <a:t>14.10.2015</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7F0AB9E1-EB67-8745-96D2-5901D20E1A8C}"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41721768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smtClean="0"/>
              <a:t>Mastertitelformat bearbeiten</a:t>
            </a:r>
            <a:endParaRPr lang="de-DE"/>
          </a:p>
        </p:txBody>
      </p:sp>
      <p:sp>
        <p:nvSpPr>
          <p:cNvPr id="3" name="Inhaltsplatzhalter 2"/>
          <p:cNvSpPr>
            <a:spLocks noGrp="1"/>
          </p:cNvSpPr>
          <p:nvPr>
            <p:ph idx="1"/>
          </p:nvPr>
        </p:nvSpPr>
        <p:spPr/>
        <p:txBody>
          <a:body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4" name="Datumsplatzhalter 3"/>
          <p:cNvSpPr>
            <a:spLocks noGrp="1"/>
          </p:cNvSpPr>
          <p:nvPr>
            <p:ph type="dt" sz="half" idx="10"/>
          </p:nvPr>
        </p:nvSpPr>
        <p:spPr/>
        <p:txBody>
          <a:bodyPr/>
          <a:lstStyle/>
          <a:p>
            <a:fld id="{8895E9DF-7CFA-43DA-9DB0-66E94E83559F}" type="datetime1">
              <a:rPr lang="de-DE" smtClean="0">
                <a:solidFill>
                  <a:prstClr val="black">
                    <a:tint val="75000"/>
                  </a:prstClr>
                </a:solidFill>
              </a:rPr>
              <a:t>14.10.2015</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7F0AB9E1-EB67-8745-96D2-5901D20E1A8C}"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40902541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CH" smtClean="0"/>
              <a:t>Mastertitelformat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CH" smtClean="0"/>
              <a:t>Mastertextformat bearbeiten</a:t>
            </a:r>
          </a:p>
        </p:txBody>
      </p:sp>
      <p:sp>
        <p:nvSpPr>
          <p:cNvPr id="4" name="Datumsplatzhalter 3"/>
          <p:cNvSpPr>
            <a:spLocks noGrp="1"/>
          </p:cNvSpPr>
          <p:nvPr>
            <p:ph type="dt" sz="half" idx="10"/>
          </p:nvPr>
        </p:nvSpPr>
        <p:spPr/>
        <p:txBody>
          <a:bodyPr/>
          <a:lstStyle/>
          <a:p>
            <a:fld id="{90060755-C798-40F3-898C-BEA2334823FA}" type="datetime1">
              <a:rPr lang="de-DE" smtClean="0">
                <a:solidFill>
                  <a:prstClr val="black">
                    <a:tint val="75000"/>
                  </a:prstClr>
                </a:solidFill>
              </a:rPr>
              <a:t>14.10.2015</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7F0AB9E1-EB67-8745-96D2-5901D20E1A8C}"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5454301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smtClean="0"/>
              <a:t>Mastertitelformat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5" name="Datumsplatzhalter 4"/>
          <p:cNvSpPr>
            <a:spLocks noGrp="1"/>
          </p:cNvSpPr>
          <p:nvPr>
            <p:ph type="dt" sz="half" idx="10"/>
          </p:nvPr>
        </p:nvSpPr>
        <p:spPr/>
        <p:txBody>
          <a:bodyPr/>
          <a:lstStyle/>
          <a:p>
            <a:fld id="{17249423-5F53-4D93-B133-40CED42EF1AC}" type="datetime1">
              <a:rPr lang="de-DE" smtClean="0">
                <a:solidFill>
                  <a:prstClr val="black">
                    <a:tint val="75000"/>
                  </a:prstClr>
                </a:solidFill>
              </a:rPr>
              <a:t>14.10.2015</a:t>
            </a:fld>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7F0AB9E1-EB67-8745-96D2-5901D20E1A8C}"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8857243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CH" smtClean="0"/>
              <a:t>Mastertitelformat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CH" smtClean="0"/>
              <a:t>Mastertextformat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CH" smtClean="0"/>
              <a:t>Mastertextformat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7" name="Datumsplatzhalter 6"/>
          <p:cNvSpPr>
            <a:spLocks noGrp="1"/>
          </p:cNvSpPr>
          <p:nvPr>
            <p:ph type="dt" sz="half" idx="10"/>
          </p:nvPr>
        </p:nvSpPr>
        <p:spPr/>
        <p:txBody>
          <a:bodyPr/>
          <a:lstStyle/>
          <a:p>
            <a:fld id="{4FB19420-085E-41C6-8A44-31512FB619A8}" type="datetime1">
              <a:rPr lang="de-DE" smtClean="0">
                <a:solidFill>
                  <a:prstClr val="black">
                    <a:tint val="75000"/>
                  </a:prstClr>
                </a:solidFill>
              </a:rPr>
              <a:t>14.10.2015</a:t>
            </a:fld>
            <a:endParaRPr lang="de-DE">
              <a:solidFill>
                <a:prstClr val="black">
                  <a:tint val="75000"/>
                </a:prstClr>
              </a:solidFill>
            </a:endParaRPr>
          </a:p>
        </p:txBody>
      </p:sp>
      <p:sp>
        <p:nvSpPr>
          <p:cNvPr id="8" name="Fußzeilenplatzhalter 7"/>
          <p:cNvSpPr>
            <a:spLocks noGrp="1"/>
          </p:cNvSpPr>
          <p:nvPr>
            <p:ph type="ftr" sz="quarter" idx="11"/>
          </p:nvPr>
        </p:nvSpPr>
        <p:spPr/>
        <p:txBody>
          <a:bodyPr/>
          <a:lstStyle/>
          <a:p>
            <a:endParaRPr lang="de-DE">
              <a:solidFill>
                <a:prstClr val="black">
                  <a:tint val="75000"/>
                </a:prstClr>
              </a:solidFill>
            </a:endParaRPr>
          </a:p>
        </p:txBody>
      </p:sp>
      <p:sp>
        <p:nvSpPr>
          <p:cNvPr id="9" name="Foliennummernplatzhalter 8"/>
          <p:cNvSpPr>
            <a:spLocks noGrp="1"/>
          </p:cNvSpPr>
          <p:nvPr>
            <p:ph type="sldNum" sz="quarter" idx="12"/>
          </p:nvPr>
        </p:nvSpPr>
        <p:spPr/>
        <p:txBody>
          <a:bodyPr/>
          <a:lstStyle/>
          <a:p>
            <a:fld id="{7F0AB9E1-EB67-8745-96D2-5901D20E1A8C}"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7341058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smtClean="0"/>
              <a:t>Mastertitelformat bearbeiten</a:t>
            </a:r>
            <a:endParaRPr lang="de-DE"/>
          </a:p>
        </p:txBody>
      </p:sp>
      <p:sp>
        <p:nvSpPr>
          <p:cNvPr id="3" name="Datumsplatzhalter 2"/>
          <p:cNvSpPr>
            <a:spLocks noGrp="1"/>
          </p:cNvSpPr>
          <p:nvPr>
            <p:ph type="dt" sz="half" idx="10"/>
          </p:nvPr>
        </p:nvSpPr>
        <p:spPr/>
        <p:txBody>
          <a:bodyPr/>
          <a:lstStyle/>
          <a:p>
            <a:fld id="{B260AA68-EA3A-4B24-B4CB-B2D7E21F9F5F}" type="datetime1">
              <a:rPr lang="de-DE" smtClean="0">
                <a:solidFill>
                  <a:prstClr val="black">
                    <a:tint val="75000"/>
                  </a:prstClr>
                </a:solidFill>
              </a:rPr>
              <a:t>14.10.2015</a:t>
            </a:fld>
            <a:endParaRPr lang="de-DE">
              <a:solidFill>
                <a:prstClr val="black">
                  <a:tint val="75000"/>
                </a:prstClr>
              </a:solidFill>
            </a:endParaRPr>
          </a:p>
        </p:txBody>
      </p:sp>
      <p:sp>
        <p:nvSpPr>
          <p:cNvPr id="4" name="Fußzeilenplatzhalter 3"/>
          <p:cNvSpPr>
            <a:spLocks noGrp="1"/>
          </p:cNvSpPr>
          <p:nvPr>
            <p:ph type="ftr" sz="quarter" idx="11"/>
          </p:nvPr>
        </p:nvSpPr>
        <p:spPr/>
        <p:txBody>
          <a:bodyPr/>
          <a:lstStyle/>
          <a:p>
            <a:endParaRPr lang="de-DE">
              <a:solidFill>
                <a:prstClr val="black">
                  <a:tint val="75000"/>
                </a:prstClr>
              </a:solidFill>
            </a:endParaRPr>
          </a:p>
        </p:txBody>
      </p:sp>
      <p:sp>
        <p:nvSpPr>
          <p:cNvPr id="5" name="Foliennummernplatzhalter 4"/>
          <p:cNvSpPr>
            <a:spLocks noGrp="1"/>
          </p:cNvSpPr>
          <p:nvPr>
            <p:ph type="sldNum" sz="quarter" idx="12"/>
          </p:nvPr>
        </p:nvSpPr>
        <p:spPr/>
        <p:txBody>
          <a:bodyPr/>
          <a:lstStyle/>
          <a:p>
            <a:fld id="{7F0AB9E1-EB67-8745-96D2-5901D20E1A8C}"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513241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C37AEEA8-A667-4336-98CD-12486E90E23F}" type="datetime1">
              <a:rPr lang="de-DE" smtClean="0">
                <a:solidFill>
                  <a:prstClr val="black">
                    <a:tint val="75000"/>
                  </a:prstClr>
                </a:solidFill>
              </a:rPr>
              <a:t>14.10.2015</a:t>
            </a:fld>
            <a:endParaRPr lang="de-DE">
              <a:solidFill>
                <a:prstClr val="black">
                  <a:tint val="75000"/>
                </a:prstClr>
              </a:solidFill>
            </a:endParaRPr>
          </a:p>
        </p:txBody>
      </p:sp>
      <p:sp>
        <p:nvSpPr>
          <p:cNvPr id="3" name="Fußzeilenplatzhalter 2"/>
          <p:cNvSpPr>
            <a:spLocks noGrp="1"/>
          </p:cNvSpPr>
          <p:nvPr>
            <p:ph type="ftr" sz="quarter" idx="11"/>
          </p:nvPr>
        </p:nvSpPr>
        <p:spPr/>
        <p:txBody>
          <a:bodyPr/>
          <a:lstStyle/>
          <a:p>
            <a:endParaRPr lang="de-DE">
              <a:solidFill>
                <a:prstClr val="black">
                  <a:tint val="75000"/>
                </a:prstClr>
              </a:solidFill>
            </a:endParaRPr>
          </a:p>
        </p:txBody>
      </p:sp>
      <p:sp>
        <p:nvSpPr>
          <p:cNvPr id="4" name="Foliennummernplatzhalter 3"/>
          <p:cNvSpPr>
            <a:spLocks noGrp="1"/>
          </p:cNvSpPr>
          <p:nvPr>
            <p:ph type="sldNum" sz="quarter" idx="12"/>
          </p:nvPr>
        </p:nvSpPr>
        <p:spPr/>
        <p:txBody>
          <a:bodyPr/>
          <a:lstStyle/>
          <a:p>
            <a:fld id="{7F0AB9E1-EB67-8745-96D2-5901D20E1A8C}"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2452758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CH" smtClean="0"/>
              <a:t>Mastertitelformat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CH" smtClean="0"/>
              <a:t>Mastertextformat bearbeiten</a:t>
            </a:r>
          </a:p>
        </p:txBody>
      </p:sp>
      <p:sp>
        <p:nvSpPr>
          <p:cNvPr id="5" name="Datumsplatzhalter 4"/>
          <p:cNvSpPr>
            <a:spLocks noGrp="1"/>
          </p:cNvSpPr>
          <p:nvPr>
            <p:ph type="dt" sz="half" idx="10"/>
          </p:nvPr>
        </p:nvSpPr>
        <p:spPr/>
        <p:txBody>
          <a:bodyPr/>
          <a:lstStyle/>
          <a:p>
            <a:fld id="{7AD0FBDC-F7D6-4E10-AFDE-060E477B7BDD}" type="datetime1">
              <a:rPr lang="de-DE" smtClean="0">
                <a:solidFill>
                  <a:prstClr val="black">
                    <a:tint val="75000"/>
                  </a:prstClr>
                </a:solidFill>
              </a:rPr>
              <a:t>14.10.2015</a:t>
            </a:fld>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7F0AB9E1-EB67-8745-96D2-5901D20E1A8C}"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262622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folie s/w">
    <p:spTree>
      <p:nvGrpSpPr>
        <p:cNvPr id="1" name=""/>
        <p:cNvGrpSpPr/>
        <p:nvPr/>
      </p:nvGrpSpPr>
      <p:grpSpPr>
        <a:xfrm>
          <a:off x="0" y="0"/>
          <a:ext cx="0" cy="0"/>
          <a:chOff x="0" y="0"/>
          <a:chExt cx="0" cy="0"/>
        </a:xfrm>
      </p:grpSpPr>
      <p:sp>
        <p:nvSpPr>
          <p:cNvPr id="12" name="Inhaltsplatzhalter 11"/>
          <p:cNvSpPr>
            <a:spLocks noGrp="1"/>
          </p:cNvSpPr>
          <p:nvPr>
            <p:ph sz="quarter" idx="13"/>
          </p:nvPr>
        </p:nvSpPr>
        <p:spPr>
          <a:xfrm>
            <a:off x="3779912" y="1915200"/>
            <a:ext cx="5364000" cy="3060000"/>
          </a:xfrm>
        </p:spPr>
        <p:txBody>
          <a:bodyPr lIns="360000" tIns="259200" rIns="360000" bIns="259200"/>
          <a:lstStyle>
            <a:lvl1pPr marL="0" indent="0">
              <a:spcBef>
                <a:spcPts val="0"/>
              </a:spcBef>
              <a:spcAft>
                <a:spcPts val="800"/>
              </a:spcAft>
              <a:buNone/>
              <a:defRPr sz="3000"/>
            </a:lvl1pPr>
            <a:lvl2pPr marL="0" indent="0">
              <a:spcBef>
                <a:spcPts val="0"/>
              </a:spcBef>
              <a:buNone/>
              <a:defRPr sz="3000"/>
            </a:lvl2pPr>
          </a:lstStyle>
          <a:p>
            <a:pPr lvl="0"/>
            <a:r>
              <a:rPr lang="de-DE" smtClean="0"/>
              <a:t>Textmasterformat bearbeiten</a:t>
            </a:r>
          </a:p>
          <a:p>
            <a:pPr lvl="1"/>
            <a:r>
              <a:rPr lang="de-DE" smtClean="0"/>
              <a:t>Zweite Ebene</a:t>
            </a:r>
          </a:p>
        </p:txBody>
      </p:sp>
      <p:sp>
        <p:nvSpPr>
          <p:cNvPr id="13" name="Inhaltsplatzhalter 11"/>
          <p:cNvSpPr>
            <a:spLocks noGrp="1"/>
          </p:cNvSpPr>
          <p:nvPr>
            <p:ph sz="quarter" idx="14"/>
          </p:nvPr>
        </p:nvSpPr>
        <p:spPr>
          <a:xfrm>
            <a:off x="3779911" y="4986000"/>
            <a:ext cx="5364000" cy="1411471"/>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4" name="Inhaltsplatzhalter 11"/>
          <p:cNvSpPr>
            <a:spLocks noGrp="1"/>
          </p:cNvSpPr>
          <p:nvPr>
            <p:ph sz="quarter" idx="15"/>
          </p:nvPr>
        </p:nvSpPr>
        <p:spPr>
          <a:xfrm>
            <a:off x="0" y="720725"/>
            <a:ext cx="3780000" cy="1188000"/>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5" name="Inhaltsplatzhalter 11"/>
          <p:cNvSpPr>
            <a:spLocks noGrp="1"/>
          </p:cNvSpPr>
          <p:nvPr>
            <p:ph sz="quarter" idx="16"/>
          </p:nvPr>
        </p:nvSpPr>
        <p:spPr>
          <a:xfrm>
            <a:off x="0" y="4986000"/>
            <a:ext cx="3780000" cy="1411471"/>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0" name="Inhaltsplatzhalter 11"/>
          <p:cNvSpPr>
            <a:spLocks noGrp="1"/>
          </p:cNvSpPr>
          <p:nvPr>
            <p:ph sz="quarter" idx="17"/>
          </p:nvPr>
        </p:nvSpPr>
        <p:spPr>
          <a:xfrm>
            <a:off x="0" y="1915200"/>
            <a:ext cx="3780000" cy="3060000"/>
          </a:xfrm>
        </p:spPr>
        <p:txBody>
          <a:bodyPr lIns="360000" tIns="298800" rIns="360000" bIns="36000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1" name="Inhaltsplatzhalter 11"/>
          <p:cNvSpPr>
            <a:spLocks noGrp="1"/>
          </p:cNvSpPr>
          <p:nvPr>
            <p:ph sz="quarter" idx="18"/>
          </p:nvPr>
        </p:nvSpPr>
        <p:spPr>
          <a:xfrm>
            <a:off x="3779880" y="720725"/>
            <a:ext cx="5364120" cy="1188000"/>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cxnSp>
        <p:nvCxnSpPr>
          <p:cNvPr id="21" name="Gerade Verbindung 20"/>
          <p:cNvCxnSpPr/>
          <p:nvPr userDrawn="1"/>
        </p:nvCxnSpPr>
        <p:spPr>
          <a:xfrm>
            <a:off x="-508" y="4977743"/>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userDrawn="1"/>
        </p:nvCxnSpPr>
        <p:spPr>
          <a:xfrm>
            <a:off x="3779912" y="728700"/>
            <a:ext cx="0" cy="42484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Gerade Verbindung 19"/>
          <p:cNvCxnSpPr/>
          <p:nvPr userDrawn="1"/>
        </p:nvCxnSpPr>
        <p:spPr>
          <a:xfrm>
            <a:off x="0" y="1909517"/>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Gerade Verbindung 18"/>
          <p:cNvCxnSpPr/>
          <p:nvPr userDrawn="1"/>
        </p:nvCxnSpPr>
        <p:spPr>
          <a:xfrm>
            <a:off x="-508" y="72497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CH" smtClean="0"/>
              <a:t>Mastertitelformat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CH" smtClean="0"/>
              <a:t>Mastertextformat bearbeiten</a:t>
            </a:r>
          </a:p>
        </p:txBody>
      </p:sp>
      <p:sp>
        <p:nvSpPr>
          <p:cNvPr id="5" name="Datumsplatzhalter 4"/>
          <p:cNvSpPr>
            <a:spLocks noGrp="1"/>
          </p:cNvSpPr>
          <p:nvPr>
            <p:ph type="dt" sz="half" idx="10"/>
          </p:nvPr>
        </p:nvSpPr>
        <p:spPr/>
        <p:txBody>
          <a:bodyPr/>
          <a:lstStyle/>
          <a:p>
            <a:fld id="{D3B48248-5455-4C12-B9BC-0956A5C75F22}" type="datetime1">
              <a:rPr lang="de-DE" smtClean="0">
                <a:solidFill>
                  <a:prstClr val="black">
                    <a:tint val="75000"/>
                  </a:prstClr>
                </a:solidFill>
              </a:rPr>
              <a:t>14.10.2015</a:t>
            </a:fld>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7F0AB9E1-EB67-8745-96D2-5901D20E1A8C}"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5762914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smtClean="0"/>
              <a:t>Mastertitelformat bearbeiten</a:t>
            </a:r>
            <a:endParaRPr lang="de-DE"/>
          </a:p>
        </p:txBody>
      </p:sp>
      <p:sp>
        <p:nvSpPr>
          <p:cNvPr id="3" name="Vertikaler Textplatzhalter 2"/>
          <p:cNvSpPr>
            <a:spLocks noGrp="1"/>
          </p:cNvSpPr>
          <p:nvPr>
            <p:ph type="body" orient="vert" idx="1"/>
          </p:nvPr>
        </p:nvSpPr>
        <p:spPr/>
        <p:txBody>
          <a:bodyPr vert="eaVert"/>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4" name="Datumsplatzhalter 3"/>
          <p:cNvSpPr>
            <a:spLocks noGrp="1"/>
          </p:cNvSpPr>
          <p:nvPr>
            <p:ph type="dt" sz="half" idx="10"/>
          </p:nvPr>
        </p:nvSpPr>
        <p:spPr/>
        <p:txBody>
          <a:bodyPr/>
          <a:lstStyle/>
          <a:p>
            <a:fld id="{23881442-AB4B-4BA9-928E-00F8FF257527}" type="datetime1">
              <a:rPr lang="de-DE" smtClean="0">
                <a:solidFill>
                  <a:prstClr val="black">
                    <a:tint val="75000"/>
                  </a:prstClr>
                </a:solidFill>
              </a:rPr>
              <a:t>14.10.2015</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7F0AB9E1-EB67-8745-96D2-5901D20E1A8C}"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5986991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CH" smtClean="0"/>
              <a:t>Mastertitelformat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4" name="Datumsplatzhalter 3"/>
          <p:cNvSpPr>
            <a:spLocks noGrp="1"/>
          </p:cNvSpPr>
          <p:nvPr>
            <p:ph type="dt" sz="half" idx="10"/>
          </p:nvPr>
        </p:nvSpPr>
        <p:spPr/>
        <p:txBody>
          <a:bodyPr/>
          <a:lstStyle/>
          <a:p>
            <a:fld id="{C6960939-6902-4866-8CC2-A6A92B2E435F}" type="datetime1">
              <a:rPr lang="de-DE" smtClean="0">
                <a:solidFill>
                  <a:prstClr val="black">
                    <a:tint val="75000"/>
                  </a:prstClr>
                </a:solidFill>
              </a:rPr>
              <a:t>14.10.2015</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7F0AB9E1-EB67-8745-96D2-5901D20E1A8C}"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7982679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el und Text 2">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a:p>
        </p:txBody>
      </p:sp>
      <p:sp>
        <p:nvSpPr>
          <p:cNvPr id="10" name="Rechteck 9"/>
          <p:cNvSpPr/>
          <p:nvPr userDrawn="1"/>
        </p:nvSpPr>
        <p:spPr>
          <a:xfrm>
            <a:off x="383804" y="6551476"/>
            <a:ext cx="1724831" cy="153888"/>
          </a:xfrm>
          <a:prstGeom prst="rect">
            <a:avLst/>
          </a:prstGeom>
        </p:spPr>
        <p:txBody>
          <a:bodyPr wrap="none" lIns="0" tIns="0" rIns="0" bIns="0">
            <a:spAutoFit/>
          </a:bodyPr>
          <a:lstStyle/>
          <a:p>
            <a:r>
              <a:rPr lang="de-CH" sz="1000" dirty="0" smtClean="0"/>
              <a:t>© Patientensicherheit Schweiz</a:t>
            </a:r>
            <a:endParaRPr lang="de-CH" sz="1000" dirty="0"/>
          </a:p>
        </p:txBody>
      </p:sp>
      <p:sp>
        <p:nvSpPr>
          <p:cNvPr id="4" name="Inhaltsplatzhalter 3"/>
          <p:cNvSpPr>
            <a:spLocks noGrp="1"/>
          </p:cNvSpPr>
          <p:nvPr>
            <p:ph sz="quarter" idx="11"/>
          </p:nvPr>
        </p:nvSpPr>
        <p:spPr>
          <a:xfrm>
            <a:off x="366713" y="908720"/>
            <a:ext cx="8418512" cy="5436604"/>
          </a:xfrm>
        </p:spPr>
        <p:txBody>
          <a:bodyPr/>
          <a:lstStyle>
            <a:lvl1pPr marL="0" indent="0">
              <a:buFont typeface="Arial" pitchFamily="34" charset="0"/>
              <a:buNone/>
              <a:defRPr/>
            </a:lvl1pPr>
            <a:lvl2pPr marL="1588" indent="0">
              <a:spcBef>
                <a:spcPts val="1200"/>
              </a:spcBef>
              <a:buNone/>
              <a:defRPr sz="2000"/>
            </a:lvl2pPr>
            <a:lvl3pPr marL="179388" indent="-176213">
              <a:defRPr/>
            </a:lvl3pPr>
            <a:lvl4pPr marL="352425" indent="-182563" defTabSz="989013">
              <a:defRPr/>
            </a:lvl4pPr>
            <a:lvl5pPr marL="536575" indent="-174625">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Tree>
    <p:extLst>
      <p:ext uri="{BB962C8B-B14F-4D97-AF65-F5344CB8AC3E}">
        <p14:creationId xmlns:p14="http://schemas.microsoft.com/office/powerpoint/2010/main" val="27976883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elfolie farbig">
    <p:spTree>
      <p:nvGrpSpPr>
        <p:cNvPr id="1" name=""/>
        <p:cNvGrpSpPr/>
        <p:nvPr/>
      </p:nvGrpSpPr>
      <p:grpSpPr>
        <a:xfrm>
          <a:off x="0" y="0"/>
          <a:ext cx="0" cy="0"/>
          <a:chOff x="0" y="0"/>
          <a:chExt cx="0" cy="0"/>
        </a:xfrm>
      </p:grpSpPr>
      <p:sp>
        <p:nvSpPr>
          <p:cNvPr id="12" name="Inhaltsplatzhalter 11"/>
          <p:cNvSpPr>
            <a:spLocks noGrp="1"/>
          </p:cNvSpPr>
          <p:nvPr>
            <p:ph sz="quarter" idx="13"/>
          </p:nvPr>
        </p:nvSpPr>
        <p:spPr>
          <a:xfrm>
            <a:off x="3783600" y="1915200"/>
            <a:ext cx="5364000" cy="3060000"/>
          </a:xfrm>
          <a:solidFill>
            <a:srgbClr val="009B92"/>
          </a:solidFill>
        </p:spPr>
        <p:txBody>
          <a:bodyPr lIns="360000" tIns="259200" rIns="360000" bIns="259200"/>
          <a:lstStyle>
            <a:lvl1pPr marL="0" indent="0">
              <a:spcBef>
                <a:spcPts val="0"/>
              </a:spcBef>
              <a:spcAft>
                <a:spcPts val="800"/>
              </a:spcAft>
              <a:buNone/>
              <a:defRPr sz="3000">
                <a:solidFill>
                  <a:schemeClr val="bg1"/>
                </a:solidFill>
              </a:defRPr>
            </a:lvl1pPr>
            <a:lvl2pPr marL="0" indent="0">
              <a:spcBef>
                <a:spcPts val="0"/>
              </a:spcBef>
              <a:buNone/>
              <a:defRPr sz="3000">
                <a:solidFill>
                  <a:schemeClr val="bg1"/>
                </a:solidFill>
              </a:defRPr>
            </a:lvl2pPr>
          </a:lstStyle>
          <a:p>
            <a:pPr lvl="0"/>
            <a:r>
              <a:rPr lang="de-DE" smtClean="0"/>
              <a:t>Textmasterformat bearbeiten</a:t>
            </a:r>
          </a:p>
          <a:p>
            <a:pPr lvl="1"/>
            <a:r>
              <a:rPr lang="de-DE" smtClean="0"/>
              <a:t>Zweite Ebene</a:t>
            </a:r>
          </a:p>
        </p:txBody>
      </p:sp>
      <p:sp>
        <p:nvSpPr>
          <p:cNvPr id="13" name="Inhaltsplatzhalter 11"/>
          <p:cNvSpPr>
            <a:spLocks noGrp="1"/>
          </p:cNvSpPr>
          <p:nvPr>
            <p:ph sz="quarter" idx="14"/>
          </p:nvPr>
        </p:nvSpPr>
        <p:spPr>
          <a:xfrm>
            <a:off x="3783600" y="4984486"/>
            <a:ext cx="5364000" cy="1411471"/>
          </a:xfrm>
          <a:noFill/>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4" name="Inhaltsplatzhalter 11"/>
          <p:cNvSpPr>
            <a:spLocks noGrp="1"/>
          </p:cNvSpPr>
          <p:nvPr>
            <p:ph sz="quarter" idx="15"/>
          </p:nvPr>
        </p:nvSpPr>
        <p:spPr>
          <a:xfrm>
            <a:off x="0" y="720725"/>
            <a:ext cx="3780000" cy="1188000"/>
          </a:xfrm>
          <a:solidFill>
            <a:srgbClr val="009B92"/>
          </a:solidFill>
        </p:spPr>
        <p:txBody>
          <a:bodyPr lIns="360000" tIns="295200" rIns="360000" bIns="0"/>
          <a:lstStyle>
            <a:lvl1pPr marL="0" indent="0">
              <a:spcBef>
                <a:spcPts val="0"/>
              </a:spcBef>
              <a:spcAft>
                <a:spcPts val="0"/>
              </a:spcAft>
              <a:buNone/>
              <a:defRPr sz="2000">
                <a:solidFill>
                  <a:schemeClr val="bg1"/>
                </a:solidFill>
              </a:defRPr>
            </a:lvl1pPr>
            <a:lvl2pPr marL="0" indent="0">
              <a:spcBef>
                <a:spcPts val="0"/>
              </a:spcBef>
              <a:buNone/>
              <a:defRPr sz="2000">
                <a:solidFill>
                  <a:schemeClr val="bg1"/>
                </a:solidFill>
              </a:defRPr>
            </a:lvl2pPr>
          </a:lstStyle>
          <a:p>
            <a:pPr lvl="0"/>
            <a:r>
              <a:rPr lang="de-DE" smtClean="0"/>
              <a:t>Textmasterformat bearbeiten</a:t>
            </a:r>
          </a:p>
          <a:p>
            <a:pPr lvl="1"/>
            <a:r>
              <a:rPr lang="de-DE" smtClean="0"/>
              <a:t>Zweite Ebene</a:t>
            </a:r>
          </a:p>
        </p:txBody>
      </p:sp>
      <p:sp>
        <p:nvSpPr>
          <p:cNvPr id="15" name="Inhaltsplatzhalter 11"/>
          <p:cNvSpPr>
            <a:spLocks noGrp="1"/>
          </p:cNvSpPr>
          <p:nvPr>
            <p:ph sz="quarter" idx="16"/>
          </p:nvPr>
        </p:nvSpPr>
        <p:spPr>
          <a:xfrm>
            <a:off x="0" y="4986000"/>
            <a:ext cx="3780000" cy="1411471"/>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0" name="Inhaltsplatzhalter 11"/>
          <p:cNvSpPr>
            <a:spLocks noGrp="1"/>
          </p:cNvSpPr>
          <p:nvPr>
            <p:ph sz="quarter" idx="17"/>
          </p:nvPr>
        </p:nvSpPr>
        <p:spPr>
          <a:xfrm>
            <a:off x="0" y="1915200"/>
            <a:ext cx="3780000" cy="3060000"/>
          </a:xfrm>
          <a:solidFill>
            <a:schemeClr val="accent2"/>
          </a:solidFill>
        </p:spPr>
        <p:txBody>
          <a:bodyPr lIns="360000" tIns="298800" rIns="360000" bIns="360000"/>
          <a:lstStyle>
            <a:lvl1pPr marL="0" indent="0">
              <a:spcBef>
                <a:spcPts val="0"/>
              </a:spcBef>
              <a:spcAft>
                <a:spcPts val="0"/>
              </a:spcAft>
              <a:buNone/>
              <a:defRPr sz="2000">
                <a:solidFill>
                  <a:schemeClr val="bg1"/>
                </a:solidFill>
              </a:defRPr>
            </a:lvl1pPr>
            <a:lvl2pPr marL="0" indent="0">
              <a:spcBef>
                <a:spcPts val="0"/>
              </a:spcBef>
              <a:buNone/>
              <a:defRPr sz="2000">
                <a:solidFill>
                  <a:schemeClr val="bg1"/>
                </a:solidFill>
              </a:defRPr>
            </a:lvl2pPr>
          </a:lstStyle>
          <a:p>
            <a:pPr lvl="0"/>
            <a:r>
              <a:rPr lang="de-DE" smtClean="0"/>
              <a:t>Textmasterformat bearbeiten</a:t>
            </a:r>
          </a:p>
          <a:p>
            <a:pPr lvl="1"/>
            <a:r>
              <a:rPr lang="de-DE" smtClean="0"/>
              <a:t>Zweite Ebene</a:t>
            </a:r>
          </a:p>
        </p:txBody>
      </p:sp>
      <p:sp>
        <p:nvSpPr>
          <p:cNvPr id="11" name="Inhaltsplatzhalter 11"/>
          <p:cNvSpPr>
            <a:spLocks noGrp="1"/>
          </p:cNvSpPr>
          <p:nvPr>
            <p:ph sz="quarter" idx="18"/>
          </p:nvPr>
        </p:nvSpPr>
        <p:spPr>
          <a:xfrm>
            <a:off x="3783600" y="720725"/>
            <a:ext cx="5364120" cy="1188000"/>
          </a:xfrm>
          <a:solidFill>
            <a:srgbClr val="9BBFBC"/>
          </a:solidFill>
        </p:spPr>
        <p:txBody>
          <a:bodyPr lIns="360000" tIns="295200" rIns="360000" bIns="0"/>
          <a:lstStyle>
            <a:lvl1pPr marL="0" indent="0">
              <a:spcBef>
                <a:spcPts val="0"/>
              </a:spcBef>
              <a:spcAft>
                <a:spcPts val="0"/>
              </a:spcAft>
              <a:buNone/>
              <a:defRPr sz="2000">
                <a:solidFill>
                  <a:schemeClr val="bg1"/>
                </a:solidFill>
              </a:defRPr>
            </a:lvl1pPr>
            <a:lvl2pPr marL="0" indent="0">
              <a:spcBef>
                <a:spcPts val="0"/>
              </a:spcBef>
              <a:buNone/>
              <a:defRPr sz="2000">
                <a:solidFill>
                  <a:schemeClr val="bg1"/>
                </a:solidFill>
              </a:defRPr>
            </a:lvl2pPr>
          </a:lstStyle>
          <a:p>
            <a:pPr lvl="0"/>
            <a:r>
              <a:rPr lang="de-DE" smtClean="0"/>
              <a:t>Textmasterformat bearbeiten</a:t>
            </a:r>
          </a:p>
          <a:p>
            <a:pPr lvl="1"/>
            <a:r>
              <a:rPr lang="de-DE" smtClean="0"/>
              <a:t>Zweite Ebene</a:t>
            </a:r>
          </a:p>
        </p:txBody>
      </p:sp>
      <p:cxnSp>
        <p:nvCxnSpPr>
          <p:cNvPr id="21" name="Gerade Verbindung 20"/>
          <p:cNvCxnSpPr/>
          <p:nvPr userDrawn="1"/>
        </p:nvCxnSpPr>
        <p:spPr>
          <a:xfrm>
            <a:off x="-508" y="4977743"/>
            <a:ext cx="9144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userDrawn="1"/>
        </p:nvCxnSpPr>
        <p:spPr>
          <a:xfrm>
            <a:off x="3779912" y="728700"/>
            <a:ext cx="0" cy="4248472"/>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Gerade Verbindung 19"/>
          <p:cNvCxnSpPr/>
          <p:nvPr userDrawn="1"/>
        </p:nvCxnSpPr>
        <p:spPr>
          <a:xfrm>
            <a:off x="0" y="1909517"/>
            <a:ext cx="9144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p:cNvSpPr>
            <a:spLocks noGrp="1"/>
          </p:cNvSpPr>
          <p:nvPr>
            <p:ph type="dt" sz="half" idx="2"/>
          </p:nvPr>
        </p:nvSpPr>
        <p:spPr>
          <a:xfrm>
            <a:off x="352684" y="6582543"/>
            <a:ext cx="3204000" cy="162000"/>
          </a:xfrm>
          <a:prstGeom prst="rect">
            <a:avLst/>
          </a:prstGeom>
        </p:spPr>
        <p:txBody>
          <a:bodyPr vert="horz" wrap="square" lIns="0" tIns="0" rIns="0" bIns="0" rtlCol="0" anchor="ctr">
            <a:spAutoFit/>
          </a:bodyPr>
          <a:lstStyle>
            <a:lvl1pPr algn="l">
              <a:defRPr sz="1000">
                <a:solidFill>
                  <a:schemeClr val="tx1"/>
                </a:solidFill>
              </a:defRPr>
            </a:lvl1pPr>
          </a:lstStyle>
          <a:p>
            <a:endParaRPr lang="de-CH" dirty="0">
              <a:solidFill>
                <a:prstClr val="black"/>
              </a:solidFill>
            </a:endParaRPr>
          </a:p>
        </p:txBody>
      </p:sp>
    </p:spTree>
    <p:extLst>
      <p:ext uri="{BB962C8B-B14F-4D97-AF65-F5344CB8AC3E}">
        <p14:creationId xmlns:p14="http://schemas.microsoft.com/office/powerpoint/2010/main" val="1479128721"/>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s/w">
    <p:spTree>
      <p:nvGrpSpPr>
        <p:cNvPr id="1" name=""/>
        <p:cNvGrpSpPr/>
        <p:nvPr/>
      </p:nvGrpSpPr>
      <p:grpSpPr>
        <a:xfrm>
          <a:off x="0" y="0"/>
          <a:ext cx="0" cy="0"/>
          <a:chOff x="0" y="0"/>
          <a:chExt cx="0" cy="0"/>
        </a:xfrm>
      </p:grpSpPr>
      <p:sp>
        <p:nvSpPr>
          <p:cNvPr id="12" name="Inhaltsplatzhalter 11"/>
          <p:cNvSpPr>
            <a:spLocks noGrp="1"/>
          </p:cNvSpPr>
          <p:nvPr>
            <p:ph sz="quarter" idx="13"/>
          </p:nvPr>
        </p:nvSpPr>
        <p:spPr>
          <a:xfrm>
            <a:off x="3779912" y="1915200"/>
            <a:ext cx="5364000" cy="3060000"/>
          </a:xfrm>
        </p:spPr>
        <p:txBody>
          <a:bodyPr lIns="360000" tIns="259200" rIns="360000" bIns="259200"/>
          <a:lstStyle>
            <a:lvl1pPr marL="0" indent="0">
              <a:spcBef>
                <a:spcPts val="0"/>
              </a:spcBef>
              <a:spcAft>
                <a:spcPts val="800"/>
              </a:spcAft>
              <a:buNone/>
              <a:defRPr sz="3000"/>
            </a:lvl1pPr>
            <a:lvl2pPr marL="0" indent="0">
              <a:spcBef>
                <a:spcPts val="0"/>
              </a:spcBef>
              <a:buNone/>
              <a:defRPr sz="3000"/>
            </a:lvl2pPr>
          </a:lstStyle>
          <a:p>
            <a:pPr lvl="0"/>
            <a:r>
              <a:rPr lang="de-DE" smtClean="0"/>
              <a:t>Textmasterformat bearbeiten</a:t>
            </a:r>
          </a:p>
          <a:p>
            <a:pPr lvl="1"/>
            <a:r>
              <a:rPr lang="de-DE" smtClean="0"/>
              <a:t>Zweite Ebene</a:t>
            </a:r>
          </a:p>
        </p:txBody>
      </p:sp>
      <p:sp>
        <p:nvSpPr>
          <p:cNvPr id="13" name="Inhaltsplatzhalter 11"/>
          <p:cNvSpPr>
            <a:spLocks noGrp="1"/>
          </p:cNvSpPr>
          <p:nvPr>
            <p:ph sz="quarter" idx="14"/>
          </p:nvPr>
        </p:nvSpPr>
        <p:spPr>
          <a:xfrm>
            <a:off x="3779911" y="4986000"/>
            <a:ext cx="5364000" cy="1411471"/>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4" name="Inhaltsplatzhalter 11"/>
          <p:cNvSpPr>
            <a:spLocks noGrp="1"/>
          </p:cNvSpPr>
          <p:nvPr>
            <p:ph sz="quarter" idx="15"/>
          </p:nvPr>
        </p:nvSpPr>
        <p:spPr>
          <a:xfrm>
            <a:off x="0" y="720725"/>
            <a:ext cx="3780000" cy="1188000"/>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5" name="Inhaltsplatzhalter 11"/>
          <p:cNvSpPr>
            <a:spLocks noGrp="1"/>
          </p:cNvSpPr>
          <p:nvPr>
            <p:ph sz="quarter" idx="16"/>
          </p:nvPr>
        </p:nvSpPr>
        <p:spPr>
          <a:xfrm>
            <a:off x="0" y="4986000"/>
            <a:ext cx="3780000" cy="1411471"/>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dirty="0" smtClean="0"/>
              <a:t>Textmasterformat bearbeiten</a:t>
            </a:r>
          </a:p>
          <a:p>
            <a:pPr lvl="1"/>
            <a:r>
              <a:rPr lang="de-DE" dirty="0" smtClean="0"/>
              <a:t>Zweite Ebene</a:t>
            </a:r>
          </a:p>
        </p:txBody>
      </p:sp>
      <p:sp>
        <p:nvSpPr>
          <p:cNvPr id="10" name="Inhaltsplatzhalter 11"/>
          <p:cNvSpPr>
            <a:spLocks noGrp="1"/>
          </p:cNvSpPr>
          <p:nvPr>
            <p:ph sz="quarter" idx="17"/>
          </p:nvPr>
        </p:nvSpPr>
        <p:spPr>
          <a:xfrm>
            <a:off x="0" y="1915200"/>
            <a:ext cx="3780000" cy="3060000"/>
          </a:xfrm>
        </p:spPr>
        <p:txBody>
          <a:bodyPr lIns="360000" tIns="298800" rIns="360000" bIns="36000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1" name="Inhaltsplatzhalter 11"/>
          <p:cNvSpPr>
            <a:spLocks noGrp="1"/>
          </p:cNvSpPr>
          <p:nvPr>
            <p:ph sz="quarter" idx="18"/>
          </p:nvPr>
        </p:nvSpPr>
        <p:spPr>
          <a:xfrm>
            <a:off x="3779880" y="720725"/>
            <a:ext cx="5364120" cy="1188000"/>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cxnSp>
        <p:nvCxnSpPr>
          <p:cNvPr id="21" name="Gerade Verbindung 20"/>
          <p:cNvCxnSpPr/>
          <p:nvPr userDrawn="1"/>
        </p:nvCxnSpPr>
        <p:spPr>
          <a:xfrm>
            <a:off x="-508" y="4977743"/>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userDrawn="1"/>
        </p:nvCxnSpPr>
        <p:spPr>
          <a:xfrm>
            <a:off x="3779912" y="728700"/>
            <a:ext cx="0" cy="42484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Gerade Verbindung 19"/>
          <p:cNvCxnSpPr/>
          <p:nvPr userDrawn="1"/>
        </p:nvCxnSpPr>
        <p:spPr>
          <a:xfrm>
            <a:off x="0" y="1909517"/>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Gerade Verbindung 18"/>
          <p:cNvCxnSpPr/>
          <p:nvPr userDrawn="1"/>
        </p:nvCxnSpPr>
        <p:spPr>
          <a:xfrm>
            <a:off x="-508" y="72497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Datumsplatzhalter 3"/>
          <p:cNvSpPr>
            <a:spLocks noGrp="1"/>
          </p:cNvSpPr>
          <p:nvPr>
            <p:ph type="dt" sz="half" idx="2"/>
          </p:nvPr>
        </p:nvSpPr>
        <p:spPr>
          <a:xfrm>
            <a:off x="352684" y="6582543"/>
            <a:ext cx="3204000" cy="162000"/>
          </a:xfrm>
          <a:prstGeom prst="rect">
            <a:avLst/>
          </a:prstGeom>
        </p:spPr>
        <p:txBody>
          <a:bodyPr vert="horz" wrap="square" lIns="0" tIns="0" rIns="0" bIns="0" rtlCol="0" anchor="ctr">
            <a:spAutoFit/>
          </a:bodyPr>
          <a:lstStyle>
            <a:lvl1pPr algn="l">
              <a:defRPr sz="1000">
                <a:solidFill>
                  <a:schemeClr val="tx1"/>
                </a:solidFill>
              </a:defRPr>
            </a:lvl1pPr>
          </a:lstStyle>
          <a:p>
            <a:endParaRPr lang="de-CH" dirty="0">
              <a:solidFill>
                <a:prstClr val="black"/>
              </a:solidFill>
            </a:endParaRPr>
          </a:p>
        </p:txBody>
      </p:sp>
    </p:spTree>
    <p:extLst>
      <p:ext uri="{BB962C8B-B14F-4D97-AF65-F5344CB8AC3E}">
        <p14:creationId xmlns:p14="http://schemas.microsoft.com/office/powerpoint/2010/main" val="3569481067"/>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Aufzählungspunkte">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Datumsplatzhalter 3"/>
          <p:cNvSpPr>
            <a:spLocks noGrp="1"/>
          </p:cNvSpPr>
          <p:nvPr>
            <p:ph type="dt" sz="half" idx="2"/>
          </p:nvPr>
        </p:nvSpPr>
        <p:spPr>
          <a:xfrm>
            <a:off x="352684" y="6582543"/>
            <a:ext cx="3204000" cy="162000"/>
          </a:xfrm>
          <a:prstGeom prst="rect">
            <a:avLst/>
          </a:prstGeom>
        </p:spPr>
        <p:txBody>
          <a:bodyPr vert="horz" wrap="square" lIns="0" tIns="0" rIns="0" bIns="0" rtlCol="0" anchor="ctr">
            <a:spAutoFit/>
          </a:bodyPr>
          <a:lstStyle>
            <a:lvl1pPr algn="l">
              <a:defRPr sz="1000">
                <a:solidFill>
                  <a:schemeClr val="tx1"/>
                </a:solidFill>
              </a:defRPr>
            </a:lvl1pPr>
          </a:lstStyle>
          <a:p>
            <a:endParaRPr lang="de-CH" dirty="0">
              <a:solidFill>
                <a:prstClr val="black"/>
              </a:solidFill>
            </a:endParaRPr>
          </a:p>
        </p:txBody>
      </p: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solidFill>
                  <a:prstClr val="black"/>
                </a:solidFill>
              </a:rPr>
              <a:pPr/>
              <a:t>‹Nr.›</a:t>
            </a:fld>
            <a:endParaRPr lang="de-CH" dirty="0">
              <a:solidFill>
                <a:prstClr val="black"/>
              </a:solidFill>
            </a:endParaRPr>
          </a:p>
        </p:txBody>
      </p:sp>
      <p:sp>
        <p:nvSpPr>
          <p:cNvPr id="4" name="Inhaltsplatzhalter 3"/>
          <p:cNvSpPr>
            <a:spLocks noGrp="1"/>
          </p:cNvSpPr>
          <p:nvPr>
            <p:ph sz="quarter" idx="11"/>
          </p:nvPr>
        </p:nvSpPr>
        <p:spPr>
          <a:xfrm>
            <a:off x="366713" y="908720"/>
            <a:ext cx="8418512" cy="5436604"/>
          </a:xfrm>
        </p:spPr>
        <p:txBody>
          <a:bodyPr/>
          <a:lstStyle>
            <a:lvl1pPr marL="269875" indent="-269875">
              <a:defRPr/>
            </a:lvl1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CH" dirty="0"/>
          </a:p>
        </p:txBody>
      </p:sp>
    </p:spTree>
    <p:extLst>
      <p:ext uri="{BB962C8B-B14F-4D97-AF65-F5344CB8AC3E}">
        <p14:creationId xmlns:p14="http://schemas.microsoft.com/office/powerpoint/2010/main" val="618304185"/>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Aufz.-Punkte 2-spaltig">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Datumsplatzhalter 3"/>
          <p:cNvSpPr>
            <a:spLocks noGrp="1"/>
          </p:cNvSpPr>
          <p:nvPr>
            <p:ph type="dt" sz="half" idx="2"/>
          </p:nvPr>
        </p:nvSpPr>
        <p:spPr>
          <a:xfrm>
            <a:off x="352684" y="6587480"/>
            <a:ext cx="3204000" cy="162000"/>
          </a:xfrm>
          <a:prstGeom prst="rect">
            <a:avLst/>
          </a:prstGeom>
        </p:spPr>
        <p:txBody>
          <a:bodyPr vert="horz" wrap="square" lIns="0" tIns="0" rIns="0" bIns="0" rtlCol="0" anchor="ctr">
            <a:spAutoFit/>
          </a:bodyPr>
          <a:lstStyle>
            <a:lvl1pPr algn="l">
              <a:defRPr sz="1000">
                <a:solidFill>
                  <a:schemeClr val="tx1"/>
                </a:solidFill>
              </a:defRPr>
            </a:lvl1pPr>
          </a:lstStyle>
          <a:p>
            <a:endParaRPr lang="de-CH" dirty="0">
              <a:solidFill>
                <a:prstClr val="black"/>
              </a:solidFill>
            </a:endParaRPr>
          </a:p>
        </p:txBody>
      </p: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solidFill>
                  <a:prstClr val="black"/>
                </a:solidFill>
              </a:rPr>
              <a:pPr/>
              <a:t>‹Nr.›</a:t>
            </a:fld>
            <a:endParaRPr lang="de-CH" dirty="0">
              <a:solidFill>
                <a:prstClr val="black"/>
              </a:solidFill>
            </a:endParaRPr>
          </a:p>
        </p:txBody>
      </p:sp>
      <p:sp>
        <p:nvSpPr>
          <p:cNvPr id="4" name="Inhaltsplatzhalter 3"/>
          <p:cNvSpPr>
            <a:spLocks noGrp="1"/>
          </p:cNvSpPr>
          <p:nvPr>
            <p:ph sz="quarter" idx="11"/>
          </p:nvPr>
        </p:nvSpPr>
        <p:spPr>
          <a:xfrm>
            <a:off x="366713" y="908720"/>
            <a:ext cx="4011649" cy="5436604"/>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2" name="Inhaltsplatzhalter 3"/>
          <p:cNvSpPr>
            <a:spLocks noGrp="1"/>
          </p:cNvSpPr>
          <p:nvPr>
            <p:ph sz="quarter" idx="12"/>
          </p:nvPr>
        </p:nvSpPr>
        <p:spPr>
          <a:xfrm>
            <a:off x="4752019" y="908720"/>
            <a:ext cx="4047735" cy="5436604"/>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Tree>
    <p:extLst>
      <p:ext uri="{BB962C8B-B14F-4D97-AF65-F5344CB8AC3E}">
        <p14:creationId xmlns:p14="http://schemas.microsoft.com/office/powerpoint/2010/main" val="3217360342"/>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Titel und Aufzählungspunkte, Quelle">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endParaRPr lang="de-CH" dirty="0">
              <a:solidFill>
                <a:prstClr val="black"/>
              </a:solidFill>
            </a:endParaRPr>
          </a:p>
        </p:txBody>
      </p: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solidFill>
                  <a:prstClr val="black"/>
                </a:solidFill>
              </a:rPr>
              <a:pPr/>
              <a:t>‹Nr.›</a:t>
            </a:fld>
            <a:endParaRPr lang="de-CH" dirty="0">
              <a:solidFill>
                <a:prstClr val="black"/>
              </a:solidFill>
            </a:endParaRPr>
          </a:p>
        </p:txBody>
      </p:sp>
      <p:sp>
        <p:nvSpPr>
          <p:cNvPr id="4" name="Inhaltsplatzhalter 3"/>
          <p:cNvSpPr>
            <a:spLocks noGrp="1"/>
          </p:cNvSpPr>
          <p:nvPr>
            <p:ph sz="quarter" idx="11"/>
          </p:nvPr>
        </p:nvSpPr>
        <p:spPr>
          <a:xfrm>
            <a:off x="366713" y="908720"/>
            <a:ext cx="8418512" cy="5220618"/>
          </a:xfrm>
        </p:spPr>
        <p:txBody>
          <a:bodyPr/>
          <a:lstStyle>
            <a:lvl1pPr marL="269875" indent="-269875">
              <a:defRPr/>
            </a:lvl1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CH" dirty="0"/>
          </a:p>
        </p:txBody>
      </p:sp>
      <p:sp>
        <p:nvSpPr>
          <p:cNvPr id="3" name="Textplatzhalter 2"/>
          <p:cNvSpPr>
            <a:spLocks noGrp="1"/>
          </p:cNvSpPr>
          <p:nvPr>
            <p:ph type="body" sz="quarter" idx="12"/>
          </p:nvPr>
        </p:nvSpPr>
        <p:spPr>
          <a:xfrm>
            <a:off x="359532" y="6237288"/>
            <a:ext cx="8439150" cy="179387"/>
          </a:xfrm>
        </p:spPr>
        <p:txBody>
          <a:bodyPr>
            <a:noAutofit/>
          </a:bodyPr>
          <a:lstStyle>
            <a:lvl1pPr marL="0" indent="0" algn="r">
              <a:buNone/>
              <a:defRPr sz="1100" b="0"/>
            </a:lvl1pPr>
            <a:lvl2pPr>
              <a:defRPr sz="1100"/>
            </a:lvl2pPr>
            <a:lvl3pPr>
              <a:defRPr sz="1100"/>
            </a:lvl3pPr>
            <a:lvl4pPr>
              <a:defRPr sz="1100"/>
            </a:lvl4pPr>
            <a:lvl5pPr>
              <a:defRPr sz="1100"/>
            </a:lvl5pPr>
          </a:lstStyle>
          <a:p>
            <a:pPr lvl="0"/>
            <a:r>
              <a:rPr lang="de-DE" smtClean="0"/>
              <a:t>Textmasterformat bearbeiten</a:t>
            </a:r>
          </a:p>
        </p:txBody>
      </p:sp>
    </p:spTree>
    <p:extLst>
      <p:ext uri="{BB962C8B-B14F-4D97-AF65-F5344CB8AC3E}">
        <p14:creationId xmlns:p14="http://schemas.microsoft.com/office/powerpoint/2010/main" val="1444639710"/>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Titel und Aufz.-Punkte 2-spaltig Quelle">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Datumsplatzhalter 3"/>
          <p:cNvSpPr>
            <a:spLocks noGrp="1"/>
          </p:cNvSpPr>
          <p:nvPr>
            <p:ph type="dt" sz="half" idx="2"/>
          </p:nvPr>
        </p:nvSpPr>
        <p:spPr>
          <a:xfrm>
            <a:off x="352685" y="6551476"/>
            <a:ext cx="3204000" cy="162000"/>
          </a:xfrm>
          <a:prstGeom prst="rect">
            <a:avLst/>
          </a:prstGeom>
        </p:spPr>
        <p:txBody>
          <a:bodyPr vert="horz" wrap="square" lIns="0" tIns="0" rIns="0" bIns="0" rtlCol="0" anchor="ctr">
            <a:spAutoFit/>
          </a:bodyPr>
          <a:lstStyle>
            <a:lvl1pPr algn="l">
              <a:defRPr sz="1000">
                <a:solidFill>
                  <a:schemeClr val="tx1"/>
                </a:solidFill>
              </a:defRPr>
            </a:lvl1pPr>
          </a:lstStyle>
          <a:p>
            <a:endParaRPr lang="de-CH" dirty="0">
              <a:solidFill>
                <a:prstClr val="black"/>
              </a:solidFill>
            </a:endParaRPr>
          </a:p>
        </p:txBody>
      </p: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solidFill>
                  <a:prstClr val="black"/>
                </a:solidFill>
              </a:rPr>
              <a:pPr/>
              <a:t>‹Nr.›</a:t>
            </a:fld>
            <a:endParaRPr lang="de-CH" dirty="0">
              <a:solidFill>
                <a:prstClr val="black"/>
              </a:solidFill>
            </a:endParaRPr>
          </a:p>
        </p:txBody>
      </p:sp>
      <p:sp>
        <p:nvSpPr>
          <p:cNvPr id="4" name="Inhaltsplatzhalter 3"/>
          <p:cNvSpPr>
            <a:spLocks noGrp="1"/>
          </p:cNvSpPr>
          <p:nvPr>
            <p:ph sz="quarter" idx="11"/>
          </p:nvPr>
        </p:nvSpPr>
        <p:spPr>
          <a:xfrm>
            <a:off x="366713" y="908720"/>
            <a:ext cx="4011649" cy="5220618"/>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2" name="Inhaltsplatzhalter 3"/>
          <p:cNvSpPr>
            <a:spLocks noGrp="1"/>
          </p:cNvSpPr>
          <p:nvPr>
            <p:ph sz="quarter" idx="12"/>
          </p:nvPr>
        </p:nvSpPr>
        <p:spPr>
          <a:xfrm>
            <a:off x="4752019" y="908720"/>
            <a:ext cx="4047735" cy="5220618"/>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3" name="Textplatzhalter 2"/>
          <p:cNvSpPr>
            <a:spLocks noGrp="1"/>
          </p:cNvSpPr>
          <p:nvPr>
            <p:ph type="body" sz="quarter" idx="13"/>
          </p:nvPr>
        </p:nvSpPr>
        <p:spPr>
          <a:xfrm>
            <a:off x="359532" y="6237288"/>
            <a:ext cx="8439150" cy="179387"/>
          </a:xfrm>
        </p:spPr>
        <p:txBody>
          <a:bodyPr>
            <a:noAutofit/>
          </a:bodyPr>
          <a:lstStyle>
            <a:lvl1pPr marL="0" indent="0" algn="r">
              <a:buNone/>
              <a:defRPr sz="1100" b="0"/>
            </a:lvl1pPr>
            <a:lvl2pPr>
              <a:defRPr sz="1100"/>
            </a:lvl2pPr>
            <a:lvl3pPr>
              <a:defRPr sz="1100"/>
            </a:lvl3pPr>
            <a:lvl4pPr>
              <a:defRPr sz="1100"/>
            </a:lvl4pPr>
            <a:lvl5pPr>
              <a:defRPr sz="1100"/>
            </a:lvl5pPr>
          </a:lstStyle>
          <a:p>
            <a:pPr lvl="0"/>
            <a:r>
              <a:rPr lang="de-DE" smtClean="0"/>
              <a:t>Textmasterformat bearbeiten</a:t>
            </a:r>
          </a:p>
        </p:txBody>
      </p:sp>
    </p:spTree>
    <p:extLst>
      <p:ext uri="{BB962C8B-B14F-4D97-AF65-F5344CB8AC3E}">
        <p14:creationId xmlns:p14="http://schemas.microsoft.com/office/powerpoint/2010/main" val="299004212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Aufzählungspunkte">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Datumsplatzhalter 3"/>
          <p:cNvSpPr>
            <a:spLocks noGrp="1"/>
          </p:cNvSpPr>
          <p:nvPr>
            <p:ph type="dt" sz="half" idx="2"/>
          </p:nvPr>
        </p:nvSpPr>
        <p:spPr>
          <a:xfrm>
            <a:off x="352685" y="6551476"/>
            <a:ext cx="683608" cy="153888"/>
          </a:xfrm>
          <a:prstGeom prst="rect">
            <a:avLst/>
          </a:prstGeom>
        </p:spPr>
        <p:txBody>
          <a:bodyPr vert="horz" wrap="square" lIns="0" tIns="0" rIns="0" bIns="0" rtlCol="0" anchor="ctr">
            <a:spAutoFit/>
          </a:bodyPr>
          <a:lstStyle>
            <a:lvl1pPr algn="l">
              <a:defRPr sz="1000">
                <a:solidFill>
                  <a:schemeClr val="tx1"/>
                </a:solidFill>
              </a:defRPr>
            </a:lvl1pPr>
          </a:lstStyle>
          <a:p>
            <a:endParaRPr lang="de-CH" dirty="0"/>
          </a:p>
        </p:txBody>
      </p: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a:p>
        </p:txBody>
      </p:sp>
      <p:sp>
        <p:nvSpPr>
          <p:cNvPr id="4" name="Inhaltsplatzhalter 3"/>
          <p:cNvSpPr>
            <a:spLocks noGrp="1"/>
          </p:cNvSpPr>
          <p:nvPr>
            <p:ph sz="quarter" idx="11"/>
          </p:nvPr>
        </p:nvSpPr>
        <p:spPr>
          <a:xfrm>
            <a:off x="366713" y="908720"/>
            <a:ext cx="8418512" cy="5436604"/>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el und Text">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smtClean="0">
                <a:solidFill>
                  <a:prstClr val="black"/>
                </a:solidFill>
              </a:rPr>
              <a:t>© patientensicherheit schweiz</a:t>
            </a:r>
            <a:endParaRPr lang="de-CH" dirty="0">
              <a:solidFill>
                <a:prstClr val="black"/>
              </a:solidFill>
            </a:endParaRPr>
          </a:p>
        </p:txBody>
      </p: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solidFill>
                  <a:prstClr val="black"/>
                </a:solidFill>
              </a:rPr>
              <a:pPr/>
              <a:t>‹Nr.›</a:t>
            </a:fld>
            <a:endParaRPr lang="de-CH" dirty="0">
              <a:solidFill>
                <a:prstClr val="black"/>
              </a:solidFill>
            </a:endParaRPr>
          </a:p>
        </p:txBody>
      </p:sp>
      <p:sp>
        <p:nvSpPr>
          <p:cNvPr id="4" name="Inhaltsplatzhalter 3"/>
          <p:cNvSpPr>
            <a:spLocks noGrp="1"/>
          </p:cNvSpPr>
          <p:nvPr>
            <p:ph sz="quarter" idx="11"/>
          </p:nvPr>
        </p:nvSpPr>
        <p:spPr>
          <a:xfrm>
            <a:off x="366713" y="908720"/>
            <a:ext cx="8418512" cy="5436604"/>
          </a:xfrm>
        </p:spPr>
        <p:txBody>
          <a:bodyPr/>
          <a:lstStyle>
            <a:lvl1pPr marL="0" indent="0">
              <a:spcBef>
                <a:spcPts val="1200"/>
              </a:spcBef>
              <a:buFont typeface="Arial" pitchFamily="34" charset="0"/>
              <a:buNone/>
              <a:defRPr/>
            </a:lvl1pPr>
            <a:lvl2pPr marL="357188" indent="-342900">
              <a:spcBef>
                <a:spcPts val="1200"/>
              </a:spcBef>
              <a:buFont typeface="Arial" pitchFamily="34" charset="0"/>
              <a:buChar char="…"/>
              <a:defRPr sz="2500"/>
            </a:lvl2pPr>
            <a:lvl3pPr marL="358775" indent="0">
              <a:spcBef>
                <a:spcPts val="0"/>
              </a:spcBef>
              <a:buNone/>
              <a:defRPr/>
            </a:lvl3pPr>
            <a:lvl4pPr marL="803275" indent="-182563" defTabSz="989013">
              <a:defRPr/>
            </a:lvl4pPr>
            <a:lvl5pPr marL="987425" indent="-174625">
              <a:defRPr/>
            </a:lvl5pPr>
          </a:lstStyle>
          <a:p>
            <a:pPr lvl="0"/>
            <a:r>
              <a:rPr lang="de-DE" dirty="0" smtClean="0"/>
              <a:t>Textmasterformat bearbeiten</a:t>
            </a:r>
          </a:p>
          <a:p>
            <a:pPr lvl="1"/>
            <a:r>
              <a:rPr lang="de-DE" dirty="0" smtClean="0"/>
              <a:t>Zweite Ebene</a:t>
            </a:r>
          </a:p>
          <a:p>
            <a:pPr lvl="2"/>
            <a:r>
              <a:rPr lang="de-DE" dirty="0" smtClean="0"/>
              <a:t>Dritte Ebene</a:t>
            </a:r>
          </a:p>
        </p:txBody>
      </p:sp>
    </p:spTree>
    <p:extLst>
      <p:ext uri="{BB962C8B-B14F-4D97-AF65-F5344CB8AC3E}">
        <p14:creationId xmlns:p14="http://schemas.microsoft.com/office/powerpoint/2010/main" val="1186712018"/>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el und Text 2">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solidFill>
                  <a:prstClr val="black"/>
                </a:solidFill>
              </a:rPr>
              <a:pPr/>
              <a:t>‹Nr.›</a:t>
            </a:fld>
            <a:endParaRPr lang="de-CH" dirty="0">
              <a:solidFill>
                <a:prstClr val="black"/>
              </a:solidFill>
            </a:endParaRPr>
          </a:p>
        </p:txBody>
      </p:sp>
      <p:sp>
        <p:nvSpPr>
          <p:cNvPr id="4" name="Inhaltsplatzhalter 3"/>
          <p:cNvSpPr>
            <a:spLocks noGrp="1"/>
          </p:cNvSpPr>
          <p:nvPr>
            <p:ph sz="quarter" idx="11"/>
          </p:nvPr>
        </p:nvSpPr>
        <p:spPr>
          <a:xfrm>
            <a:off x="366713" y="908720"/>
            <a:ext cx="8418512" cy="5436604"/>
          </a:xfrm>
        </p:spPr>
        <p:txBody>
          <a:bodyPr/>
          <a:lstStyle>
            <a:lvl1pPr marL="0" indent="0">
              <a:buFont typeface="Arial" pitchFamily="34" charset="0"/>
              <a:buNone/>
              <a:defRPr/>
            </a:lvl1pPr>
            <a:lvl2pPr marL="1588" indent="0">
              <a:spcBef>
                <a:spcPts val="1200"/>
              </a:spcBef>
              <a:buNone/>
              <a:defRPr sz="2000"/>
            </a:lvl2pPr>
            <a:lvl3pPr marL="179388" indent="-176213">
              <a:defRPr/>
            </a:lvl3pPr>
            <a:lvl4pPr marL="352425" indent="-182563" defTabSz="989013">
              <a:defRPr/>
            </a:lvl4pPr>
            <a:lvl5pPr marL="536575" indent="-174625">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0"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smtClean="0">
                <a:solidFill>
                  <a:prstClr val="black"/>
                </a:solidFill>
              </a:rPr>
              <a:t>© patientensicherheit schweiz</a:t>
            </a:r>
            <a:endParaRPr lang="de-CH" dirty="0">
              <a:solidFill>
                <a:prstClr val="black"/>
              </a:solidFill>
            </a:endParaRPr>
          </a:p>
        </p:txBody>
      </p:sp>
    </p:spTree>
    <p:extLst>
      <p:ext uri="{BB962C8B-B14F-4D97-AF65-F5344CB8AC3E}">
        <p14:creationId xmlns:p14="http://schemas.microsoft.com/office/powerpoint/2010/main" val="3172198997"/>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eere Folie">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solidFill>
                  <a:prstClr val="black"/>
                </a:solidFill>
              </a:rPr>
              <a:pPr/>
              <a:t>‹Nr.›</a:t>
            </a:fld>
            <a:endParaRPr lang="de-CH" dirty="0">
              <a:solidFill>
                <a:prstClr val="black"/>
              </a:solidFill>
            </a:endParaRPr>
          </a:p>
        </p:txBody>
      </p:sp>
      <p:sp>
        <p:nvSpPr>
          <p:cNvPr id="10"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smtClean="0">
                <a:solidFill>
                  <a:prstClr val="black"/>
                </a:solidFill>
              </a:rPr>
              <a:t>© patientensicherheit schweiz</a:t>
            </a:r>
            <a:endParaRPr lang="de-CH" dirty="0">
              <a:solidFill>
                <a:prstClr val="black"/>
              </a:solidFill>
            </a:endParaRPr>
          </a:p>
        </p:txBody>
      </p:sp>
    </p:spTree>
    <p:extLst>
      <p:ext uri="{BB962C8B-B14F-4D97-AF65-F5344CB8AC3E}">
        <p14:creationId xmlns:p14="http://schemas.microsoft.com/office/powerpoint/2010/main" val="798928438"/>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600200"/>
            <a:ext cx="4038600" cy="4525963"/>
          </a:xfrm>
        </p:spPr>
        <p:txBody>
          <a:bodyPr/>
          <a:lstStyle>
            <a:lvl1pPr>
              <a:buClr>
                <a:srgbClr val="0000CC"/>
              </a:buClr>
              <a:defRPr sz="2000"/>
            </a:lvl1pPr>
            <a:lvl2pPr>
              <a:buClr>
                <a:srgbClr val="FF0000"/>
              </a:buClr>
              <a:defRPr sz="1800"/>
            </a:lvl2pPr>
            <a:lvl3pPr>
              <a:buClr>
                <a:srgbClr val="FF0000"/>
              </a:buClr>
              <a:defRPr sz="1800"/>
            </a:lvl3pPr>
            <a:lvl4pPr>
              <a:buClr>
                <a:srgbClr val="FF0000"/>
              </a:buClr>
              <a:defRPr sz="1800"/>
            </a:lvl4pPr>
            <a:lvl5pPr>
              <a:buClr>
                <a:srgbClr val="FF0000"/>
              </a:buCl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4" name="Inhaltsplatzhalter 3"/>
          <p:cNvSpPr>
            <a:spLocks noGrp="1"/>
          </p:cNvSpPr>
          <p:nvPr>
            <p:ph sz="half" idx="2"/>
          </p:nvPr>
        </p:nvSpPr>
        <p:spPr>
          <a:xfrm>
            <a:off x="4648200" y="1600200"/>
            <a:ext cx="4038600" cy="4525963"/>
          </a:xfrm>
        </p:spPr>
        <p:txBody>
          <a:bodyPr/>
          <a:lstStyle>
            <a:lvl1pPr>
              <a:buClr>
                <a:srgbClr val="0000CC"/>
              </a:buClr>
              <a:defRPr sz="2000"/>
            </a:lvl1pPr>
            <a:lvl2pPr>
              <a:buClr>
                <a:srgbClr val="FF0000"/>
              </a:buClr>
              <a:defRPr sz="1800"/>
            </a:lvl2pPr>
            <a:lvl3pPr>
              <a:buClr>
                <a:srgbClr val="FF0000"/>
              </a:buClr>
              <a:defRPr sz="1800"/>
            </a:lvl3pPr>
            <a:lvl4pPr>
              <a:buClr>
                <a:srgbClr val="FF0000"/>
              </a:buClr>
              <a:defRPr sz="1800"/>
            </a:lvl4pPr>
            <a:lvl5pPr>
              <a:buClr>
                <a:srgbClr val="FF0000"/>
              </a:buCl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5" name="Datumsplatzhalter 4"/>
          <p:cNvSpPr>
            <a:spLocks noGrp="1"/>
          </p:cNvSpPr>
          <p:nvPr>
            <p:ph type="dt" sz="half" idx="10"/>
          </p:nvPr>
        </p:nvSpPr>
        <p:spPr>
          <a:xfrm>
            <a:off x="352684" y="6551476"/>
            <a:ext cx="3499236" cy="153888"/>
          </a:xfrm>
          <a:prstGeom prst="rect">
            <a:avLst/>
          </a:prstGeom>
        </p:spPr>
        <p:txBody>
          <a:bodyPr/>
          <a:lstStyle/>
          <a:p>
            <a:endParaRPr lang="de-DE" dirty="0">
              <a:solidFill>
                <a:prstClr val="black"/>
              </a:solidFill>
            </a:endParaRPr>
          </a:p>
        </p:txBody>
      </p:sp>
      <p:sp>
        <p:nvSpPr>
          <p:cNvPr id="6" name="Fußzeilenplatzhalter 5"/>
          <p:cNvSpPr>
            <a:spLocks noGrp="1"/>
          </p:cNvSpPr>
          <p:nvPr>
            <p:ph type="ftr" sz="quarter" idx="11"/>
          </p:nvPr>
        </p:nvSpPr>
        <p:spPr/>
        <p:txBody>
          <a:bodyPr/>
          <a:lstStyle/>
          <a:p>
            <a:endParaRPr lang="de-DE" dirty="0">
              <a:solidFill>
                <a:prstClr val="black"/>
              </a:solidFill>
            </a:endParaRPr>
          </a:p>
        </p:txBody>
      </p:sp>
      <p:sp>
        <p:nvSpPr>
          <p:cNvPr id="7" name="Foliennummernplatzhalter 6"/>
          <p:cNvSpPr>
            <a:spLocks noGrp="1"/>
          </p:cNvSpPr>
          <p:nvPr>
            <p:ph type="sldNum" sz="quarter" idx="12"/>
          </p:nvPr>
        </p:nvSpPr>
        <p:spPr/>
        <p:txBody>
          <a:bodyPr/>
          <a:lstStyle/>
          <a:p>
            <a:r>
              <a:rPr lang="de-DE" dirty="0" smtClean="0">
                <a:solidFill>
                  <a:prstClr val="black"/>
                </a:solidFill>
              </a:rPr>
              <a:t>Seite </a:t>
            </a:r>
            <a:fld id="{7128B5AF-FE8C-48C3-AFE4-D5225BAFC915}" type="slidenum">
              <a:rPr lang="de-DE" smtClean="0">
                <a:solidFill>
                  <a:prstClr val="black"/>
                </a:solidFill>
              </a:rPr>
              <a:pPr/>
              <a:t>‹Nr.›</a:t>
            </a:fld>
            <a:endParaRPr lang="de-DE" dirty="0">
              <a:solidFill>
                <a:prstClr val="black"/>
              </a:solidFill>
            </a:endParaRPr>
          </a:p>
        </p:txBody>
      </p:sp>
    </p:spTree>
    <p:extLst>
      <p:ext uri="{BB962C8B-B14F-4D97-AF65-F5344CB8AC3E}">
        <p14:creationId xmlns:p14="http://schemas.microsoft.com/office/powerpoint/2010/main" val="2409684"/>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CH" smtClean="0"/>
              <a:t>Mastertitelformat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CH" smtClean="0"/>
              <a:t>Master-Untertitelformat bearbeiten</a:t>
            </a:r>
            <a:endParaRPr lang="de-DE"/>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4F0B4E98-8913-4B86-B6DB-364EBA5B6C56}" type="datetime1">
              <a:rPr lang="de-DE" smtClean="0">
                <a:solidFill>
                  <a:prstClr val="black">
                    <a:tint val="75000"/>
                  </a:prstClr>
                </a:solidFill>
              </a:rPr>
              <a:pPr/>
              <a:t>14.10.2015</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7F0AB9E1-EB67-8745-96D2-5901D20E1A8C}"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61110601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smtClean="0"/>
              <a:t>Mastertitelformat bearbeiten</a:t>
            </a:r>
            <a:endParaRPr lang="de-DE"/>
          </a:p>
        </p:txBody>
      </p:sp>
      <p:sp>
        <p:nvSpPr>
          <p:cNvPr id="3" name="Inhaltsplatzhalter 2"/>
          <p:cNvSpPr>
            <a:spLocks noGrp="1"/>
          </p:cNvSpPr>
          <p:nvPr>
            <p:ph idx="1"/>
          </p:nvPr>
        </p:nvSpPr>
        <p:spPr/>
        <p:txBody>
          <a:body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8895E9DF-7CFA-43DA-9DB0-66E94E83559F}" type="datetime1">
              <a:rPr lang="de-DE" smtClean="0">
                <a:solidFill>
                  <a:prstClr val="black">
                    <a:tint val="75000"/>
                  </a:prstClr>
                </a:solidFill>
              </a:rPr>
              <a:pPr/>
              <a:t>14.10.2015</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7F0AB9E1-EB67-8745-96D2-5901D20E1A8C}"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0836815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el und Aufz.-Punkte 2-spaltig">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Datumsplatzhalter 3"/>
          <p:cNvSpPr>
            <a:spLocks noGrp="1"/>
          </p:cNvSpPr>
          <p:nvPr>
            <p:ph type="dt" sz="half" idx="2"/>
          </p:nvPr>
        </p:nvSpPr>
        <p:spPr>
          <a:xfrm>
            <a:off x="352685" y="6551476"/>
            <a:ext cx="683608" cy="153888"/>
          </a:xfrm>
          <a:prstGeom prst="rect">
            <a:avLst/>
          </a:prstGeom>
        </p:spPr>
        <p:txBody>
          <a:bodyPr vert="horz" wrap="square" lIns="0" tIns="0" rIns="0" bIns="0" rtlCol="0" anchor="ctr">
            <a:spAutoFit/>
          </a:bodyPr>
          <a:lstStyle>
            <a:lvl1pPr algn="l">
              <a:defRPr sz="1000">
                <a:solidFill>
                  <a:schemeClr val="tx1"/>
                </a:solidFill>
              </a:defRPr>
            </a:lvl1pPr>
          </a:lstStyle>
          <a:p>
            <a:fld id="{1D1F1132-720D-4711-A7BD-D0595FC4ED15}" type="datetime1">
              <a:rPr lang="de-DE" smtClean="0"/>
              <a:t>14.10.2015</a:t>
            </a:fld>
            <a:endParaRPr lang="de-CH" dirty="0"/>
          </a:p>
        </p:txBody>
      </p: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a:p>
        </p:txBody>
      </p:sp>
      <p:sp>
        <p:nvSpPr>
          <p:cNvPr id="10" name="Rechteck 9"/>
          <p:cNvSpPr/>
          <p:nvPr userDrawn="1"/>
        </p:nvSpPr>
        <p:spPr>
          <a:xfrm>
            <a:off x="1013179" y="6551476"/>
            <a:ext cx="1865895" cy="153888"/>
          </a:xfrm>
          <a:prstGeom prst="rect">
            <a:avLst/>
          </a:prstGeom>
        </p:spPr>
        <p:txBody>
          <a:bodyPr wrap="none" lIns="0" tIns="0" rIns="0" bIns="0">
            <a:spAutoFit/>
          </a:bodyPr>
          <a:lstStyle/>
          <a:p>
            <a:r>
              <a:rPr lang="de-CH" sz="1000" dirty="0" smtClean="0"/>
              <a:t>–  © Patientensicherheit Schweiz</a:t>
            </a:r>
            <a:endParaRPr lang="de-CH" sz="1000" dirty="0"/>
          </a:p>
        </p:txBody>
      </p:sp>
      <p:sp>
        <p:nvSpPr>
          <p:cNvPr id="4" name="Inhaltsplatzhalter 3"/>
          <p:cNvSpPr>
            <a:spLocks noGrp="1"/>
          </p:cNvSpPr>
          <p:nvPr>
            <p:ph sz="quarter" idx="11"/>
          </p:nvPr>
        </p:nvSpPr>
        <p:spPr>
          <a:xfrm>
            <a:off x="366713" y="908720"/>
            <a:ext cx="4011649" cy="5436604"/>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2" name="Inhaltsplatzhalter 3"/>
          <p:cNvSpPr>
            <a:spLocks noGrp="1"/>
          </p:cNvSpPr>
          <p:nvPr>
            <p:ph sz="quarter" idx="12"/>
          </p:nvPr>
        </p:nvSpPr>
        <p:spPr>
          <a:xfrm>
            <a:off x="4752019" y="908720"/>
            <a:ext cx="4047735" cy="5436604"/>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Tree>
    <p:extLst>
      <p:ext uri="{BB962C8B-B14F-4D97-AF65-F5344CB8AC3E}">
        <p14:creationId xmlns:p14="http://schemas.microsoft.com/office/powerpoint/2010/main" val="37069830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el und Aufzählungspunkte, Quelle">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a:p>
        </p:txBody>
      </p:sp>
      <p:sp>
        <p:nvSpPr>
          <p:cNvPr id="4" name="Inhaltsplatzhalter 3"/>
          <p:cNvSpPr>
            <a:spLocks noGrp="1"/>
          </p:cNvSpPr>
          <p:nvPr>
            <p:ph sz="quarter" idx="11"/>
          </p:nvPr>
        </p:nvSpPr>
        <p:spPr>
          <a:xfrm>
            <a:off x="366713" y="908720"/>
            <a:ext cx="8418512" cy="5220618"/>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3" name="Textplatzhalter 2"/>
          <p:cNvSpPr>
            <a:spLocks noGrp="1"/>
          </p:cNvSpPr>
          <p:nvPr>
            <p:ph type="body" sz="quarter" idx="12"/>
          </p:nvPr>
        </p:nvSpPr>
        <p:spPr>
          <a:xfrm>
            <a:off x="359532" y="6237288"/>
            <a:ext cx="8439150" cy="179387"/>
          </a:xfrm>
        </p:spPr>
        <p:txBody>
          <a:bodyPr>
            <a:noAutofit/>
          </a:bodyPr>
          <a:lstStyle>
            <a:lvl1pPr marL="0" indent="0" algn="r">
              <a:buNone/>
              <a:defRPr sz="1100" b="0"/>
            </a:lvl1pPr>
            <a:lvl2pPr>
              <a:defRPr sz="1100"/>
            </a:lvl2pPr>
            <a:lvl3pPr>
              <a:defRPr sz="1100"/>
            </a:lvl3pPr>
            <a:lvl4pPr>
              <a:defRPr sz="1100"/>
            </a:lvl4pPr>
            <a:lvl5pPr>
              <a:defRPr sz="1100"/>
            </a:lvl5pPr>
          </a:lstStyle>
          <a:p>
            <a:pPr lvl="0"/>
            <a:r>
              <a:rPr lang="de-DE" smtClean="0"/>
              <a:t>Textmasterformat bearbeiten</a:t>
            </a:r>
          </a:p>
        </p:txBody>
      </p:sp>
      <p:sp>
        <p:nvSpPr>
          <p:cNvPr id="12" name="Datumsplatzhalter 2"/>
          <p:cNvSpPr>
            <a:spLocks noGrp="1"/>
          </p:cNvSpPr>
          <p:nvPr>
            <p:ph type="dt" sz="half" idx="2"/>
          </p:nvPr>
        </p:nvSpPr>
        <p:spPr>
          <a:xfrm>
            <a:off x="352684" y="6586599"/>
            <a:ext cx="3204000" cy="153888"/>
          </a:xfrm>
        </p:spPr>
        <p:txBody>
          <a:bodyPr/>
          <a:lstStyle/>
          <a:p>
            <a:fld id="{898C9534-D94D-45B8-A1A8-BB1F540B751E}" type="datetime1">
              <a:rPr lang="de-DE" smtClean="0"/>
              <a:t>14.10.2015</a:t>
            </a:fld>
            <a:endParaRPr lang="de-CH" dirty="0"/>
          </a:p>
        </p:txBody>
      </p:sp>
    </p:spTree>
    <p:extLst>
      <p:ext uri="{BB962C8B-B14F-4D97-AF65-F5344CB8AC3E}">
        <p14:creationId xmlns:p14="http://schemas.microsoft.com/office/powerpoint/2010/main" val="3659003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el und Aufz.-Punkte 2-spaltig Quelle">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a:p>
        </p:txBody>
      </p:sp>
      <p:sp>
        <p:nvSpPr>
          <p:cNvPr id="4" name="Inhaltsplatzhalter 3"/>
          <p:cNvSpPr>
            <a:spLocks noGrp="1"/>
          </p:cNvSpPr>
          <p:nvPr>
            <p:ph sz="quarter" idx="11"/>
          </p:nvPr>
        </p:nvSpPr>
        <p:spPr>
          <a:xfrm>
            <a:off x="366713" y="908720"/>
            <a:ext cx="4011649" cy="5220618"/>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2" name="Inhaltsplatzhalter 3"/>
          <p:cNvSpPr>
            <a:spLocks noGrp="1"/>
          </p:cNvSpPr>
          <p:nvPr>
            <p:ph sz="quarter" idx="12"/>
          </p:nvPr>
        </p:nvSpPr>
        <p:spPr>
          <a:xfrm>
            <a:off x="4752019" y="908720"/>
            <a:ext cx="4047735" cy="5220618"/>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3" name="Textplatzhalter 2"/>
          <p:cNvSpPr>
            <a:spLocks noGrp="1"/>
          </p:cNvSpPr>
          <p:nvPr>
            <p:ph type="body" sz="quarter" idx="13"/>
          </p:nvPr>
        </p:nvSpPr>
        <p:spPr>
          <a:xfrm>
            <a:off x="359532" y="6237288"/>
            <a:ext cx="8439150" cy="179387"/>
          </a:xfrm>
        </p:spPr>
        <p:txBody>
          <a:bodyPr>
            <a:noAutofit/>
          </a:bodyPr>
          <a:lstStyle>
            <a:lvl1pPr marL="0" indent="0" algn="r">
              <a:buNone/>
              <a:defRPr sz="1100" b="0"/>
            </a:lvl1pPr>
            <a:lvl2pPr>
              <a:defRPr sz="1100"/>
            </a:lvl2pPr>
            <a:lvl3pPr>
              <a:defRPr sz="1100"/>
            </a:lvl3pPr>
            <a:lvl4pPr>
              <a:defRPr sz="1100"/>
            </a:lvl4pPr>
            <a:lvl5pPr>
              <a:defRPr sz="1100"/>
            </a:lvl5pPr>
          </a:lstStyle>
          <a:p>
            <a:pPr lvl="0"/>
            <a:r>
              <a:rPr lang="de-DE" smtClean="0"/>
              <a:t>Textmasterformat bearbeiten</a:t>
            </a:r>
          </a:p>
        </p:txBody>
      </p:sp>
      <p:sp>
        <p:nvSpPr>
          <p:cNvPr id="14" name="Datumsplatzhalter 2"/>
          <p:cNvSpPr>
            <a:spLocks noGrp="1"/>
          </p:cNvSpPr>
          <p:nvPr>
            <p:ph type="dt" sz="half" idx="2"/>
          </p:nvPr>
        </p:nvSpPr>
        <p:spPr>
          <a:xfrm>
            <a:off x="352684" y="6586599"/>
            <a:ext cx="3204000" cy="153888"/>
          </a:xfrm>
        </p:spPr>
        <p:txBody>
          <a:bodyPr/>
          <a:lstStyle/>
          <a:p>
            <a:fld id="{2853773A-DA43-436C-BBBF-8FAB34B87BE0}" type="datetime1">
              <a:rPr lang="de-DE" smtClean="0"/>
              <a:t>14.10.2015</a:t>
            </a:fld>
            <a:endParaRPr lang="de-CH" dirty="0"/>
          </a:p>
        </p:txBody>
      </p:sp>
    </p:spTree>
    <p:extLst>
      <p:ext uri="{BB962C8B-B14F-4D97-AF65-F5344CB8AC3E}">
        <p14:creationId xmlns:p14="http://schemas.microsoft.com/office/powerpoint/2010/main" val="2073363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 und Text">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a:p>
        </p:txBody>
      </p:sp>
      <p:sp>
        <p:nvSpPr>
          <p:cNvPr id="4" name="Inhaltsplatzhalter 3"/>
          <p:cNvSpPr>
            <a:spLocks noGrp="1"/>
          </p:cNvSpPr>
          <p:nvPr>
            <p:ph sz="quarter" idx="11"/>
          </p:nvPr>
        </p:nvSpPr>
        <p:spPr>
          <a:xfrm>
            <a:off x="366713" y="908720"/>
            <a:ext cx="8418512" cy="5436604"/>
          </a:xfrm>
        </p:spPr>
        <p:txBody>
          <a:bodyPr/>
          <a:lstStyle>
            <a:lvl1pPr marL="0" indent="0">
              <a:spcBef>
                <a:spcPts val="1200"/>
              </a:spcBef>
              <a:buFont typeface="Arial" pitchFamily="34" charset="0"/>
              <a:buNone/>
              <a:defRPr/>
            </a:lvl1pPr>
            <a:lvl2pPr marL="357188" indent="-342900">
              <a:spcBef>
                <a:spcPts val="1200"/>
              </a:spcBef>
              <a:buFont typeface="Arial" pitchFamily="34" charset="0"/>
              <a:buChar char="…"/>
              <a:defRPr sz="2500"/>
            </a:lvl2pPr>
            <a:lvl3pPr marL="358775" indent="0">
              <a:spcBef>
                <a:spcPts val="0"/>
              </a:spcBef>
              <a:buNone/>
              <a:defRPr/>
            </a:lvl3pPr>
            <a:lvl4pPr marL="803275" indent="-182563" defTabSz="989013">
              <a:defRPr/>
            </a:lvl4pPr>
            <a:lvl5pPr marL="987425" indent="-174625">
              <a:defRPr/>
            </a:lvl5pPr>
          </a:lstStyle>
          <a:p>
            <a:pPr lvl="0"/>
            <a:r>
              <a:rPr lang="de-DE" smtClean="0"/>
              <a:t>Textmasterformat bearbeiten</a:t>
            </a:r>
          </a:p>
          <a:p>
            <a:pPr lvl="1"/>
            <a:r>
              <a:rPr lang="de-DE" smtClean="0"/>
              <a:t>Zweite Ebene</a:t>
            </a:r>
          </a:p>
          <a:p>
            <a:pPr lvl="2"/>
            <a:r>
              <a:rPr lang="de-DE" smtClean="0"/>
              <a:t>Dritte Ebene</a:t>
            </a:r>
          </a:p>
        </p:txBody>
      </p:sp>
      <p:sp>
        <p:nvSpPr>
          <p:cNvPr id="12" name="Datumsplatzhalter 2"/>
          <p:cNvSpPr>
            <a:spLocks noGrp="1"/>
          </p:cNvSpPr>
          <p:nvPr>
            <p:ph type="dt" sz="half" idx="2"/>
          </p:nvPr>
        </p:nvSpPr>
        <p:spPr>
          <a:xfrm>
            <a:off x="352684" y="6586599"/>
            <a:ext cx="3204000" cy="153888"/>
          </a:xfrm>
        </p:spPr>
        <p:txBody>
          <a:bodyPr/>
          <a:lstStyle/>
          <a:p>
            <a:fld id="{C5FBA552-D276-4E17-8449-17A93DB5DD9D}" type="datetime1">
              <a:rPr lang="de-DE" smtClean="0"/>
              <a:t>14.10.2015</a:t>
            </a:fld>
            <a:endParaRPr lang="de-CH" dirty="0"/>
          </a:p>
        </p:txBody>
      </p:sp>
    </p:spTree>
    <p:extLst>
      <p:ext uri="{BB962C8B-B14F-4D97-AF65-F5344CB8AC3E}">
        <p14:creationId xmlns:p14="http://schemas.microsoft.com/office/powerpoint/2010/main" val="256424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 und Text 2">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a:p>
        </p:txBody>
      </p:sp>
      <p:sp>
        <p:nvSpPr>
          <p:cNvPr id="4" name="Inhaltsplatzhalter 3"/>
          <p:cNvSpPr>
            <a:spLocks noGrp="1"/>
          </p:cNvSpPr>
          <p:nvPr>
            <p:ph sz="quarter" idx="11"/>
          </p:nvPr>
        </p:nvSpPr>
        <p:spPr>
          <a:xfrm>
            <a:off x="366713" y="908720"/>
            <a:ext cx="8418512" cy="5436604"/>
          </a:xfrm>
        </p:spPr>
        <p:txBody>
          <a:bodyPr/>
          <a:lstStyle>
            <a:lvl1pPr marL="0" indent="0">
              <a:buFont typeface="Arial" pitchFamily="34" charset="0"/>
              <a:buNone/>
              <a:defRPr/>
            </a:lvl1pPr>
            <a:lvl2pPr marL="1588" indent="0">
              <a:spcBef>
                <a:spcPts val="1200"/>
              </a:spcBef>
              <a:buNone/>
              <a:defRPr sz="2000"/>
            </a:lvl2pPr>
            <a:lvl3pPr marL="179388" indent="-176213">
              <a:defRPr/>
            </a:lvl3pPr>
            <a:lvl4pPr marL="352425" indent="-182563" defTabSz="989013">
              <a:defRPr/>
            </a:lvl4pPr>
            <a:lvl5pPr marL="536575" indent="-174625">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2" name="Datumsplatzhalter 2"/>
          <p:cNvSpPr>
            <a:spLocks noGrp="1"/>
          </p:cNvSpPr>
          <p:nvPr>
            <p:ph type="dt" sz="half" idx="2"/>
          </p:nvPr>
        </p:nvSpPr>
        <p:spPr>
          <a:xfrm>
            <a:off x="352684" y="6586599"/>
            <a:ext cx="3204000" cy="153888"/>
          </a:xfrm>
        </p:spPr>
        <p:txBody>
          <a:bodyPr/>
          <a:lstStyle/>
          <a:p>
            <a:fld id="{80E087C7-99AA-4A98-9591-229F358717A7}" type="datetime1">
              <a:rPr lang="de-DE" smtClean="0"/>
              <a:t>14.10.2015</a:t>
            </a:fld>
            <a:endParaRPr lang="de-CH" dirty="0"/>
          </a:p>
        </p:txBody>
      </p:sp>
    </p:spTree>
    <p:extLst>
      <p:ext uri="{BB962C8B-B14F-4D97-AF65-F5344CB8AC3E}">
        <p14:creationId xmlns:p14="http://schemas.microsoft.com/office/powerpoint/2010/main" val="36200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eere Folie">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a:p>
        </p:txBody>
      </p:sp>
      <p:sp>
        <p:nvSpPr>
          <p:cNvPr id="12" name="Datumsplatzhalter 2"/>
          <p:cNvSpPr>
            <a:spLocks noGrp="1"/>
          </p:cNvSpPr>
          <p:nvPr>
            <p:ph type="dt" sz="half" idx="2"/>
          </p:nvPr>
        </p:nvSpPr>
        <p:spPr>
          <a:xfrm>
            <a:off x="352684" y="6586599"/>
            <a:ext cx="3204000" cy="153888"/>
          </a:xfrm>
        </p:spPr>
        <p:txBody>
          <a:bodyPr/>
          <a:lstStyle/>
          <a:p>
            <a:fld id="{4AAC6247-7267-44CF-A0A3-9A29B9A9EFDA}" type="datetime1">
              <a:rPr lang="de-DE" smtClean="0"/>
              <a:t>14.10.2015</a:t>
            </a:fld>
            <a:endParaRPr lang="de-CH" dirty="0"/>
          </a:p>
        </p:txBody>
      </p:sp>
    </p:spTree>
    <p:extLst>
      <p:ext uri="{BB962C8B-B14F-4D97-AF65-F5344CB8AC3E}">
        <p14:creationId xmlns:p14="http://schemas.microsoft.com/office/powerpoint/2010/main" val="9938726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cid:image001.png@01CE1988.9D39F170" TargetMode="Externa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6" Type="http://schemas.openxmlformats.org/officeDocument/2006/relationships/image" Target="../media/image2.jpeg"/><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image" Target="cid:image001.png@01CE1988.9D39F170" TargetMode="Externa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323528" y="1484784"/>
            <a:ext cx="8229600" cy="1143000"/>
          </a:xfrm>
          <a:prstGeom prst="rect">
            <a:avLst/>
          </a:prstGeom>
        </p:spPr>
        <p:txBody>
          <a:bodyPr vert="horz" lIns="91440" tIns="45720" rIns="91440" bIns="45720" rtlCol="0" anchor="ctr">
            <a:normAutofit/>
          </a:bodyPr>
          <a:lstStyle/>
          <a:p>
            <a:r>
              <a:rPr lang="de-DE" dirty="0" smtClean="0"/>
              <a:t>Titelmasterformat durch Klicken bearbeiten</a:t>
            </a:r>
            <a:endParaRPr lang="de-CH" dirty="0"/>
          </a:p>
        </p:txBody>
      </p:sp>
      <p:sp>
        <p:nvSpPr>
          <p:cNvPr id="3" name="Textplatzhalter 2"/>
          <p:cNvSpPr>
            <a:spLocks noGrp="1"/>
          </p:cNvSpPr>
          <p:nvPr>
            <p:ph type="body" idx="1"/>
          </p:nvPr>
        </p:nvSpPr>
        <p:spPr>
          <a:xfrm>
            <a:off x="457200" y="2996952"/>
            <a:ext cx="8229600" cy="3129211"/>
          </a:xfrm>
          <a:prstGeom prst="rect">
            <a:avLst/>
          </a:prstGeom>
        </p:spPr>
        <p:txBody>
          <a:bodyPr vert="horz" lIns="0" tIns="0" rIns="0" bIns="0" rtlCol="0">
            <a:norm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CH" dirty="0"/>
          </a:p>
        </p:txBody>
      </p:sp>
      <p:sp>
        <p:nvSpPr>
          <p:cNvPr id="4" name="Datumsplatzhalter 3"/>
          <p:cNvSpPr>
            <a:spLocks noGrp="1"/>
          </p:cNvSpPr>
          <p:nvPr>
            <p:ph type="dt" sz="half" idx="2"/>
          </p:nvPr>
        </p:nvSpPr>
        <p:spPr>
          <a:xfrm>
            <a:off x="352685" y="6551476"/>
            <a:ext cx="683608" cy="153888"/>
          </a:xfrm>
          <a:prstGeom prst="rect">
            <a:avLst/>
          </a:prstGeom>
        </p:spPr>
        <p:txBody>
          <a:bodyPr vert="horz" wrap="square" lIns="0" tIns="0" rIns="0" bIns="0" rtlCol="0" anchor="ctr">
            <a:spAutoFit/>
          </a:bodyPr>
          <a:lstStyle>
            <a:lvl1pPr algn="l">
              <a:defRPr sz="1000">
                <a:solidFill>
                  <a:schemeClr val="tx1"/>
                </a:solidFill>
              </a:defRPr>
            </a:lvl1pPr>
          </a:lstStyle>
          <a:p>
            <a:fld id="{BFDAFD2B-3BB9-4B08-9C65-2ABBBF480929}" type="datetime1">
              <a:rPr lang="de-DE" smtClean="0"/>
              <a:t>14.10.2015</a:t>
            </a:fld>
            <a:endParaRPr lang="de-CH" dirty="0"/>
          </a:p>
        </p:txBody>
      </p:sp>
      <p:sp>
        <p:nvSpPr>
          <p:cNvPr id="5" name="Fußzeilenplatzhalter 4"/>
          <p:cNvSpPr>
            <a:spLocks noGrp="1"/>
          </p:cNvSpPr>
          <p:nvPr>
            <p:ph type="ftr" sz="quarter" idx="3"/>
          </p:nvPr>
        </p:nvSpPr>
        <p:spPr>
          <a:xfrm>
            <a:off x="0" y="-1"/>
            <a:ext cx="6516216" cy="724205"/>
          </a:xfrm>
          <a:prstGeom prst="rect">
            <a:avLst/>
          </a:prstGeom>
          <a:solidFill>
            <a:srgbClr val="9BBFBC"/>
          </a:solidFill>
        </p:spPr>
        <p:txBody>
          <a:bodyPr vert="horz" wrap="square" lIns="360000" tIns="108000" rIns="360000" bIns="108000" rtlCol="0" anchor="b" anchorCtr="0">
            <a:noAutofit/>
          </a:bodyPr>
          <a:lstStyle>
            <a:lvl1pPr algn="l">
              <a:defRPr sz="1400">
                <a:solidFill>
                  <a:schemeClr val="tx1"/>
                </a:solidFill>
              </a:defRPr>
            </a:lvl1pPr>
          </a:lstStyle>
          <a:p>
            <a:endParaRPr lang="de-CH" dirty="0"/>
          </a:p>
        </p:txBody>
      </p:sp>
      <p:sp>
        <p:nvSpPr>
          <p:cNvPr id="6"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a:p>
        </p:txBody>
      </p:sp>
      <p:pic>
        <p:nvPicPr>
          <p:cNvPr id="9" name="Grafik 1" descr="KeyVisual_lang_deutsch_final"/>
          <p:cNvPicPr>
            <a:picLocks noChangeAspect="1" noChangeArrowheads="1"/>
          </p:cNvPicPr>
          <p:nvPr/>
        </p:nvPicPr>
        <p:blipFill>
          <a:blip r:embed="rId13" r:link="rId14">
            <a:extLst>
              <a:ext uri="{28A0092B-C50C-407E-A947-70E740481C1C}">
                <a14:useLocalDpi xmlns:a14="http://schemas.microsoft.com/office/drawing/2010/main" val="0"/>
              </a:ext>
            </a:extLst>
          </a:blip>
          <a:srcRect/>
          <a:stretch>
            <a:fillRect/>
          </a:stretch>
        </p:blipFill>
        <p:spPr bwMode="auto">
          <a:xfrm>
            <a:off x="4320243" y="72571"/>
            <a:ext cx="2195974" cy="620126"/>
          </a:xfrm>
          <a:prstGeom prst="rect">
            <a:avLst/>
          </a:prstGeom>
          <a:noFill/>
          <a:extLst>
            <a:ext uri="{909E8E84-426E-40DD-AFC4-6F175D3DCCD1}">
              <a14:hiddenFill xmlns:a14="http://schemas.microsoft.com/office/drawing/2010/main">
                <a:solidFill>
                  <a:srgbClr val="FFFFFF"/>
                </a:solidFill>
              </a14:hiddenFill>
            </a:ext>
          </a:extLst>
        </p:spPr>
      </p:pic>
      <p:pic>
        <p:nvPicPr>
          <p:cNvPr id="10" name="Grafik 9" descr="C:\Users\bezzola\AppData\Local\Microsoft\Windows\Temporary Internet Files\Content.Word\Progress_Logo_d_rgb.jpg"/>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085458" y="72570"/>
            <a:ext cx="1951038" cy="620588"/>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661" r:id="rId1"/>
    <p:sldLayoutId id="2147483660" r:id="rId2"/>
    <p:sldLayoutId id="2147483650" r:id="rId3"/>
    <p:sldLayoutId id="2147483665" r:id="rId4"/>
    <p:sldLayoutId id="2147483666" r:id="rId5"/>
    <p:sldLayoutId id="2147483667" r:id="rId6"/>
    <p:sldLayoutId id="2147483662" r:id="rId7"/>
    <p:sldLayoutId id="2147483663" r:id="rId8"/>
    <p:sldLayoutId id="2147483664" r:id="rId9"/>
    <p:sldLayoutId id="2147483683" r:id="rId10"/>
    <p:sldLayoutId id="2147483697" r:id="rId11"/>
  </p:sldLayoutIdLst>
  <p:hf hdr="0" ftr="0" dt="0"/>
  <p:txStyles>
    <p:titleStyle>
      <a:lvl1pPr algn="ctr" defTabSz="914400" rtl="0" eaLnBrk="1" latinLnBrk="0" hangingPunct="1">
        <a:spcBef>
          <a:spcPct val="0"/>
        </a:spcBef>
        <a:buNone/>
        <a:defRPr sz="3000" kern="1200">
          <a:solidFill>
            <a:schemeClr val="tx1"/>
          </a:solidFill>
          <a:latin typeface="+mj-lt"/>
          <a:ea typeface="+mj-ea"/>
          <a:cs typeface="+mj-cs"/>
        </a:defRPr>
      </a:lvl1pPr>
    </p:titleStyle>
    <p:bodyStyle>
      <a:lvl1pPr marL="269875" indent="-269875" algn="l" defTabSz="914400" rtl="0" eaLnBrk="1" latinLnBrk="0" hangingPunct="1">
        <a:spcBef>
          <a:spcPct val="20000"/>
        </a:spcBef>
        <a:buClr>
          <a:srgbClr val="006061"/>
        </a:buClr>
        <a:buSzPct val="110000"/>
        <a:buFont typeface="Wingdings" pitchFamily="2" charset="2"/>
        <a:buChar char="§"/>
        <a:defRPr sz="2500" b="1" kern="1200">
          <a:solidFill>
            <a:schemeClr val="tx1"/>
          </a:solidFill>
          <a:latin typeface="+mn-lt"/>
          <a:ea typeface="+mn-ea"/>
          <a:cs typeface="+mn-cs"/>
        </a:defRPr>
      </a:lvl1pPr>
      <a:lvl2pPr marL="541338" indent="-271463" algn="l" defTabSz="914400" rtl="0" eaLnBrk="1" latinLnBrk="0" hangingPunct="1">
        <a:spcBef>
          <a:spcPct val="20000"/>
        </a:spcBef>
        <a:buClr>
          <a:srgbClr val="006061"/>
        </a:buClr>
        <a:buSzPct val="110000"/>
        <a:buFont typeface="Wingdings" pitchFamily="2" charset="2"/>
        <a:buChar char="§"/>
        <a:defRPr sz="2500" kern="1200">
          <a:solidFill>
            <a:schemeClr val="tx1"/>
          </a:solidFill>
          <a:latin typeface="+mn-lt"/>
          <a:ea typeface="+mn-ea"/>
          <a:cs typeface="+mn-cs"/>
        </a:defRPr>
      </a:lvl2pPr>
      <a:lvl3pPr marL="717550" indent="-176213" algn="l" defTabSz="914400" rtl="0" eaLnBrk="1" latinLnBrk="0" hangingPunct="1">
        <a:spcBef>
          <a:spcPct val="20000"/>
        </a:spcBef>
        <a:buClr>
          <a:srgbClr val="006061"/>
        </a:buClr>
        <a:buFont typeface="Wingdings" pitchFamily="2" charset="2"/>
        <a:buChar char="§"/>
        <a:defRPr sz="2000" kern="1200">
          <a:solidFill>
            <a:schemeClr val="tx1"/>
          </a:solidFill>
          <a:latin typeface="+mn-lt"/>
          <a:ea typeface="+mn-ea"/>
          <a:cs typeface="+mn-cs"/>
        </a:defRPr>
      </a:lvl3pPr>
      <a:lvl4pPr marL="900113" indent="-182563"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1074738" indent="-174625"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CH" smtClean="0"/>
              <a:t>Mastertitelformat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698B68A3-E370-4D80-9CA5-F98CF19EDFF0}" type="datetime1">
              <a:rPr lang="de-DE" smtClean="0">
                <a:solidFill>
                  <a:prstClr val="black">
                    <a:tint val="75000"/>
                  </a:prstClr>
                </a:solidFill>
              </a:rPr>
              <a:t>14.10.2015</a:t>
            </a:fld>
            <a:endParaRPr lang="de-DE">
              <a:solidFill>
                <a:prstClr val="black">
                  <a:tint val="75000"/>
                </a:prstClr>
              </a:solidFill>
            </a:endParaRPr>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de-DE">
              <a:solidFill>
                <a:prstClr val="black">
                  <a:tint val="75000"/>
                </a:prstClr>
              </a:solidFill>
            </a:endParaRPr>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7F0AB9E1-EB67-8745-96D2-5901D20E1A8C}" type="slidenum">
              <a:rPr lang="de-DE" smtClean="0">
                <a:solidFill>
                  <a:prstClr val="black">
                    <a:tint val="75000"/>
                  </a:prstClr>
                </a:solidFill>
              </a:rPr>
              <a:pPr defTabSz="457200"/>
              <a:t>‹Nr.›</a:t>
            </a:fld>
            <a:endParaRPr lang="de-DE">
              <a:solidFill>
                <a:prstClr val="black">
                  <a:tint val="75000"/>
                </a:prstClr>
              </a:solidFill>
            </a:endParaRPr>
          </a:p>
        </p:txBody>
      </p:sp>
    </p:spTree>
    <p:extLst>
      <p:ext uri="{BB962C8B-B14F-4D97-AF65-F5344CB8AC3E}">
        <p14:creationId xmlns:p14="http://schemas.microsoft.com/office/powerpoint/2010/main" val="2999484695"/>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1" r:id="rId12"/>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323528" y="1484784"/>
            <a:ext cx="8229600" cy="1143000"/>
          </a:xfrm>
          <a:prstGeom prst="rect">
            <a:avLst/>
          </a:prstGeom>
        </p:spPr>
        <p:txBody>
          <a:bodyPr vert="horz" lIns="91440" tIns="45720" rIns="91440" bIns="45720" rtlCol="0" anchor="ctr">
            <a:normAutofit/>
          </a:bodyPr>
          <a:lstStyle/>
          <a:p>
            <a:r>
              <a:rPr lang="de-DE" dirty="0" smtClean="0"/>
              <a:t>Titelmasterformat durch Klicken bearbeiten</a:t>
            </a:r>
            <a:endParaRPr lang="de-CH" dirty="0"/>
          </a:p>
        </p:txBody>
      </p:sp>
      <p:sp>
        <p:nvSpPr>
          <p:cNvPr id="3" name="Textplatzhalter 2"/>
          <p:cNvSpPr>
            <a:spLocks noGrp="1"/>
          </p:cNvSpPr>
          <p:nvPr>
            <p:ph type="body" idx="1"/>
          </p:nvPr>
        </p:nvSpPr>
        <p:spPr>
          <a:xfrm>
            <a:off x="457200" y="2996952"/>
            <a:ext cx="8229600" cy="3129211"/>
          </a:xfrm>
          <a:prstGeom prst="rect">
            <a:avLst/>
          </a:prstGeom>
        </p:spPr>
        <p:txBody>
          <a:bodyPr vert="horz" lIns="0" tIns="0" rIns="0" bIns="0" rtlCol="0">
            <a:norm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CH" dirty="0"/>
          </a:p>
        </p:txBody>
      </p:sp>
      <p:sp>
        <p:nvSpPr>
          <p:cNvPr id="5" name="Fußzeilenplatzhalter 4"/>
          <p:cNvSpPr>
            <a:spLocks noGrp="1"/>
          </p:cNvSpPr>
          <p:nvPr>
            <p:ph type="ftr" sz="quarter" idx="3"/>
          </p:nvPr>
        </p:nvSpPr>
        <p:spPr>
          <a:xfrm>
            <a:off x="323528" y="6381328"/>
            <a:ext cx="3744416" cy="364165"/>
          </a:xfrm>
          <a:prstGeom prst="rect">
            <a:avLst/>
          </a:prstGeom>
          <a:noFill/>
        </p:spPr>
        <p:txBody>
          <a:bodyPr vert="horz" wrap="square" lIns="360000" tIns="108000" rIns="360000" bIns="108000" rtlCol="0" anchor="b" anchorCtr="0">
            <a:noAutofit/>
          </a:bodyPr>
          <a:lstStyle>
            <a:lvl1pPr algn="l">
              <a:defRPr sz="900">
                <a:solidFill>
                  <a:schemeClr val="tx1"/>
                </a:solidFill>
              </a:defRPr>
            </a:lvl1pPr>
          </a:lstStyle>
          <a:p>
            <a:endParaRPr lang="de-CH" dirty="0">
              <a:solidFill>
                <a:prstClr val="black"/>
              </a:solidFill>
            </a:endParaRPr>
          </a:p>
        </p:txBody>
      </p:sp>
      <p:sp>
        <p:nvSpPr>
          <p:cNvPr id="6"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solidFill>
                  <a:prstClr val="black"/>
                </a:solidFill>
              </a:rPr>
              <a:pPr/>
              <a:t>‹Nr.›</a:t>
            </a:fld>
            <a:endParaRPr lang="de-CH" dirty="0">
              <a:solidFill>
                <a:prstClr val="black"/>
              </a:solidFill>
            </a:endParaRPr>
          </a:p>
        </p:txBody>
      </p:sp>
      <p:pic>
        <p:nvPicPr>
          <p:cNvPr id="9" name="Grafik 1" descr="KeyVisual_lang_deutsch_final"/>
          <p:cNvPicPr>
            <a:picLocks noChangeAspect="1" noChangeArrowheads="1"/>
          </p:cNvPicPr>
          <p:nvPr/>
        </p:nvPicPr>
        <p:blipFill>
          <a:blip r:embed="rId14" r:link="rId15">
            <a:extLst>
              <a:ext uri="{28A0092B-C50C-407E-A947-70E740481C1C}">
                <a14:useLocalDpi xmlns:a14="http://schemas.microsoft.com/office/drawing/2010/main" val="0"/>
              </a:ext>
            </a:extLst>
          </a:blip>
          <a:srcRect/>
          <a:stretch>
            <a:fillRect/>
          </a:stretch>
        </p:blipFill>
        <p:spPr bwMode="auto">
          <a:xfrm>
            <a:off x="4320243" y="72571"/>
            <a:ext cx="2195974" cy="620126"/>
          </a:xfrm>
          <a:prstGeom prst="rect">
            <a:avLst/>
          </a:prstGeom>
          <a:noFill/>
          <a:extLst>
            <a:ext uri="{909E8E84-426E-40DD-AFC4-6F175D3DCCD1}">
              <a14:hiddenFill xmlns:a14="http://schemas.microsoft.com/office/drawing/2010/main">
                <a:solidFill>
                  <a:srgbClr val="FFFFFF"/>
                </a:solidFill>
              </a14:hiddenFill>
            </a:ext>
          </a:extLst>
        </p:spPr>
      </p:pic>
      <p:pic>
        <p:nvPicPr>
          <p:cNvPr id="10" name="Grafik 9" descr="C:\Users\bezzola\AppData\Local\Microsoft\Windows\Temporary Internet Files\Content.Word\Progress_Logo_d_rgb.jpg"/>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7085458" y="72570"/>
            <a:ext cx="1951038" cy="620588"/>
          </a:xfrm>
          <a:prstGeom prst="rect">
            <a:avLst/>
          </a:prstGeom>
          <a:noFill/>
          <a:ln>
            <a:noFill/>
          </a:ln>
        </p:spPr>
      </p:pic>
    </p:spTree>
    <p:extLst>
      <p:ext uri="{BB962C8B-B14F-4D97-AF65-F5344CB8AC3E}">
        <p14:creationId xmlns:p14="http://schemas.microsoft.com/office/powerpoint/2010/main" val="102758665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iming>
    <p:tnLst>
      <p:par>
        <p:cTn id="1" dur="indefinite" restart="never" nodeType="tmRoot"/>
      </p:par>
    </p:tnLst>
  </p:timing>
  <p:hf hdr="0" ftr="0"/>
  <p:txStyles>
    <p:titleStyle>
      <a:lvl1pPr algn="ctr" defTabSz="914400" rtl="0" eaLnBrk="1" latinLnBrk="0" hangingPunct="1">
        <a:spcBef>
          <a:spcPct val="0"/>
        </a:spcBef>
        <a:buNone/>
        <a:defRPr sz="3000" kern="1200">
          <a:solidFill>
            <a:schemeClr val="tx1"/>
          </a:solidFill>
          <a:latin typeface="+mj-lt"/>
          <a:ea typeface="+mj-ea"/>
          <a:cs typeface="+mj-cs"/>
        </a:defRPr>
      </a:lvl1pPr>
    </p:titleStyle>
    <p:bodyStyle>
      <a:lvl1pPr marL="269875" indent="-269875" algn="l" defTabSz="914400" rtl="0" eaLnBrk="1" latinLnBrk="0" hangingPunct="1">
        <a:spcBef>
          <a:spcPct val="20000"/>
        </a:spcBef>
        <a:buClr>
          <a:srgbClr val="006061"/>
        </a:buClr>
        <a:buSzPct val="110000"/>
        <a:buFont typeface="Wingdings" pitchFamily="2" charset="2"/>
        <a:buChar char="§"/>
        <a:defRPr sz="2500" b="1" kern="1200">
          <a:solidFill>
            <a:schemeClr val="tx1"/>
          </a:solidFill>
          <a:latin typeface="+mn-lt"/>
          <a:ea typeface="+mn-ea"/>
          <a:cs typeface="+mn-cs"/>
        </a:defRPr>
      </a:lvl1pPr>
      <a:lvl2pPr marL="541338" indent="-271463" algn="l" defTabSz="914400" rtl="0" eaLnBrk="1" latinLnBrk="0" hangingPunct="1">
        <a:spcBef>
          <a:spcPct val="20000"/>
        </a:spcBef>
        <a:buClr>
          <a:srgbClr val="006061"/>
        </a:buClr>
        <a:buSzPct val="110000"/>
        <a:buFont typeface="Wingdings" pitchFamily="2" charset="2"/>
        <a:buChar char="§"/>
        <a:defRPr sz="2500" kern="1200">
          <a:solidFill>
            <a:schemeClr val="tx1"/>
          </a:solidFill>
          <a:latin typeface="+mn-lt"/>
          <a:ea typeface="+mn-ea"/>
          <a:cs typeface="+mn-cs"/>
        </a:defRPr>
      </a:lvl2pPr>
      <a:lvl3pPr marL="717550" indent="-176213" algn="l" defTabSz="914400" rtl="0" eaLnBrk="1" latinLnBrk="0" hangingPunct="1">
        <a:spcBef>
          <a:spcPct val="20000"/>
        </a:spcBef>
        <a:buClr>
          <a:srgbClr val="006061"/>
        </a:buClr>
        <a:buFont typeface="Wingdings" pitchFamily="2" charset="2"/>
        <a:buChar char="§"/>
        <a:defRPr sz="2000" kern="1200">
          <a:solidFill>
            <a:schemeClr val="tx1"/>
          </a:solidFill>
          <a:latin typeface="+mn-lt"/>
          <a:ea typeface="+mn-ea"/>
          <a:cs typeface="+mn-cs"/>
        </a:defRPr>
      </a:lvl3pPr>
      <a:lvl4pPr marL="900113" indent="-182563"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1074738" indent="-174625"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hyperlink" Target="http://www.youtube.com/watch?v=IGQmdoK_ZfY" TargetMode="External"/><Relationship Id="rId2" Type="http://schemas.openxmlformats.org/officeDocument/2006/relationships/notesSlide" Target="../notesSlides/notesSlide13.xml"/><Relationship Id="rId1" Type="http://schemas.openxmlformats.org/officeDocument/2006/relationships/slideLayout" Target="../slideLayouts/slideLayout5.xml"/><Relationship Id="rId5" Type="http://schemas.openxmlformats.org/officeDocument/2006/relationships/hyperlink" Target="http://www.theinvisiblegorilla.com/" TargetMode="External"/><Relationship Id="rId4" Type="http://schemas.openxmlformats.org/officeDocument/2006/relationships/hyperlink" Target="http://www.youtube.com/watch?v=vJG698U2Mvo"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11.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2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8.xml"/><Relationship Id="rId1" Type="http://schemas.openxmlformats.org/officeDocument/2006/relationships/slideLayout" Target="../slideLayouts/slideLayout5.xml"/><Relationship Id="rId4" Type="http://schemas.openxmlformats.org/officeDocument/2006/relationships/image" Target="../media/image18.png"/></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1.xml"/><Relationship Id="rId1" Type="http://schemas.openxmlformats.org/officeDocument/2006/relationships/slideLayout" Target="../slideLayouts/slideLayout5.xml"/><Relationship Id="rId4" Type="http://schemas.openxmlformats.org/officeDocument/2006/relationships/image" Target="../media/image21.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Hinweise</a:t>
            </a:r>
            <a:endParaRPr lang="de-CH" dirty="0"/>
          </a:p>
        </p:txBody>
      </p:sp>
      <p:sp>
        <p:nvSpPr>
          <p:cNvPr id="5" name="Inhaltsplatzhalter 4"/>
          <p:cNvSpPr>
            <a:spLocks noGrp="1"/>
          </p:cNvSpPr>
          <p:nvPr>
            <p:ph sz="quarter" idx="11"/>
          </p:nvPr>
        </p:nvSpPr>
        <p:spPr/>
        <p:txBody>
          <a:bodyPr>
            <a:normAutofit/>
          </a:bodyPr>
          <a:lstStyle/>
          <a:p>
            <a:pPr marL="0" indent="0">
              <a:buNone/>
            </a:pPr>
            <a:r>
              <a:rPr lang="de-CH" dirty="0">
                <a:solidFill>
                  <a:schemeClr val="accent1"/>
                </a:solidFill>
              </a:rPr>
              <a:t>Hinweise zur </a:t>
            </a:r>
            <a:r>
              <a:rPr lang="de-CH" dirty="0" smtClean="0">
                <a:solidFill>
                  <a:schemeClr val="accent1"/>
                </a:solidFill>
              </a:rPr>
              <a:t>PPT-Präsentation</a:t>
            </a:r>
          </a:p>
          <a:p>
            <a:pPr lvl="0"/>
            <a:r>
              <a:rPr lang="de-CH" sz="2000" b="0" dirty="0"/>
              <a:t>Autorin: Paula Bezzola, MPH unter Mitarbeit von Dr. Anna Mascherek und Prof. Dr. David Schwappach</a:t>
            </a:r>
          </a:p>
          <a:p>
            <a:pPr lvl="0"/>
            <a:r>
              <a:rPr lang="de-CH" sz="2000" b="0" smtClean="0"/>
              <a:t>Copyright </a:t>
            </a:r>
            <a:r>
              <a:rPr lang="de-CH" sz="2000" b="0" dirty="0"/>
              <a:t>© Stiftung für Patientensicherheit, 2013 – alle Rechte vorbehalten. Der Nachdruck und die Vervielfältigung des vorliegenden Textes sowie die ganze oder teilweise Verwertung von Grafiken, Fotos oder Textausschnitten sind erlaubt - jedoch besteht die Verpflichtung, auf die Urheberschaft durch patientensicherheit schweiz hinzuweisen. Die externe Veröffentlichung bedarf einer ausdrücklichen schriftlichen Genehmigung durch patientensicherheit schweiz. Bei der Weitergabe an Dritte muss auf das Copyright und die Verpflichtung zur Angabe der Urheberschaft hingewiesen werden.</a:t>
            </a:r>
            <a:endParaRPr lang="de-CH" b="0" dirty="0" smtClean="0"/>
          </a:p>
        </p:txBody>
      </p:sp>
      <p:sp>
        <p:nvSpPr>
          <p:cNvPr id="4" name="Foliennummernplatzhalter 3"/>
          <p:cNvSpPr>
            <a:spLocks noGrp="1"/>
          </p:cNvSpPr>
          <p:nvPr>
            <p:ph type="sldNum" sz="quarter" idx="4"/>
          </p:nvPr>
        </p:nvSpPr>
        <p:spPr/>
        <p:txBody>
          <a:bodyPr/>
          <a:lstStyle/>
          <a:p>
            <a:fld id="{A6DC35B0-3101-436D-83E8-2A48940380AD}" type="slidenum">
              <a:rPr lang="de-CH" smtClean="0">
                <a:solidFill>
                  <a:prstClr val="black"/>
                </a:solidFill>
              </a:rPr>
              <a:pPr/>
              <a:t>1</a:t>
            </a:fld>
            <a:endParaRPr lang="de-CH" dirty="0">
              <a:solidFill>
                <a:prstClr val="black"/>
              </a:solidFill>
            </a:endParaRPr>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solidFill>
                  <a:prstClr val="black"/>
                </a:solidFill>
              </a:rPr>
              <a:t>© patientensicherheit </a:t>
            </a:r>
            <a:r>
              <a:rPr lang="de-CH" dirty="0" err="1" smtClean="0">
                <a:solidFill>
                  <a:prstClr val="black"/>
                </a:solidFill>
              </a:rPr>
              <a:t>schweiz</a:t>
            </a:r>
            <a:endParaRPr lang="de-CH" dirty="0">
              <a:solidFill>
                <a:prstClr val="black"/>
              </a:solidFill>
            </a:endParaRPr>
          </a:p>
        </p:txBody>
      </p:sp>
    </p:spTree>
    <p:extLst>
      <p:ext uri="{BB962C8B-B14F-4D97-AF65-F5344CB8AC3E}">
        <p14:creationId xmlns:p14="http://schemas.microsoft.com/office/powerpoint/2010/main" val="23209315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587276"/>
            <a:ext cx="8724900" cy="421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platzhalter 1"/>
          <p:cNvSpPr>
            <a:spLocks noGrp="1"/>
          </p:cNvSpPr>
          <p:nvPr>
            <p:ph type="body" sz="quarter" idx="10"/>
          </p:nvPr>
        </p:nvSpPr>
        <p:spPr/>
        <p:txBody>
          <a:bodyPr/>
          <a:lstStyle/>
          <a:p>
            <a:r>
              <a:rPr lang="de-CH" smtClean="0"/>
              <a:t>Gemeinsames Verständnis?</a:t>
            </a:r>
            <a:endParaRPr lang="de-CH"/>
          </a:p>
        </p:txBody>
      </p:sp>
      <p:sp>
        <p:nvSpPr>
          <p:cNvPr id="3" name="Inhaltsplatzhalter 2"/>
          <p:cNvSpPr>
            <a:spLocks noGrp="1"/>
          </p:cNvSpPr>
          <p:nvPr>
            <p:ph sz="quarter" idx="11"/>
          </p:nvPr>
        </p:nvSpPr>
        <p:spPr>
          <a:xfrm>
            <a:off x="355579" y="809164"/>
            <a:ext cx="8418512" cy="5400675"/>
          </a:xfrm>
        </p:spPr>
        <p:txBody>
          <a:bodyPr>
            <a:normAutofit/>
          </a:bodyPr>
          <a:lstStyle/>
          <a:p>
            <a:pPr marL="0" indent="0">
              <a:buNone/>
            </a:pPr>
            <a:r>
              <a:rPr lang="de-CH" sz="2000" dirty="0" smtClean="0">
                <a:solidFill>
                  <a:srgbClr val="C00000"/>
                </a:solidFill>
              </a:rPr>
              <a:t>Unterschiedliche Wahrnehmung der Teamzusammenarbeit und Kommunikation zwischen Berufsgruppen im OP</a:t>
            </a:r>
            <a:endParaRPr lang="de-CH" sz="2000" dirty="0">
              <a:solidFill>
                <a:srgbClr val="C00000"/>
              </a:solidFill>
            </a:endParaRPr>
          </a:p>
        </p:txBody>
      </p:sp>
      <p:sp>
        <p:nvSpPr>
          <p:cNvPr id="4" name="Textplatzhalter 3"/>
          <p:cNvSpPr>
            <a:spLocks noGrp="1"/>
          </p:cNvSpPr>
          <p:nvPr>
            <p:ph type="body" sz="quarter" idx="12"/>
          </p:nvPr>
        </p:nvSpPr>
        <p:spPr/>
        <p:txBody>
          <a:bodyPr/>
          <a:lstStyle/>
          <a:p>
            <a:r>
              <a:rPr lang="en-US" dirty="0" err="1"/>
              <a:t>Makary</a:t>
            </a:r>
            <a:r>
              <a:rPr lang="en-US" dirty="0"/>
              <a:t> et </a:t>
            </a:r>
            <a:r>
              <a:rPr lang="en-US" dirty="0" smtClean="0"/>
              <a:t>al., 2006</a:t>
            </a:r>
            <a:endParaRPr lang="de-CH" dirty="0"/>
          </a:p>
        </p:txBody>
      </p:sp>
      <p:sp>
        <p:nvSpPr>
          <p:cNvPr id="5" name="Textfeld 4"/>
          <p:cNvSpPr txBox="1"/>
          <p:nvPr/>
        </p:nvSpPr>
        <p:spPr>
          <a:xfrm>
            <a:off x="899592" y="5589588"/>
            <a:ext cx="7632848" cy="646331"/>
          </a:xfrm>
          <a:prstGeom prst="rect">
            <a:avLst/>
          </a:prstGeom>
          <a:noFill/>
        </p:spPr>
        <p:txBody>
          <a:bodyPr wrap="square" rtlCol="0">
            <a:spAutoFit/>
          </a:bodyPr>
          <a:lstStyle/>
          <a:p>
            <a:r>
              <a:rPr lang="de-CH" smtClean="0"/>
              <a:t>% Anteil der Bewertung </a:t>
            </a:r>
            <a:r>
              <a:rPr lang="de-CH"/>
              <a:t>der Zusammenarbeit und </a:t>
            </a:r>
            <a:r>
              <a:rPr lang="de-CH" smtClean="0"/>
              <a:t>Kommunikation mit hoher oder sehr hoher Qualität </a:t>
            </a:r>
            <a:endParaRPr lang="de-CH"/>
          </a:p>
        </p:txBody>
      </p:sp>
      <p:sp>
        <p:nvSpPr>
          <p:cNvPr id="7"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solidFill>
                  <a:prstClr val="black"/>
                </a:solidFill>
              </a:rPr>
              <a:t>© patientensicherheit </a:t>
            </a:r>
            <a:r>
              <a:rPr lang="de-CH" dirty="0" err="1" smtClean="0">
                <a:solidFill>
                  <a:prstClr val="black"/>
                </a:solidFill>
              </a:rPr>
              <a:t>schweiz</a:t>
            </a:r>
            <a:endParaRPr lang="de-CH" dirty="0">
              <a:solidFill>
                <a:prstClr val="black"/>
              </a:solidFill>
            </a:endParaRPr>
          </a:p>
        </p:txBody>
      </p:sp>
    </p:spTree>
    <p:extLst>
      <p:ext uri="{BB962C8B-B14F-4D97-AF65-F5344CB8AC3E}">
        <p14:creationId xmlns:p14="http://schemas.microsoft.com/office/powerpoint/2010/main" val="14791526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Teamkommunikation</a:t>
            </a:r>
            <a:endParaRPr lang="de-CH"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11</a:t>
            </a:fld>
            <a:endParaRPr lang="de-CH" dirty="0"/>
          </a:p>
        </p:txBody>
      </p:sp>
      <p:sp>
        <p:nvSpPr>
          <p:cNvPr id="4" name="Inhaltsplatzhalter 3"/>
          <p:cNvSpPr>
            <a:spLocks noGrp="1"/>
          </p:cNvSpPr>
          <p:nvPr>
            <p:ph sz="quarter" idx="11"/>
          </p:nvPr>
        </p:nvSpPr>
        <p:spPr/>
        <p:txBody>
          <a:bodyPr>
            <a:normAutofit/>
          </a:bodyPr>
          <a:lstStyle/>
          <a:p>
            <a:pPr marL="0" indent="0">
              <a:buNone/>
            </a:pPr>
            <a:r>
              <a:rPr lang="de-CH" sz="2000" dirty="0" smtClean="0">
                <a:solidFill>
                  <a:srgbClr val="C00000"/>
                </a:solidFill>
              </a:rPr>
              <a:t>Was sind Barrieren einer funktionierenden Teamkommunikation?</a:t>
            </a:r>
          </a:p>
          <a:p>
            <a:endParaRPr lang="de-CH" dirty="0"/>
          </a:p>
          <a:p>
            <a:pPr>
              <a:spcBef>
                <a:spcPts val="1200"/>
              </a:spcBef>
            </a:pPr>
            <a:r>
              <a:rPr lang="de-CH" sz="1800" b="0" dirty="0" smtClean="0"/>
              <a:t>Sprachliche </a:t>
            </a:r>
            <a:r>
              <a:rPr lang="de-CH" sz="1800" b="0" dirty="0"/>
              <a:t>Barrieren (Muttersprache, </a:t>
            </a:r>
            <a:r>
              <a:rPr lang="de-CH" sz="1800" b="0" dirty="0" smtClean="0"/>
              <a:t>Fachausdrücke</a:t>
            </a:r>
            <a:r>
              <a:rPr lang="de-CH" sz="1800" b="0" dirty="0"/>
              <a:t>)</a:t>
            </a:r>
          </a:p>
          <a:p>
            <a:pPr>
              <a:spcBef>
                <a:spcPts val="1200"/>
              </a:spcBef>
            </a:pPr>
            <a:r>
              <a:rPr lang="de-CH" sz="1800" b="0" dirty="0" smtClean="0"/>
              <a:t>Fehlende Aufmerksamkeit durch Müdigkeit, Multitasking, Ablenkung, unterschiedliche Einschätzung </a:t>
            </a:r>
            <a:r>
              <a:rPr lang="de-CH" sz="1800" b="0" smtClean="0"/>
              <a:t>der Relevanz des Informationsaustauschs</a:t>
            </a:r>
            <a:endParaRPr lang="de-CH" sz="1800" b="0" dirty="0" smtClean="0"/>
          </a:p>
          <a:p>
            <a:pPr>
              <a:spcBef>
                <a:spcPts val="1200"/>
              </a:spcBef>
            </a:pPr>
            <a:r>
              <a:rPr lang="de-CH" sz="1800" b="0" dirty="0"/>
              <a:t>Schwierige Rahmenbedingungen </a:t>
            </a:r>
          </a:p>
          <a:p>
            <a:pPr lvl="1">
              <a:spcBef>
                <a:spcPts val="1200"/>
              </a:spcBef>
            </a:pPr>
            <a:r>
              <a:rPr lang="de-CH" sz="1800" dirty="0" smtClean="0"/>
              <a:t>L</a:t>
            </a:r>
            <a:r>
              <a:rPr lang="de-CH" sz="1800" b="0" dirty="0" smtClean="0"/>
              <a:t>ärm</a:t>
            </a:r>
            <a:r>
              <a:rPr lang="de-CH" sz="1800" b="0" dirty="0"/>
              <a:t>, Ablenkung </a:t>
            </a:r>
          </a:p>
          <a:p>
            <a:pPr lvl="1">
              <a:spcBef>
                <a:spcPts val="1200"/>
              </a:spcBef>
            </a:pPr>
            <a:r>
              <a:rPr lang="de-CH" sz="1800" b="0" dirty="0" smtClean="0"/>
              <a:t>Schlechte Atmosphäre / Stimmung (Angst, Ärger)</a:t>
            </a:r>
            <a:r>
              <a:rPr lang="de-CH" sz="1800" dirty="0" smtClean="0"/>
              <a:t> </a:t>
            </a:r>
          </a:p>
          <a:p>
            <a:pPr>
              <a:spcBef>
                <a:spcPts val="1200"/>
              </a:spcBef>
            </a:pPr>
            <a:r>
              <a:rPr lang="de-CH" sz="1800" b="0" dirty="0"/>
              <a:t>Hierarchieunterschiede </a:t>
            </a:r>
          </a:p>
          <a:p>
            <a:pPr>
              <a:spcBef>
                <a:spcPts val="1200"/>
              </a:spcBef>
            </a:pPr>
            <a:r>
              <a:rPr lang="de-CH" sz="1800" b="0" dirty="0"/>
              <a:t>Unklare Zuständigkeiten </a:t>
            </a:r>
          </a:p>
          <a:p>
            <a:pPr>
              <a:spcBef>
                <a:spcPts val="1200"/>
              </a:spcBef>
            </a:pPr>
            <a:r>
              <a:rPr lang="de-CH" sz="1800" b="0" dirty="0" smtClean="0"/>
              <a:t>Unklare </a:t>
            </a:r>
            <a:r>
              <a:rPr lang="de-CH" sz="1800" b="0" dirty="0"/>
              <a:t>Form und Struktur der </a:t>
            </a:r>
            <a:r>
              <a:rPr lang="de-CH" sz="1800" b="0" dirty="0" smtClean="0"/>
              <a:t>Kommunikation</a:t>
            </a:r>
          </a:p>
          <a:p>
            <a:pPr>
              <a:spcBef>
                <a:spcPts val="1200"/>
              </a:spcBef>
            </a:pPr>
            <a:endParaRPr lang="de-CH" sz="1800" b="0" dirty="0"/>
          </a:p>
          <a:p>
            <a:pPr lvl="1">
              <a:spcBef>
                <a:spcPts val="1200"/>
              </a:spcBef>
            </a:pPr>
            <a:endParaRPr lang="de-CH" sz="1800" b="0" dirty="0"/>
          </a:p>
        </p:txBody>
      </p:sp>
      <p:sp>
        <p:nvSpPr>
          <p:cNvPr id="6" name="Textplatzhalter 5"/>
          <p:cNvSpPr>
            <a:spLocks noGrp="1"/>
          </p:cNvSpPr>
          <p:nvPr>
            <p:ph type="body" sz="quarter" idx="12"/>
          </p:nvPr>
        </p:nvSpPr>
        <p:spPr/>
        <p:txBody>
          <a:bodyPr/>
          <a:lstStyle/>
          <a:p>
            <a:endParaRPr lang="de-CH"/>
          </a:p>
        </p:txBody>
      </p:sp>
      <p:sp>
        <p:nvSpPr>
          <p:cNvPr id="7"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solidFill>
                  <a:prstClr val="black"/>
                </a:solidFill>
              </a:rPr>
              <a:t>© patientensicherheit schweiz</a:t>
            </a:r>
            <a:endParaRPr lang="de-CH" dirty="0">
              <a:solidFill>
                <a:prstClr val="black"/>
              </a:solidFill>
            </a:endParaRPr>
          </a:p>
        </p:txBody>
      </p:sp>
    </p:spTree>
    <p:extLst>
      <p:ext uri="{BB962C8B-B14F-4D97-AF65-F5344CB8AC3E}">
        <p14:creationId xmlns:p14="http://schemas.microsoft.com/office/powerpoint/2010/main" val="802608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Teamkommunikation</a:t>
            </a:r>
            <a:endParaRPr lang="de-CH"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12</a:t>
            </a:fld>
            <a:endParaRPr lang="de-CH" dirty="0"/>
          </a:p>
        </p:txBody>
      </p:sp>
      <p:sp>
        <p:nvSpPr>
          <p:cNvPr id="4" name="Inhaltsplatzhalter 3"/>
          <p:cNvSpPr>
            <a:spLocks noGrp="1"/>
          </p:cNvSpPr>
          <p:nvPr>
            <p:ph sz="quarter" idx="11"/>
          </p:nvPr>
        </p:nvSpPr>
        <p:spPr/>
        <p:txBody>
          <a:bodyPr/>
          <a:lstStyle/>
          <a:p>
            <a:pPr marL="0" indent="0">
              <a:buNone/>
            </a:pPr>
            <a:r>
              <a:rPr lang="de-CH" sz="2000" dirty="0" smtClean="0">
                <a:solidFill>
                  <a:srgbClr val="C00000"/>
                </a:solidFill>
              </a:rPr>
              <a:t>Häufige Fehler in der Kommunikation </a:t>
            </a:r>
          </a:p>
          <a:p>
            <a:endParaRPr lang="de-CH" sz="2000" dirty="0">
              <a:solidFill>
                <a:srgbClr val="C00000"/>
              </a:solidFill>
            </a:endParaRPr>
          </a:p>
          <a:p>
            <a:pPr>
              <a:spcBef>
                <a:spcPts val="1800"/>
              </a:spcBef>
            </a:pPr>
            <a:r>
              <a:rPr lang="de-CH" sz="1800" b="0" dirty="0"/>
              <a:t>Wichtige Fakten werden nicht dokumentiert </a:t>
            </a:r>
          </a:p>
          <a:p>
            <a:pPr>
              <a:spcBef>
                <a:spcPts val="1800"/>
              </a:spcBef>
            </a:pPr>
            <a:r>
              <a:rPr lang="de-CH" sz="1800" b="0" dirty="0"/>
              <a:t>Keine Rückfragen bei unklaren </a:t>
            </a:r>
            <a:r>
              <a:rPr lang="de-CH" sz="1800" b="0" dirty="0" smtClean="0"/>
              <a:t>Angaben</a:t>
            </a:r>
          </a:p>
          <a:p>
            <a:pPr>
              <a:spcBef>
                <a:spcPts val="1800"/>
              </a:spcBef>
            </a:pPr>
            <a:r>
              <a:rPr lang="de-CH" sz="1800" b="0" dirty="0" smtClean="0"/>
              <a:t>Vieles wird stillschweigend angenommen</a:t>
            </a:r>
          </a:p>
          <a:p>
            <a:pPr>
              <a:spcBef>
                <a:spcPts val="1800"/>
              </a:spcBef>
            </a:pPr>
            <a:r>
              <a:rPr lang="de-CH" sz="1800" b="0" dirty="0"/>
              <a:t>Nicht wissen, was </a:t>
            </a:r>
            <a:r>
              <a:rPr lang="de-CH" sz="1800" b="0"/>
              <a:t>für </a:t>
            </a:r>
            <a:r>
              <a:rPr lang="de-CH" sz="1800" b="0" smtClean="0"/>
              <a:t>den anderen </a:t>
            </a:r>
            <a:r>
              <a:rPr lang="de-CH" sz="1800" b="0"/>
              <a:t>zu </a:t>
            </a:r>
            <a:r>
              <a:rPr lang="de-CH" sz="1800" b="0" smtClean="0"/>
              <a:t>wissen wichtig </a:t>
            </a:r>
            <a:r>
              <a:rPr lang="de-CH" sz="1800" b="0"/>
              <a:t>wäre </a:t>
            </a:r>
            <a:endParaRPr lang="de-CH" sz="1800" b="0" smtClean="0"/>
          </a:p>
          <a:p>
            <a:pPr>
              <a:spcBef>
                <a:spcPts val="1800"/>
              </a:spcBef>
            </a:pPr>
            <a:r>
              <a:rPr lang="de-CH" sz="1800" b="0" smtClean="0"/>
              <a:t>Informationen </a:t>
            </a:r>
            <a:r>
              <a:rPr lang="de-CH" sz="1800" b="0" dirty="0"/>
              <a:t>werden nicht rückbestätigt </a:t>
            </a:r>
          </a:p>
          <a:p>
            <a:pPr>
              <a:spcBef>
                <a:spcPts val="1800"/>
              </a:spcBef>
            </a:pPr>
            <a:r>
              <a:rPr lang="de-CH" sz="1800" b="0" dirty="0" smtClean="0"/>
              <a:t>Eigene </a:t>
            </a:r>
            <a:r>
              <a:rPr lang="de-CH" sz="1800" b="0" dirty="0"/>
              <a:t>Wahrnehmung wird als richtig und umfassend erlebt </a:t>
            </a:r>
            <a:endParaRPr lang="de-CH" sz="1800" b="0" dirty="0" smtClean="0"/>
          </a:p>
          <a:p>
            <a:pPr marL="0" indent="0">
              <a:spcBef>
                <a:spcPts val="1800"/>
              </a:spcBef>
              <a:buNone/>
            </a:pPr>
            <a:endParaRPr lang="de-CH" sz="1800" b="0" dirty="0" smtClean="0"/>
          </a:p>
          <a:p>
            <a:endParaRPr lang="de-CH" dirty="0"/>
          </a:p>
        </p:txBody>
      </p:sp>
      <p:sp>
        <p:nvSpPr>
          <p:cNvPr id="5" name="Textplatzhalter 4"/>
          <p:cNvSpPr>
            <a:spLocks noGrp="1"/>
          </p:cNvSpPr>
          <p:nvPr>
            <p:ph type="body" sz="quarter" idx="12"/>
          </p:nvPr>
        </p:nvSpPr>
        <p:spPr/>
        <p:txBody>
          <a:bodyPr/>
          <a:lstStyle/>
          <a:p>
            <a:endParaRPr lang="de-CH" dirty="0"/>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solidFill>
                  <a:prstClr val="black"/>
                </a:solidFill>
              </a:rPr>
              <a:t>© patientensicherheit schweiz</a:t>
            </a:r>
            <a:endParaRPr lang="de-CH" dirty="0">
              <a:solidFill>
                <a:prstClr val="black"/>
              </a:solidFill>
            </a:endParaRPr>
          </a:p>
        </p:txBody>
      </p:sp>
    </p:spTree>
    <p:extLst>
      <p:ext uri="{BB962C8B-B14F-4D97-AF65-F5344CB8AC3E}">
        <p14:creationId xmlns:p14="http://schemas.microsoft.com/office/powerpoint/2010/main" val="30445269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Wahrnehmung der Realität</a:t>
            </a:r>
            <a:endParaRPr lang="de-CH"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13</a:t>
            </a:fld>
            <a:endParaRPr lang="de-CH" dirty="0"/>
          </a:p>
        </p:txBody>
      </p:sp>
      <p:sp>
        <p:nvSpPr>
          <p:cNvPr id="4" name="Inhaltsplatzhalter 3"/>
          <p:cNvSpPr>
            <a:spLocks noGrp="1"/>
          </p:cNvSpPr>
          <p:nvPr>
            <p:ph sz="quarter" idx="11"/>
          </p:nvPr>
        </p:nvSpPr>
        <p:spPr>
          <a:xfrm>
            <a:off x="366713" y="908720"/>
            <a:ext cx="8418512" cy="2304256"/>
          </a:xfrm>
        </p:spPr>
        <p:txBody>
          <a:bodyPr/>
          <a:lstStyle/>
          <a:p>
            <a:endParaRPr lang="de-CH" dirty="0">
              <a:hlinkClick r:id="rId3"/>
            </a:endParaRPr>
          </a:p>
          <a:p>
            <a:r>
              <a:rPr lang="de-CH" dirty="0">
                <a:hlinkClick r:id="rId4"/>
              </a:rPr>
              <a:t>Film</a:t>
            </a:r>
            <a:r>
              <a:rPr lang="de-CH" dirty="0"/>
              <a:t> 1 </a:t>
            </a:r>
          </a:p>
          <a:p>
            <a:endParaRPr lang="de-CH" dirty="0" smtClean="0">
              <a:hlinkClick r:id="rId3"/>
            </a:endParaRPr>
          </a:p>
          <a:p>
            <a:r>
              <a:rPr lang="de-CH" dirty="0" smtClean="0">
                <a:hlinkClick r:id="rId3"/>
              </a:rPr>
              <a:t>Film</a:t>
            </a:r>
            <a:r>
              <a:rPr lang="de-CH" dirty="0" smtClean="0"/>
              <a:t>  2 </a:t>
            </a:r>
          </a:p>
          <a:p>
            <a:endParaRPr lang="de-CH" dirty="0"/>
          </a:p>
          <a:p>
            <a:endParaRPr lang="en-US" dirty="0"/>
          </a:p>
          <a:p>
            <a:endParaRPr lang="de-CH" dirty="0"/>
          </a:p>
        </p:txBody>
      </p:sp>
      <p:sp>
        <p:nvSpPr>
          <p:cNvPr id="5" name="Textplatzhalter 4"/>
          <p:cNvSpPr>
            <a:spLocks noGrp="1"/>
          </p:cNvSpPr>
          <p:nvPr>
            <p:ph type="body" sz="quarter" idx="12"/>
          </p:nvPr>
        </p:nvSpPr>
        <p:spPr/>
        <p:txBody>
          <a:bodyPr/>
          <a:lstStyle/>
          <a:p>
            <a:r>
              <a:rPr lang="de-CH" dirty="0" smtClean="0">
                <a:hlinkClick r:id="rId5"/>
              </a:rPr>
              <a:t>Simons D, </a:t>
            </a:r>
            <a:r>
              <a:rPr lang="de-CH" dirty="0" err="1" smtClean="0">
                <a:hlinkClick r:id="rId5"/>
              </a:rPr>
              <a:t>Chabris</a:t>
            </a:r>
            <a:r>
              <a:rPr lang="de-CH" dirty="0" smtClean="0">
                <a:hlinkClick r:id="rId5"/>
              </a:rPr>
              <a:t> C, 1999 und  2010:  http</a:t>
            </a:r>
            <a:r>
              <a:rPr lang="de-CH" dirty="0">
                <a:hlinkClick r:id="rId5"/>
              </a:rPr>
              <a:t>://www.theinvisiblegorilla.com</a:t>
            </a:r>
            <a:r>
              <a:rPr lang="de-CH" dirty="0" smtClean="0">
                <a:hlinkClick r:id="rId5"/>
              </a:rPr>
              <a:t>/</a:t>
            </a:r>
            <a:r>
              <a:rPr lang="de-CH" dirty="0" smtClean="0"/>
              <a:t> </a:t>
            </a:r>
            <a:endParaRPr lang="de-CH" dirty="0"/>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solidFill>
                  <a:prstClr val="black"/>
                </a:solidFill>
              </a:rPr>
              <a:t>© patientensicherheit schweiz</a:t>
            </a:r>
            <a:endParaRPr lang="de-CH" dirty="0">
              <a:solidFill>
                <a:prstClr val="black"/>
              </a:solidFill>
            </a:endParaRPr>
          </a:p>
        </p:txBody>
      </p:sp>
      <p:sp>
        <p:nvSpPr>
          <p:cNvPr id="7" name="Textfeld 6"/>
          <p:cNvSpPr txBox="1"/>
          <p:nvPr/>
        </p:nvSpPr>
        <p:spPr>
          <a:xfrm>
            <a:off x="251520" y="2924944"/>
            <a:ext cx="8704755" cy="3170099"/>
          </a:xfrm>
          <a:prstGeom prst="rect">
            <a:avLst/>
          </a:prstGeom>
          <a:solidFill>
            <a:srgbClr val="FFC000"/>
          </a:solidFill>
        </p:spPr>
        <p:txBody>
          <a:bodyPr wrap="none" rtlCol="0">
            <a:spAutoFit/>
          </a:bodyPr>
          <a:lstStyle/>
          <a:p>
            <a:pPr>
              <a:lnSpc>
                <a:spcPct val="200000"/>
              </a:lnSpc>
            </a:pPr>
            <a:r>
              <a:rPr lang="de-CH" sz="2000" b="1"/>
              <a:t>Unsere Wahrnehmung funktioniert anders, als wir gemeinhin denken. </a:t>
            </a:r>
            <a:endParaRPr lang="de-CH" sz="2000" b="1" smtClean="0"/>
          </a:p>
          <a:p>
            <a:pPr>
              <a:lnSpc>
                <a:spcPct val="200000"/>
              </a:lnSpc>
            </a:pPr>
            <a:r>
              <a:rPr lang="de-CH" sz="2000" b="1" smtClean="0"/>
              <a:t>Wir </a:t>
            </a:r>
            <a:r>
              <a:rPr lang="de-CH" sz="2000" b="1"/>
              <a:t>sind der Auffassung, dass wir uns und die Welt um uns herum so </a:t>
            </a:r>
            <a:endParaRPr lang="de-CH" sz="2000" b="1" smtClean="0"/>
          </a:p>
          <a:p>
            <a:pPr>
              <a:lnSpc>
                <a:spcPct val="200000"/>
              </a:lnSpc>
            </a:pPr>
            <a:r>
              <a:rPr lang="de-CH" sz="2000" b="1" smtClean="0"/>
              <a:t>wahrnehmen</a:t>
            </a:r>
            <a:r>
              <a:rPr lang="de-CH" sz="2000" b="1"/>
              <a:t>, wie sie tatsächlich ist. </a:t>
            </a:r>
            <a:endParaRPr lang="de-CH" sz="2000" b="1" smtClean="0"/>
          </a:p>
          <a:p>
            <a:pPr>
              <a:lnSpc>
                <a:spcPct val="200000"/>
              </a:lnSpc>
            </a:pPr>
            <a:r>
              <a:rPr lang="de-CH" sz="2000" b="1" smtClean="0"/>
              <a:t>In </a:t>
            </a:r>
            <a:r>
              <a:rPr lang="de-CH" sz="2000" b="1"/>
              <a:t>Wirklichkeit nehmen wir allerdings nur einen kleinen Teil wahr </a:t>
            </a:r>
            <a:endParaRPr lang="de-CH" sz="2000" b="1" smtClean="0"/>
          </a:p>
          <a:p>
            <a:pPr>
              <a:lnSpc>
                <a:spcPct val="200000"/>
              </a:lnSpc>
            </a:pPr>
            <a:r>
              <a:rPr lang="de-CH" sz="2000" b="1" smtClean="0"/>
              <a:t>und </a:t>
            </a:r>
            <a:r>
              <a:rPr lang="de-CH" sz="2000" b="1"/>
              <a:t>verpassen einen grossen Teil.</a:t>
            </a:r>
            <a:endParaRPr lang="de-CH" sz="2000" b="1" dirty="0"/>
          </a:p>
        </p:txBody>
      </p:sp>
    </p:spTree>
    <p:extLst>
      <p:ext uri="{BB962C8B-B14F-4D97-AF65-F5344CB8AC3E}">
        <p14:creationId xmlns:p14="http://schemas.microsoft.com/office/powerpoint/2010/main" val="2650121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smtClean="0"/>
              <a:t>Speaking up</a:t>
            </a:r>
            <a:endParaRPr lang="de-CH" dirty="0" smtClean="0"/>
          </a:p>
        </p:txBody>
      </p:sp>
      <p:sp>
        <p:nvSpPr>
          <p:cNvPr id="4" name="Foliennummernplatzhalter 3"/>
          <p:cNvSpPr>
            <a:spLocks noGrp="1"/>
          </p:cNvSpPr>
          <p:nvPr>
            <p:ph type="sldNum" sz="quarter" idx="4"/>
          </p:nvPr>
        </p:nvSpPr>
        <p:spPr/>
        <p:txBody>
          <a:bodyPr/>
          <a:lstStyle/>
          <a:p>
            <a:fld id="{A6DC35B0-3101-436D-83E8-2A48940380AD}" type="slidenum">
              <a:rPr lang="de-CH" smtClean="0"/>
              <a:pPr/>
              <a:t>14</a:t>
            </a:fld>
            <a:endParaRPr lang="de-CH" dirty="0"/>
          </a:p>
        </p:txBody>
      </p:sp>
      <p:sp>
        <p:nvSpPr>
          <p:cNvPr id="5" name="Inhaltsplatzhalter 4"/>
          <p:cNvSpPr>
            <a:spLocks noGrp="1"/>
          </p:cNvSpPr>
          <p:nvPr>
            <p:ph sz="quarter" idx="11"/>
          </p:nvPr>
        </p:nvSpPr>
        <p:spPr/>
        <p:txBody>
          <a:bodyPr/>
          <a:lstStyle/>
          <a:p>
            <a:pPr marL="0" indent="0">
              <a:buNone/>
            </a:pPr>
            <a:endParaRPr lang="de-CH" dirty="0" smtClean="0"/>
          </a:p>
          <a:p>
            <a:pPr marL="0" indent="0">
              <a:buNone/>
            </a:pPr>
            <a:r>
              <a:rPr lang="de-CH" dirty="0" smtClean="0"/>
              <a:t>Wenn </a:t>
            </a:r>
            <a:r>
              <a:rPr lang="de-CH" dirty="0"/>
              <a:t>Schweigen gefährlich ist: </a:t>
            </a:r>
          </a:p>
          <a:p>
            <a:endParaRPr lang="de-CH" dirty="0"/>
          </a:p>
          <a:p>
            <a:pPr marL="0" indent="0">
              <a:buNone/>
            </a:pPr>
            <a:r>
              <a:rPr lang="de-CH" dirty="0"/>
              <a:t>Kommunikation von </a:t>
            </a:r>
            <a:r>
              <a:rPr lang="de-CH" dirty="0" smtClean="0"/>
              <a:t>Sicherheitsbedenken</a:t>
            </a:r>
          </a:p>
          <a:p>
            <a:pPr marL="0" indent="0">
              <a:buNone/>
            </a:pPr>
            <a:endParaRPr lang="de-CH" dirty="0"/>
          </a:p>
          <a:p>
            <a:pPr marL="0" indent="0">
              <a:buNone/>
            </a:pPr>
            <a:endParaRPr lang="de-CH" dirty="0" smtClean="0"/>
          </a:p>
          <a:p>
            <a:pPr marL="0" indent="0" algn="ctr">
              <a:buNone/>
            </a:pPr>
            <a:r>
              <a:rPr lang="de-CH" smtClean="0">
                <a:solidFill>
                  <a:srgbClr val="C00000"/>
                </a:solidFill>
              </a:rPr>
              <a:t>Speaking up</a:t>
            </a:r>
            <a:endParaRPr lang="de-CH" dirty="0">
              <a:solidFill>
                <a:srgbClr val="C00000"/>
              </a:solidFill>
            </a:endParaRPr>
          </a:p>
        </p:txBody>
      </p:sp>
      <p:sp>
        <p:nvSpPr>
          <p:cNvPr id="6" name="Textplatzhalter 5"/>
          <p:cNvSpPr>
            <a:spLocks noGrp="1"/>
          </p:cNvSpPr>
          <p:nvPr>
            <p:ph type="body" sz="quarter" idx="12"/>
          </p:nvPr>
        </p:nvSpPr>
        <p:spPr/>
        <p:txBody>
          <a:bodyPr/>
          <a:lstStyle/>
          <a:p>
            <a:r>
              <a:rPr lang="de-CH" dirty="0" smtClean="0"/>
              <a:t>D. Schwappach, 2013</a:t>
            </a:r>
            <a:endParaRPr lang="de-CH" dirty="0"/>
          </a:p>
        </p:txBody>
      </p:sp>
      <p:sp>
        <p:nvSpPr>
          <p:cNvPr id="7"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t>© patientensicherheit schweiz</a:t>
            </a:r>
            <a:endParaRPr lang="de-CH" dirty="0"/>
          </a:p>
        </p:txBody>
      </p:sp>
    </p:spTree>
    <p:extLst>
      <p:ext uri="{BB962C8B-B14F-4D97-AF65-F5344CB8AC3E}">
        <p14:creationId xmlns:p14="http://schemas.microsoft.com/office/powerpoint/2010/main" val="1992822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smtClean="0"/>
              <a:t>Speaking up</a:t>
            </a:r>
            <a:endParaRPr lang="de-CH" dirty="0" smtClean="0"/>
          </a:p>
          <a:p>
            <a:r>
              <a:rPr lang="de-CH" dirty="0" smtClean="0"/>
              <a:t>Kommunikation </a:t>
            </a:r>
            <a:r>
              <a:rPr lang="de-CH" dirty="0"/>
              <a:t>von </a:t>
            </a:r>
            <a:r>
              <a:rPr lang="de-CH" dirty="0" smtClean="0"/>
              <a:t>Sicherheitsbedenken</a:t>
            </a:r>
            <a:endParaRPr lang="de-CH" dirty="0"/>
          </a:p>
        </p:txBody>
      </p:sp>
      <p:sp>
        <p:nvSpPr>
          <p:cNvPr id="3" name="Foliennummernplatzhalter 2"/>
          <p:cNvSpPr>
            <a:spLocks noGrp="1"/>
          </p:cNvSpPr>
          <p:nvPr>
            <p:ph type="sldNum" sz="quarter" idx="4"/>
          </p:nvPr>
        </p:nvSpPr>
        <p:spPr/>
        <p:txBody>
          <a:bodyPr/>
          <a:lstStyle/>
          <a:p>
            <a:pPr>
              <a:defRPr/>
            </a:pPr>
            <a:fld id="{F9E1905D-F7FA-458E-9391-142153112CE6}" type="slidenum">
              <a:rPr lang="de-DE" smtClean="0"/>
              <a:pPr>
                <a:defRPr/>
              </a:pPr>
              <a:t>15</a:t>
            </a:fld>
            <a:endParaRPr lang="de-DE" dirty="0"/>
          </a:p>
        </p:txBody>
      </p:sp>
      <p:sp>
        <p:nvSpPr>
          <p:cNvPr id="4" name="Inhaltsplatzhalter 3"/>
          <p:cNvSpPr>
            <a:spLocks noGrp="1"/>
          </p:cNvSpPr>
          <p:nvPr>
            <p:ph sz="quarter" idx="11"/>
          </p:nvPr>
        </p:nvSpPr>
        <p:spPr/>
        <p:txBody>
          <a:bodyPr/>
          <a:lstStyle/>
          <a:p>
            <a:pPr marL="0" lvl="0" indent="0">
              <a:spcBef>
                <a:spcPts val="0"/>
              </a:spcBef>
              <a:buClrTx/>
              <a:buSzTx/>
              <a:buNone/>
              <a:defRPr/>
            </a:pPr>
            <a:r>
              <a:rPr lang="de-DE" sz="1800" dirty="0">
                <a:solidFill>
                  <a:srgbClr val="C00000"/>
                </a:solidFill>
              </a:rPr>
              <a:t>Ergebnisse der „Silence Kills“ Studie (USA, 2010):</a:t>
            </a:r>
          </a:p>
          <a:p>
            <a:pPr marL="0" lvl="0" indent="0">
              <a:spcBef>
                <a:spcPts val="0"/>
              </a:spcBef>
              <a:buClrTx/>
              <a:buSzTx/>
              <a:buNone/>
              <a:defRPr/>
            </a:pPr>
            <a:endParaRPr lang="de-DE" sz="1800" b="0" dirty="0">
              <a:solidFill>
                <a:srgbClr val="000000"/>
              </a:solidFill>
            </a:endParaRPr>
          </a:p>
          <a:p>
            <a:pPr marL="0" lvl="0" indent="0">
              <a:spcBef>
                <a:spcPts val="0"/>
              </a:spcBef>
              <a:buClrTx/>
              <a:buSzTx/>
              <a:buNone/>
              <a:defRPr/>
            </a:pPr>
            <a:r>
              <a:rPr lang="de-DE" sz="1800" b="0" dirty="0">
                <a:solidFill>
                  <a:srgbClr val="000000"/>
                </a:solidFill>
              </a:rPr>
              <a:t>Von den befragten 6‘500 Pflegefachleuten </a:t>
            </a:r>
            <a:r>
              <a:rPr lang="de-DE" sz="1800" b="0" dirty="0" smtClean="0">
                <a:solidFill>
                  <a:srgbClr val="000000"/>
                </a:solidFill>
              </a:rPr>
              <a:t>haben </a:t>
            </a:r>
            <a:r>
              <a:rPr lang="de-DE" sz="1800" b="0" dirty="0">
                <a:solidFill>
                  <a:srgbClr val="000000"/>
                </a:solidFill>
              </a:rPr>
              <a:t>…</a:t>
            </a:r>
          </a:p>
          <a:p>
            <a:pPr marL="0" lvl="0" indent="0">
              <a:spcBef>
                <a:spcPts val="0"/>
              </a:spcBef>
              <a:buClrTx/>
              <a:buSzTx/>
              <a:buNone/>
              <a:defRPr/>
            </a:pPr>
            <a:endParaRPr lang="de-DE" sz="1800" b="0" dirty="0">
              <a:solidFill>
                <a:srgbClr val="000000"/>
              </a:solidFill>
            </a:endParaRPr>
          </a:p>
          <a:p>
            <a:pPr marL="285750" lvl="0" indent="-285750">
              <a:spcBef>
                <a:spcPts val="0"/>
              </a:spcBef>
              <a:buClrTx/>
              <a:buSzTx/>
              <a:buFontTx/>
              <a:buChar char="-"/>
              <a:defRPr/>
            </a:pPr>
            <a:r>
              <a:rPr lang="de-DE" sz="1800" b="0" dirty="0">
                <a:solidFill>
                  <a:srgbClr val="000000"/>
                </a:solidFill>
              </a:rPr>
              <a:t>84% Kollegen, die gefährliche „Abkürzungen“ nehmen oder Regeln verletzen (z.B. Doppelcheck auslassen, keine Handschuhe nehmen</a:t>
            </a:r>
            <a:r>
              <a:rPr lang="de-DE" sz="1800" b="0" dirty="0" smtClean="0">
                <a:solidFill>
                  <a:srgbClr val="000000"/>
                </a:solidFill>
              </a:rPr>
              <a:t>);</a:t>
            </a:r>
            <a:endParaRPr lang="de-DE" sz="1800" b="0" dirty="0">
              <a:solidFill>
                <a:srgbClr val="000000"/>
              </a:solidFill>
            </a:endParaRPr>
          </a:p>
          <a:p>
            <a:pPr marL="285750" lvl="0" indent="-285750">
              <a:spcBef>
                <a:spcPts val="0"/>
              </a:spcBef>
              <a:buClrTx/>
              <a:buSzTx/>
              <a:buFontTx/>
              <a:buChar char="-"/>
              <a:defRPr/>
            </a:pPr>
            <a:endParaRPr lang="de-DE" sz="1800" b="0" dirty="0">
              <a:solidFill>
                <a:srgbClr val="000000"/>
              </a:solidFill>
            </a:endParaRPr>
          </a:p>
          <a:p>
            <a:pPr marL="285750" lvl="0" indent="-285750">
              <a:spcBef>
                <a:spcPts val="0"/>
              </a:spcBef>
              <a:buClrTx/>
              <a:buSzTx/>
              <a:buFontTx/>
              <a:buChar char="-"/>
              <a:defRPr/>
            </a:pPr>
            <a:r>
              <a:rPr lang="de-DE" sz="1800" b="0" dirty="0" smtClean="0">
                <a:solidFill>
                  <a:srgbClr val="000000"/>
                </a:solidFill>
              </a:rPr>
              <a:t>26% </a:t>
            </a:r>
            <a:r>
              <a:rPr lang="de-DE" sz="1800" b="0" dirty="0">
                <a:solidFill>
                  <a:srgbClr val="000000"/>
                </a:solidFill>
              </a:rPr>
              <a:t>erlebt, dass diese Abkürzungen zu einer </a:t>
            </a:r>
            <a:r>
              <a:rPr lang="de-DE" sz="1800" b="0" dirty="0" smtClean="0">
                <a:solidFill>
                  <a:srgbClr val="000000"/>
                </a:solidFill>
              </a:rPr>
              <a:t>Patientenschädigung geführt hat;</a:t>
            </a:r>
            <a:endParaRPr lang="de-DE" sz="1800" b="0" dirty="0">
              <a:solidFill>
                <a:srgbClr val="000000"/>
              </a:solidFill>
            </a:endParaRPr>
          </a:p>
          <a:p>
            <a:pPr marL="285750" lvl="0" indent="-285750">
              <a:spcBef>
                <a:spcPts val="0"/>
              </a:spcBef>
              <a:buClrTx/>
              <a:buSzTx/>
              <a:buFontTx/>
              <a:buChar char="-"/>
              <a:defRPr/>
            </a:pPr>
            <a:endParaRPr lang="de-DE" sz="1800" b="0" dirty="0">
              <a:solidFill>
                <a:srgbClr val="000000"/>
              </a:solidFill>
            </a:endParaRPr>
          </a:p>
          <a:p>
            <a:pPr marL="285750" lvl="0" indent="-285750">
              <a:spcBef>
                <a:spcPts val="0"/>
              </a:spcBef>
              <a:buClrTx/>
              <a:buSzTx/>
              <a:buFontTx/>
              <a:buChar char="-"/>
              <a:defRPr/>
            </a:pPr>
            <a:r>
              <a:rPr lang="de-DE" sz="1800" b="0" dirty="0">
                <a:solidFill>
                  <a:srgbClr val="000000"/>
                </a:solidFill>
              </a:rPr>
              <a:t>t</a:t>
            </a:r>
            <a:r>
              <a:rPr lang="de-DE" sz="1800" b="0" dirty="0" smtClean="0">
                <a:solidFill>
                  <a:srgbClr val="000000"/>
                </a:solidFill>
              </a:rPr>
              <a:t>rotzdem </a:t>
            </a:r>
            <a:r>
              <a:rPr lang="de-DE" sz="1800" b="0" dirty="0">
                <a:solidFill>
                  <a:srgbClr val="000000"/>
                </a:solidFill>
              </a:rPr>
              <a:t>nur 17% diese </a:t>
            </a:r>
            <a:r>
              <a:rPr lang="de-DE" sz="1800" b="0" dirty="0" smtClean="0">
                <a:solidFill>
                  <a:srgbClr val="000000"/>
                </a:solidFill>
              </a:rPr>
              <a:t>Regelverletzungen angesprochen;</a:t>
            </a:r>
            <a:endParaRPr lang="de-DE" sz="1800" b="0" dirty="0">
              <a:solidFill>
                <a:srgbClr val="000000"/>
              </a:solidFill>
            </a:endParaRPr>
          </a:p>
          <a:p>
            <a:pPr marL="285750" lvl="0" indent="-285750">
              <a:spcBef>
                <a:spcPts val="0"/>
              </a:spcBef>
              <a:buClrTx/>
              <a:buSzTx/>
              <a:buFontTx/>
              <a:buChar char="-"/>
              <a:defRPr/>
            </a:pPr>
            <a:endParaRPr lang="de-DE" sz="1800" b="0" dirty="0">
              <a:solidFill>
                <a:srgbClr val="000000"/>
              </a:solidFill>
            </a:endParaRPr>
          </a:p>
          <a:p>
            <a:pPr marL="285750" lvl="0" indent="-285750">
              <a:spcBef>
                <a:spcPts val="0"/>
              </a:spcBef>
              <a:buClrTx/>
              <a:buSzTx/>
              <a:buFontTx/>
              <a:buChar char="-"/>
              <a:defRPr/>
            </a:pPr>
            <a:r>
              <a:rPr lang="de-DE" sz="1800" b="0" dirty="0">
                <a:solidFill>
                  <a:srgbClr val="000000"/>
                </a:solidFill>
              </a:rPr>
              <a:t>85% Situationen erlebt, in denen sie durch ein Sicherheitstool (z.B. Checkliste) auf ein Problem aufmerksam wurden;</a:t>
            </a:r>
          </a:p>
          <a:p>
            <a:pPr marL="285750" lvl="0" indent="-285750">
              <a:spcBef>
                <a:spcPts val="0"/>
              </a:spcBef>
              <a:buClrTx/>
              <a:buSzTx/>
              <a:buFontTx/>
              <a:buChar char="-"/>
              <a:defRPr/>
            </a:pPr>
            <a:endParaRPr lang="de-DE" sz="1800" b="0" dirty="0">
              <a:solidFill>
                <a:srgbClr val="000000"/>
              </a:solidFill>
            </a:endParaRPr>
          </a:p>
          <a:p>
            <a:pPr marL="285750" lvl="0" indent="-285750">
              <a:spcBef>
                <a:spcPts val="0"/>
              </a:spcBef>
              <a:buClrTx/>
              <a:buSzTx/>
              <a:buFontTx/>
              <a:buChar char="-"/>
              <a:defRPr/>
            </a:pPr>
            <a:r>
              <a:rPr lang="de-DE" sz="1800" b="0" dirty="0">
                <a:solidFill>
                  <a:srgbClr val="000000"/>
                </a:solidFill>
              </a:rPr>
              <a:t>58% diese Sicherheitsbedenken nicht kommuniziert oder Kollegen darauf hingewiesen.</a:t>
            </a:r>
          </a:p>
          <a:p>
            <a:endParaRPr lang="de-CH" dirty="0"/>
          </a:p>
        </p:txBody>
      </p:sp>
      <p:sp>
        <p:nvSpPr>
          <p:cNvPr id="5" name="Textplatzhalter 4"/>
          <p:cNvSpPr>
            <a:spLocks noGrp="1"/>
          </p:cNvSpPr>
          <p:nvPr>
            <p:ph type="body" sz="quarter" idx="12"/>
          </p:nvPr>
        </p:nvSpPr>
        <p:spPr/>
        <p:txBody>
          <a:bodyPr/>
          <a:lstStyle/>
          <a:p>
            <a:r>
              <a:rPr lang="en-US" dirty="0"/>
              <a:t>AAORN, AACN, VitalSmarts, Silence Kills / The Silent Treatment Study: http://www.silenttreatmentstudy.com/ </a:t>
            </a:r>
          </a:p>
          <a:p>
            <a:endParaRPr lang="de-CH" dirty="0"/>
          </a:p>
        </p:txBody>
      </p:sp>
      <p:sp>
        <p:nvSpPr>
          <p:cNvPr id="7"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t>© patientensicherheit schweiz</a:t>
            </a:r>
            <a:endParaRPr lang="de-CH" dirty="0"/>
          </a:p>
        </p:txBody>
      </p:sp>
    </p:spTree>
    <p:extLst>
      <p:ext uri="{BB962C8B-B14F-4D97-AF65-F5344CB8AC3E}">
        <p14:creationId xmlns:p14="http://schemas.microsoft.com/office/powerpoint/2010/main" val="16439894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a:xfrm>
            <a:off x="0" y="0"/>
            <a:ext cx="6516216" cy="724205"/>
          </a:xfrm>
        </p:spPr>
        <p:txBody>
          <a:bodyPr/>
          <a:lstStyle/>
          <a:p>
            <a:r>
              <a:rPr lang="de-CH" smtClean="0"/>
              <a:t>Speaking up  </a:t>
            </a:r>
            <a:endParaRPr lang="de-CH" dirty="0" smtClean="0"/>
          </a:p>
          <a:p>
            <a:r>
              <a:rPr lang="de-CH" dirty="0" smtClean="0"/>
              <a:t>Kommunikation </a:t>
            </a:r>
            <a:r>
              <a:rPr lang="de-CH" dirty="0"/>
              <a:t>von </a:t>
            </a:r>
            <a:r>
              <a:rPr lang="de-CH" dirty="0" smtClean="0"/>
              <a:t>Sicherheitsbedenken</a:t>
            </a:r>
            <a:endParaRPr lang="de-CH" dirty="0"/>
          </a:p>
        </p:txBody>
      </p:sp>
      <p:sp>
        <p:nvSpPr>
          <p:cNvPr id="20484" name="Foliennummernplatzhalter 1"/>
          <p:cNvSpPr>
            <a:spLocks noGrp="1"/>
          </p:cNvSpPr>
          <p:nvPr>
            <p:ph type="sldNum"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1272" tIns="40636" rIns="81272" bIns="40636" numCol="1" anchor="t" anchorCtr="0" compatLnSpc="1">
            <a:prstTxWarp prst="textNoShape">
              <a:avLst/>
            </a:prstTxWarp>
          </a:bodyPr>
          <a:lstStyle>
            <a:lvl1pPr eaLnBrk="0" hangingPunct="0">
              <a:defRPr sz="1800">
                <a:solidFill>
                  <a:schemeClr val="tx1"/>
                </a:solidFill>
                <a:latin typeface="Arial" charset="0"/>
              </a:defRPr>
            </a:lvl1pPr>
            <a:lvl2pPr marL="660334" indent="-253975" eaLnBrk="0" hangingPunct="0">
              <a:defRPr sz="1800">
                <a:solidFill>
                  <a:schemeClr val="tx1"/>
                </a:solidFill>
                <a:latin typeface="Arial" charset="0"/>
              </a:defRPr>
            </a:lvl2pPr>
            <a:lvl3pPr marL="1015898" indent="-203180" eaLnBrk="0" hangingPunct="0">
              <a:defRPr sz="1800">
                <a:solidFill>
                  <a:schemeClr val="tx1"/>
                </a:solidFill>
                <a:latin typeface="Arial" charset="0"/>
              </a:defRPr>
            </a:lvl3pPr>
            <a:lvl4pPr marL="1422258" indent="-203180" eaLnBrk="0" hangingPunct="0">
              <a:defRPr sz="1800">
                <a:solidFill>
                  <a:schemeClr val="tx1"/>
                </a:solidFill>
                <a:latin typeface="Arial" charset="0"/>
              </a:defRPr>
            </a:lvl4pPr>
            <a:lvl5pPr marL="1828617" indent="-203180" eaLnBrk="0" hangingPunct="0">
              <a:defRPr sz="1800">
                <a:solidFill>
                  <a:schemeClr val="tx1"/>
                </a:solidFill>
                <a:latin typeface="Arial" charset="0"/>
              </a:defRPr>
            </a:lvl5pPr>
            <a:lvl6pPr marL="2234976" indent="-203180" eaLnBrk="0" fontAlgn="base" hangingPunct="0">
              <a:spcBef>
                <a:spcPct val="0"/>
              </a:spcBef>
              <a:spcAft>
                <a:spcPct val="0"/>
              </a:spcAft>
              <a:defRPr sz="1800">
                <a:solidFill>
                  <a:schemeClr val="tx1"/>
                </a:solidFill>
                <a:latin typeface="Arial" charset="0"/>
              </a:defRPr>
            </a:lvl6pPr>
            <a:lvl7pPr marL="2641336" indent="-203180" eaLnBrk="0" fontAlgn="base" hangingPunct="0">
              <a:spcBef>
                <a:spcPct val="0"/>
              </a:spcBef>
              <a:spcAft>
                <a:spcPct val="0"/>
              </a:spcAft>
              <a:defRPr sz="1800">
                <a:solidFill>
                  <a:schemeClr val="tx1"/>
                </a:solidFill>
                <a:latin typeface="Arial" charset="0"/>
              </a:defRPr>
            </a:lvl7pPr>
            <a:lvl8pPr marL="3047695" indent="-203180" eaLnBrk="0" fontAlgn="base" hangingPunct="0">
              <a:spcBef>
                <a:spcPct val="0"/>
              </a:spcBef>
              <a:spcAft>
                <a:spcPct val="0"/>
              </a:spcAft>
              <a:defRPr sz="1800">
                <a:solidFill>
                  <a:schemeClr val="tx1"/>
                </a:solidFill>
                <a:latin typeface="Arial" charset="0"/>
              </a:defRPr>
            </a:lvl8pPr>
            <a:lvl9pPr marL="3454055" indent="-203180" eaLnBrk="0" fontAlgn="base" hangingPunct="0">
              <a:spcBef>
                <a:spcPct val="0"/>
              </a:spcBef>
              <a:spcAft>
                <a:spcPct val="0"/>
              </a:spcAft>
              <a:defRPr sz="1800">
                <a:solidFill>
                  <a:schemeClr val="tx1"/>
                </a:solidFill>
                <a:latin typeface="Arial" charset="0"/>
              </a:defRPr>
            </a:lvl9pPr>
          </a:lstStyle>
          <a:p>
            <a:pPr eaLnBrk="1" hangingPunct="1"/>
            <a:fld id="{FB258C8F-9AE2-4AFC-92BA-FAF5FABE7587}" type="slidenum">
              <a:rPr lang="de-DE" altLang="de-DE" sz="1400"/>
              <a:pPr eaLnBrk="1" hangingPunct="1"/>
              <a:t>16</a:t>
            </a:fld>
            <a:endParaRPr lang="de-DE" altLang="de-DE" sz="1400" dirty="0"/>
          </a:p>
        </p:txBody>
      </p:sp>
      <p:sp>
        <p:nvSpPr>
          <p:cNvPr id="3" name="Inhaltsplatzhalter 2"/>
          <p:cNvSpPr>
            <a:spLocks noGrp="1"/>
          </p:cNvSpPr>
          <p:nvPr>
            <p:ph sz="quarter" idx="11"/>
          </p:nvPr>
        </p:nvSpPr>
        <p:spPr>
          <a:xfrm>
            <a:off x="401960" y="980728"/>
            <a:ext cx="8418512" cy="5220618"/>
          </a:xfrm>
        </p:spPr>
        <p:txBody>
          <a:bodyPr/>
          <a:lstStyle/>
          <a:p>
            <a:pPr marL="0" lvl="0" indent="0">
              <a:spcBef>
                <a:spcPts val="0"/>
              </a:spcBef>
              <a:buClrTx/>
              <a:buSzTx/>
              <a:buNone/>
            </a:pPr>
            <a:r>
              <a:rPr lang="de-DE" altLang="de-DE" sz="1800" dirty="0">
                <a:solidFill>
                  <a:srgbClr val="C00000"/>
                </a:solidFill>
              </a:rPr>
              <a:t>Viele Mitarbeitende im Spital kennen Situationen, in denen … </a:t>
            </a:r>
            <a:endParaRPr lang="de-DE" altLang="de-DE" sz="1800" b="0" dirty="0">
              <a:solidFill>
                <a:prstClr val="black"/>
              </a:solidFill>
            </a:endParaRPr>
          </a:p>
          <a:p>
            <a:pPr marL="715963" lvl="1" indent="-180975">
              <a:spcBef>
                <a:spcPts val="0"/>
              </a:spcBef>
              <a:buClrTx/>
              <a:buSzTx/>
              <a:buFontTx/>
              <a:buChar char="-"/>
            </a:pPr>
            <a:r>
              <a:rPr lang="de-DE" altLang="de-DE" sz="1800" dirty="0" smtClean="0">
                <a:solidFill>
                  <a:prstClr val="black"/>
                </a:solidFill>
              </a:rPr>
              <a:t>Sicherheits-Checks </a:t>
            </a:r>
            <a:r>
              <a:rPr lang="de-DE" altLang="de-DE" sz="1800" dirty="0">
                <a:solidFill>
                  <a:prstClr val="black"/>
                </a:solidFill>
              </a:rPr>
              <a:t>ausgelassen werden,</a:t>
            </a:r>
          </a:p>
          <a:p>
            <a:pPr marL="715963" lvl="1" indent="-180975">
              <a:spcBef>
                <a:spcPts val="0"/>
              </a:spcBef>
              <a:buClrTx/>
              <a:buSzTx/>
              <a:buFontTx/>
              <a:buChar char="-"/>
            </a:pPr>
            <a:r>
              <a:rPr lang="de-DE" altLang="de-DE" sz="1800" dirty="0">
                <a:solidFill>
                  <a:prstClr val="black"/>
                </a:solidFill>
              </a:rPr>
              <a:t>Warnhinweise übergangen werden,</a:t>
            </a:r>
          </a:p>
          <a:p>
            <a:pPr marL="715963" lvl="1" indent="-180975">
              <a:spcBef>
                <a:spcPts val="0"/>
              </a:spcBef>
              <a:buClrTx/>
              <a:buSzTx/>
              <a:buFontTx/>
              <a:buChar char="-"/>
            </a:pPr>
            <a:r>
              <a:rPr lang="de-DE" altLang="de-DE" sz="1800" dirty="0">
                <a:solidFill>
                  <a:prstClr val="black"/>
                </a:solidFill>
              </a:rPr>
              <a:t>sicherheitsrelevante Regeln nicht eingehalten </a:t>
            </a:r>
            <a:r>
              <a:rPr lang="de-DE" altLang="de-DE" sz="1800" dirty="0" smtClean="0">
                <a:solidFill>
                  <a:prstClr val="black"/>
                </a:solidFill>
              </a:rPr>
              <a:t>werden,</a:t>
            </a:r>
          </a:p>
          <a:p>
            <a:pPr marL="715963" lvl="1" indent="-180975">
              <a:spcBef>
                <a:spcPts val="0"/>
              </a:spcBef>
              <a:buClrTx/>
              <a:buSzTx/>
              <a:buFontTx/>
              <a:buChar char="-"/>
            </a:pPr>
            <a:endParaRPr lang="de-DE" altLang="de-DE" sz="1800" b="1" dirty="0">
              <a:solidFill>
                <a:prstClr val="black"/>
              </a:solidFill>
            </a:endParaRPr>
          </a:p>
          <a:p>
            <a:pPr marL="715963" lvl="1" indent="-180975">
              <a:spcBef>
                <a:spcPts val="0"/>
              </a:spcBef>
              <a:buClrTx/>
              <a:buSzTx/>
              <a:buFontTx/>
              <a:buChar char="-"/>
            </a:pPr>
            <a:r>
              <a:rPr lang="de-DE" altLang="de-DE" sz="1800" b="1" dirty="0" smtClean="0">
                <a:solidFill>
                  <a:srgbClr val="C00000"/>
                </a:solidFill>
              </a:rPr>
              <a:t>Kollegen </a:t>
            </a:r>
            <a:r>
              <a:rPr lang="de-DE" altLang="de-DE" sz="1800" b="1" dirty="0">
                <a:solidFill>
                  <a:srgbClr val="C00000"/>
                </a:solidFill>
              </a:rPr>
              <a:t>sich riskant verhalten oder einen Fehler </a:t>
            </a:r>
            <a:r>
              <a:rPr lang="de-DE" altLang="de-DE" sz="1800" b="1" dirty="0" smtClean="0">
                <a:solidFill>
                  <a:srgbClr val="C00000"/>
                </a:solidFill>
              </a:rPr>
              <a:t>machen</a:t>
            </a:r>
          </a:p>
          <a:p>
            <a:pPr marL="457200" lvl="1" indent="0">
              <a:spcBef>
                <a:spcPts val="0"/>
              </a:spcBef>
              <a:buClrTx/>
              <a:buSzTx/>
              <a:buFontTx/>
              <a:buChar char="-"/>
            </a:pPr>
            <a:endParaRPr lang="de-DE" sz="1800" b="1" dirty="0">
              <a:solidFill>
                <a:srgbClr val="C00000"/>
              </a:solidFill>
            </a:endParaRPr>
          </a:p>
          <a:p>
            <a:pPr marL="0" lvl="0" indent="0">
              <a:spcBef>
                <a:spcPts val="0"/>
              </a:spcBef>
              <a:buClrTx/>
              <a:buSzTx/>
              <a:buNone/>
              <a:defRPr/>
            </a:pPr>
            <a:r>
              <a:rPr lang="de-DE" sz="1800" dirty="0">
                <a:solidFill>
                  <a:srgbClr val="C00000"/>
                </a:solidFill>
              </a:rPr>
              <a:t>… sie unsicher sind, … </a:t>
            </a:r>
          </a:p>
          <a:p>
            <a:pPr marL="0" lvl="0" indent="0">
              <a:spcBef>
                <a:spcPts val="0"/>
              </a:spcBef>
              <a:buClrTx/>
              <a:buSzTx/>
              <a:buNone/>
              <a:defRPr/>
            </a:pPr>
            <a:endParaRPr lang="de-DE" sz="1800" b="0" dirty="0">
              <a:solidFill>
                <a:prstClr val="black"/>
              </a:solidFill>
            </a:endParaRPr>
          </a:p>
          <a:p>
            <a:pPr marL="719138" lvl="0" indent="-184150">
              <a:spcBef>
                <a:spcPts val="0"/>
              </a:spcBef>
              <a:buClrTx/>
              <a:buSzTx/>
              <a:buFontTx/>
              <a:buChar char="-"/>
              <a:defRPr/>
            </a:pPr>
            <a:r>
              <a:rPr lang="de-DE" sz="1800" b="0" dirty="0" smtClean="0">
                <a:solidFill>
                  <a:prstClr val="black"/>
                </a:solidFill>
              </a:rPr>
              <a:t> ob </a:t>
            </a:r>
            <a:r>
              <a:rPr lang="de-DE" sz="1800" b="0" dirty="0">
                <a:solidFill>
                  <a:prstClr val="black"/>
                </a:solidFill>
              </a:rPr>
              <a:t>und wie man sich dazu verhält,</a:t>
            </a:r>
          </a:p>
          <a:p>
            <a:pPr marL="719138" lvl="0" indent="-184150">
              <a:spcBef>
                <a:spcPts val="0"/>
              </a:spcBef>
              <a:buClrTx/>
              <a:buSzTx/>
              <a:buFontTx/>
              <a:buChar char="-"/>
              <a:defRPr/>
            </a:pPr>
            <a:r>
              <a:rPr lang="de-DE" sz="1800" b="0" dirty="0" smtClean="0">
                <a:solidFill>
                  <a:prstClr val="black"/>
                </a:solidFill>
              </a:rPr>
              <a:t> ob </a:t>
            </a:r>
            <a:r>
              <a:rPr lang="de-DE" sz="1800" b="0" dirty="0">
                <a:solidFill>
                  <a:prstClr val="black"/>
                </a:solidFill>
              </a:rPr>
              <a:t>man die Kollegen darauf hinweist,</a:t>
            </a:r>
          </a:p>
          <a:p>
            <a:pPr marL="719138" lvl="0" indent="-184150">
              <a:spcBef>
                <a:spcPts val="0"/>
              </a:spcBef>
              <a:buClrTx/>
              <a:buSzTx/>
              <a:buFontTx/>
              <a:buChar char="-"/>
              <a:defRPr/>
            </a:pPr>
            <a:r>
              <a:rPr lang="de-DE" sz="1800" b="0" dirty="0" smtClean="0">
                <a:solidFill>
                  <a:prstClr val="black"/>
                </a:solidFill>
              </a:rPr>
              <a:t> wann </a:t>
            </a:r>
            <a:r>
              <a:rPr lang="de-DE" sz="1800" b="0" dirty="0">
                <a:solidFill>
                  <a:prstClr val="black"/>
                </a:solidFill>
              </a:rPr>
              <a:t>man eingreifen soll / </a:t>
            </a:r>
            <a:r>
              <a:rPr lang="de-DE" sz="1800" b="0" dirty="0" smtClean="0">
                <a:solidFill>
                  <a:prstClr val="black"/>
                </a:solidFill>
              </a:rPr>
              <a:t>muss,</a:t>
            </a:r>
          </a:p>
          <a:p>
            <a:pPr marL="719138" lvl="0" indent="-184150">
              <a:spcBef>
                <a:spcPts val="0"/>
              </a:spcBef>
              <a:buClrTx/>
              <a:buSzTx/>
              <a:buFontTx/>
              <a:buChar char="-"/>
              <a:defRPr/>
            </a:pPr>
            <a:endParaRPr lang="de-DE" sz="1800" b="0" dirty="0">
              <a:solidFill>
                <a:prstClr val="black"/>
              </a:solidFill>
            </a:endParaRPr>
          </a:p>
          <a:p>
            <a:pPr marL="719138" lvl="0" indent="-184150">
              <a:spcBef>
                <a:spcPts val="0"/>
              </a:spcBef>
              <a:buClrTx/>
              <a:buSzTx/>
              <a:buFontTx/>
              <a:buChar char="-"/>
              <a:defRPr/>
            </a:pPr>
            <a:r>
              <a:rPr lang="de-DE" sz="1800" dirty="0" smtClean="0">
                <a:solidFill>
                  <a:srgbClr val="C00000"/>
                </a:solidFill>
              </a:rPr>
              <a:t>wann </a:t>
            </a:r>
            <a:r>
              <a:rPr lang="de-DE" sz="1800" dirty="0">
                <a:solidFill>
                  <a:srgbClr val="C00000"/>
                </a:solidFill>
              </a:rPr>
              <a:t>und wie man Sicherheitsbedenken äussert</a:t>
            </a:r>
            <a:r>
              <a:rPr lang="de-DE" sz="1800" dirty="0" smtClean="0">
                <a:solidFill>
                  <a:srgbClr val="C00000"/>
                </a:solidFill>
              </a:rPr>
              <a:t>,</a:t>
            </a:r>
          </a:p>
          <a:p>
            <a:pPr marL="719138" lvl="0" indent="-184150">
              <a:spcBef>
                <a:spcPts val="0"/>
              </a:spcBef>
              <a:buClrTx/>
              <a:buSzTx/>
              <a:buFontTx/>
              <a:buChar char="-"/>
              <a:defRPr/>
            </a:pPr>
            <a:endParaRPr lang="de-DE" sz="1800" dirty="0" smtClean="0">
              <a:solidFill>
                <a:srgbClr val="C00000"/>
              </a:solidFill>
            </a:endParaRPr>
          </a:p>
          <a:p>
            <a:pPr marL="0" lvl="0" indent="0">
              <a:spcBef>
                <a:spcPts val="0"/>
              </a:spcBef>
              <a:buClrTx/>
              <a:buSzTx/>
              <a:buNone/>
            </a:pPr>
            <a:r>
              <a:rPr lang="de-DE" altLang="de-DE" sz="1800" dirty="0">
                <a:solidFill>
                  <a:srgbClr val="C00000"/>
                </a:solidFill>
              </a:rPr>
              <a:t>… sie nach (unbewusster) Abwägung sprachlos bleiben.  </a:t>
            </a:r>
          </a:p>
          <a:p>
            <a:pPr marL="641992" lvl="0" indent="0">
              <a:spcBef>
                <a:spcPts val="0"/>
              </a:spcBef>
              <a:buClrTx/>
              <a:buSzTx/>
              <a:buFontTx/>
              <a:buChar char="-"/>
              <a:defRPr/>
            </a:pPr>
            <a:endParaRPr lang="de-DE" sz="1800" dirty="0">
              <a:solidFill>
                <a:srgbClr val="C00000"/>
              </a:solidFill>
            </a:endParaRPr>
          </a:p>
          <a:p>
            <a:pPr marL="457200" lvl="1" indent="0">
              <a:spcBef>
                <a:spcPts val="0"/>
              </a:spcBef>
              <a:buClrTx/>
              <a:buSzTx/>
              <a:buFontTx/>
              <a:buChar char="-"/>
            </a:pPr>
            <a:endParaRPr lang="de-CH" dirty="0"/>
          </a:p>
        </p:txBody>
      </p:sp>
      <p:sp>
        <p:nvSpPr>
          <p:cNvPr id="10" name="Textplatzhalter 3"/>
          <p:cNvSpPr>
            <a:spLocks noGrp="1"/>
          </p:cNvSpPr>
          <p:nvPr>
            <p:ph type="body" sz="quarter" idx="12"/>
          </p:nvPr>
        </p:nvSpPr>
        <p:spPr/>
        <p:txBody>
          <a:bodyPr/>
          <a:lstStyle/>
          <a:p>
            <a:r>
              <a:rPr lang="de-CH" dirty="0" smtClean="0"/>
              <a:t>Schwappach et al. </a:t>
            </a:r>
            <a:endParaRPr lang="de-CH" dirty="0"/>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t>© patientensicherheit schweiz</a:t>
            </a:r>
            <a:endParaRPr lang="de-CH" dirty="0"/>
          </a:p>
        </p:txBody>
      </p:sp>
    </p:spTree>
    <p:extLst>
      <p:ext uri="{BB962C8B-B14F-4D97-AF65-F5344CB8AC3E}">
        <p14:creationId xmlns:p14="http://schemas.microsoft.com/office/powerpoint/2010/main" val="5671425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smtClean="0"/>
              <a:t>Speaking up  </a:t>
            </a:r>
            <a:endParaRPr lang="de-CH" dirty="0"/>
          </a:p>
          <a:p>
            <a:r>
              <a:rPr lang="de-CH" dirty="0"/>
              <a:t>Kommunikation von </a:t>
            </a:r>
            <a:r>
              <a:rPr lang="de-CH" dirty="0" smtClean="0"/>
              <a:t>Sicherheitsbedenken</a:t>
            </a:r>
            <a:endParaRPr lang="de-CH"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17</a:t>
            </a:fld>
            <a:endParaRPr lang="de-CH" dirty="0"/>
          </a:p>
        </p:txBody>
      </p:sp>
      <p:sp>
        <p:nvSpPr>
          <p:cNvPr id="4" name="Inhaltsplatzhalter 3"/>
          <p:cNvSpPr>
            <a:spLocks noGrp="1"/>
          </p:cNvSpPr>
          <p:nvPr>
            <p:ph sz="quarter" idx="11"/>
          </p:nvPr>
        </p:nvSpPr>
        <p:spPr/>
        <p:txBody>
          <a:bodyPr>
            <a:noAutofit/>
          </a:bodyPr>
          <a:lstStyle/>
          <a:p>
            <a:r>
              <a:rPr lang="de-CH" sz="1800" dirty="0" smtClean="0">
                <a:solidFill>
                  <a:srgbClr val="C00000"/>
                </a:solidFill>
              </a:rPr>
              <a:t>Motivation zum </a:t>
            </a:r>
            <a:r>
              <a:rPr lang="de-CH" sz="1800" dirty="0" err="1" smtClean="0">
                <a:solidFill>
                  <a:srgbClr val="C00000"/>
                </a:solidFill>
              </a:rPr>
              <a:t>Speaking</a:t>
            </a:r>
            <a:r>
              <a:rPr lang="de-CH" sz="1800" dirty="0" smtClean="0">
                <a:solidFill>
                  <a:srgbClr val="C00000"/>
                </a:solidFill>
              </a:rPr>
              <a:t> </a:t>
            </a:r>
            <a:r>
              <a:rPr lang="de-CH" sz="1800" dirty="0" err="1" smtClean="0">
                <a:solidFill>
                  <a:srgbClr val="C00000"/>
                </a:solidFill>
              </a:rPr>
              <a:t>up</a:t>
            </a:r>
            <a:endParaRPr lang="de-CH" sz="1800" dirty="0" smtClean="0">
              <a:solidFill>
                <a:srgbClr val="C00000"/>
              </a:solidFill>
            </a:endParaRPr>
          </a:p>
          <a:p>
            <a:pPr lvl="1"/>
            <a:r>
              <a:rPr lang="de-CH" sz="1800" dirty="0"/>
              <a:t>Patient vor Schaden schützen</a:t>
            </a:r>
          </a:p>
          <a:p>
            <a:pPr lvl="1"/>
            <a:r>
              <a:rPr lang="de-DE" sz="1800" dirty="0">
                <a:solidFill>
                  <a:srgbClr val="000000"/>
                </a:solidFill>
              </a:rPr>
              <a:t>Kollegen vor Fehler schützen</a:t>
            </a:r>
          </a:p>
          <a:p>
            <a:endParaRPr lang="de-CH" sz="1800" dirty="0">
              <a:solidFill>
                <a:srgbClr val="C00000"/>
              </a:solidFill>
            </a:endParaRPr>
          </a:p>
          <a:p>
            <a:r>
              <a:rPr lang="de-CH" sz="1800" dirty="0" smtClean="0">
                <a:solidFill>
                  <a:srgbClr val="C00000"/>
                </a:solidFill>
              </a:rPr>
              <a:t>Mögliche Gründe für Schweigen </a:t>
            </a:r>
          </a:p>
          <a:p>
            <a:pPr lvl="1"/>
            <a:r>
              <a:rPr lang="de-CH" sz="1800" dirty="0" smtClean="0"/>
              <a:t>«Nicht </a:t>
            </a:r>
            <a:r>
              <a:rPr lang="de-CH" sz="1800" dirty="0"/>
              <a:t>vorbereitet sein</a:t>
            </a:r>
            <a:r>
              <a:rPr lang="de-CH" sz="1800" dirty="0" smtClean="0"/>
              <a:t>» - sofortige Handlung notwendig </a:t>
            </a:r>
          </a:p>
          <a:p>
            <a:pPr lvl="1" fontAlgn="ctr"/>
            <a:r>
              <a:rPr lang="de-CH" sz="1800" dirty="0"/>
              <a:t>Abwägung: Risiko nicht gross genug </a:t>
            </a:r>
            <a:endParaRPr lang="de-CH" sz="1800" b="0" dirty="0"/>
          </a:p>
          <a:p>
            <a:pPr lvl="1" fontAlgn="ctr"/>
            <a:r>
              <a:rPr lang="de-CH" sz="1800" b="0" dirty="0"/>
              <a:t>Kollegen nicht bloss-stellen wollen</a:t>
            </a:r>
          </a:p>
          <a:p>
            <a:pPr lvl="1" fontAlgn="ctr"/>
            <a:r>
              <a:rPr lang="de-CH" sz="1800" b="0" dirty="0"/>
              <a:t>Patient nicht verunsichern</a:t>
            </a:r>
          </a:p>
          <a:p>
            <a:pPr lvl="1"/>
            <a:r>
              <a:rPr lang="de-CH" sz="1800" b="0" dirty="0"/>
              <a:t>Reaktion nicht einschätzbar (Spezialisten, Rotations-Assistenten)</a:t>
            </a:r>
          </a:p>
          <a:p>
            <a:pPr lvl="1"/>
            <a:r>
              <a:rPr lang="de-CH" sz="1800" b="0" dirty="0"/>
              <a:t>Hierarchie, Normen</a:t>
            </a:r>
          </a:p>
          <a:p>
            <a:pPr lvl="1"/>
            <a:r>
              <a:rPr lang="de-CH" sz="1800" b="0" dirty="0"/>
              <a:t>Angst vor negativen Folgen: für die Beziehung und das eigene «Image»</a:t>
            </a:r>
          </a:p>
          <a:p>
            <a:pPr lvl="1"/>
            <a:r>
              <a:rPr lang="de-CH" sz="1800" b="0" dirty="0"/>
              <a:t>Resignation / </a:t>
            </a:r>
            <a:r>
              <a:rPr lang="de-CH" sz="1800" b="0" dirty="0" smtClean="0"/>
              <a:t>Frustration</a:t>
            </a:r>
            <a:endParaRPr lang="de-CH" sz="1800" b="0" dirty="0"/>
          </a:p>
        </p:txBody>
      </p:sp>
      <p:sp>
        <p:nvSpPr>
          <p:cNvPr id="5"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t>© patientensicherheit schweiz</a:t>
            </a:r>
            <a:endParaRPr lang="de-CH" dirty="0"/>
          </a:p>
        </p:txBody>
      </p:sp>
      <p:sp>
        <p:nvSpPr>
          <p:cNvPr id="6" name="Textfeld 5"/>
          <p:cNvSpPr txBox="1"/>
          <p:nvPr/>
        </p:nvSpPr>
        <p:spPr>
          <a:xfrm>
            <a:off x="6552146" y="6237312"/>
            <a:ext cx="3672408" cy="215444"/>
          </a:xfrm>
          <a:prstGeom prst="rect">
            <a:avLst/>
          </a:prstGeom>
          <a:noFill/>
        </p:spPr>
        <p:txBody>
          <a:bodyPr wrap="square" rtlCol="0">
            <a:spAutoFit/>
          </a:bodyPr>
          <a:lstStyle/>
          <a:p>
            <a:r>
              <a:rPr lang="de-CH" sz="800" dirty="0" smtClean="0"/>
              <a:t>Schwappach, Gehring 2014</a:t>
            </a:r>
            <a:endParaRPr lang="de-CH" sz="800" dirty="0"/>
          </a:p>
        </p:txBody>
      </p:sp>
    </p:spTree>
    <p:extLst>
      <p:ext uri="{BB962C8B-B14F-4D97-AF65-F5344CB8AC3E}">
        <p14:creationId xmlns:p14="http://schemas.microsoft.com/office/powerpoint/2010/main" val="38242744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0"/>
          </p:nvPr>
        </p:nvSpPr>
        <p:spPr/>
        <p:txBody>
          <a:bodyPr/>
          <a:lstStyle/>
          <a:p>
            <a:r>
              <a:rPr lang="de-DE" smtClean="0"/>
              <a:t>Speaking up CH-Studie in der Onkologie </a:t>
            </a:r>
          </a:p>
        </p:txBody>
      </p:sp>
      <p:sp>
        <p:nvSpPr>
          <p:cNvPr id="2" name="Foliennummernplatzhalter 1"/>
          <p:cNvSpPr>
            <a:spLocks noGrp="1"/>
          </p:cNvSpPr>
          <p:nvPr>
            <p:ph type="sldNum" sz="quarter" idx="4"/>
          </p:nvPr>
        </p:nvSpPr>
        <p:spPr/>
        <p:txBody>
          <a:bodyPr/>
          <a:lstStyle/>
          <a:p>
            <a:fld id="{A6DC35B0-3101-436D-83E8-2A48940380AD}" type="slidenum">
              <a:rPr lang="de-CH" smtClean="0"/>
              <a:pPr/>
              <a:t>18</a:t>
            </a:fld>
            <a:endParaRPr lang="de-CH" dirty="0"/>
          </a:p>
        </p:txBody>
      </p:sp>
      <p:sp>
        <p:nvSpPr>
          <p:cNvPr id="9" name="Textplatzhalter 8"/>
          <p:cNvSpPr>
            <a:spLocks noGrp="1"/>
          </p:cNvSpPr>
          <p:nvPr>
            <p:ph type="body" sz="quarter" idx="12"/>
          </p:nvPr>
        </p:nvSpPr>
        <p:spPr/>
        <p:txBody>
          <a:bodyPr/>
          <a:lstStyle/>
          <a:p>
            <a:r>
              <a:rPr lang="de-CH" sz="800" dirty="0" smtClean="0"/>
              <a:t>Schwappach, Gehring, 2014 </a:t>
            </a:r>
            <a:endParaRPr lang="de-CH" sz="800" dirty="0"/>
          </a:p>
        </p:txBody>
      </p:sp>
      <p:sp>
        <p:nvSpPr>
          <p:cNvPr id="3" name="Textfeld 2"/>
          <p:cNvSpPr txBox="1"/>
          <p:nvPr/>
        </p:nvSpPr>
        <p:spPr>
          <a:xfrm>
            <a:off x="251520" y="1557182"/>
            <a:ext cx="8892480" cy="3960050"/>
          </a:xfrm>
          <a:prstGeom prst="rect">
            <a:avLst/>
          </a:prstGeom>
          <a:noFill/>
        </p:spPr>
        <p:txBody>
          <a:bodyPr wrap="square" lIns="81272" tIns="40636" rIns="81272" bIns="40636">
            <a:spAutoFit/>
          </a:bodyPr>
          <a:lstStyle/>
          <a:p>
            <a:pPr>
              <a:defRPr/>
            </a:pPr>
            <a:r>
              <a:rPr lang="de-DE" u="sng" dirty="0" smtClean="0">
                <a:solidFill>
                  <a:srgbClr val="000000"/>
                </a:solidFill>
              </a:rPr>
              <a:t>Typische Konstellationen, in denen Sicherheitsbedenken </a:t>
            </a:r>
            <a:r>
              <a:rPr lang="de-DE" b="1" u="sng" dirty="0" smtClean="0">
                <a:solidFill>
                  <a:srgbClr val="C00000"/>
                </a:solidFill>
              </a:rPr>
              <a:t>nicht </a:t>
            </a:r>
            <a:r>
              <a:rPr lang="de-DE" u="sng" dirty="0" smtClean="0">
                <a:solidFill>
                  <a:srgbClr val="000000"/>
                </a:solidFill>
              </a:rPr>
              <a:t>angesprochen werden </a:t>
            </a:r>
          </a:p>
          <a:p>
            <a:pPr marL="285750" indent="-285750">
              <a:buFontTx/>
              <a:buChar char="-"/>
              <a:defRPr/>
            </a:pPr>
            <a:endParaRPr lang="de-DE" dirty="0">
              <a:solidFill>
                <a:srgbClr val="000000"/>
              </a:solidFill>
            </a:endParaRPr>
          </a:p>
          <a:p>
            <a:pPr marL="285750" indent="-285750">
              <a:buFont typeface="Wingdings" panose="05000000000000000000" pitchFamily="2" charset="2"/>
              <a:buChar char="§"/>
              <a:defRPr/>
            </a:pPr>
            <a:r>
              <a:rPr lang="de-DE" dirty="0" smtClean="0">
                <a:solidFill>
                  <a:srgbClr val="000000"/>
                </a:solidFill>
              </a:rPr>
              <a:t>Regelverletzung im Bereich Hygiene / Isolation</a:t>
            </a:r>
          </a:p>
          <a:p>
            <a:pPr marL="285750" indent="-285750">
              <a:buFont typeface="Wingdings" panose="05000000000000000000" pitchFamily="2" charset="2"/>
              <a:buChar char="§"/>
              <a:defRPr/>
            </a:pPr>
            <a:endParaRPr lang="de-DE" dirty="0" smtClean="0">
              <a:solidFill>
                <a:srgbClr val="000000"/>
              </a:solidFill>
            </a:endParaRPr>
          </a:p>
          <a:p>
            <a:pPr marL="285750" indent="-285750">
              <a:buFont typeface="Wingdings" panose="05000000000000000000" pitchFamily="2" charset="2"/>
              <a:buChar char="§"/>
              <a:defRPr/>
            </a:pPr>
            <a:r>
              <a:rPr lang="de-DE" dirty="0" smtClean="0">
                <a:solidFill>
                  <a:srgbClr val="000000"/>
                </a:solidFill>
              </a:rPr>
              <a:t>Mehrere Personen anwesend</a:t>
            </a:r>
          </a:p>
          <a:p>
            <a:pPr marL="285750" indent="-285750">
              <a:buFont typeface="Wingdings" panose="05000000000000000000" pitchFamily="2" charset="2"/>
              <a:buChar char="§"/>
              <a:defRPr/>
            </a:pPr>
            <a:endParaRPr lang="de-DE" dirty="0" smtClean="0">
              <a:solidFill>
                <a:srgbClr val="000000"/>
              </a:solidFill>
            </a:endParaRPr>
          </a:p>
          <a:p>
            <a:pPr marL="285750" indent="-285750">
              <a:buFont typeface="Wingdings" panose="05000000000000000000" pitchFamily="2" charset="2"/>
              <a:buChar char="§"/>
              <a:defRPr/>
            </a:pPr>
            <a:r>
              <a:rPr lang="de-DE" dirty="0" smtClean="0">
                <a:solidFill>
                  <a:srgbClr val="000000"/>
                </a:solidFill>
              </a:rPr>
              <a:t>Patient / Angehörige anwesend</a:t>
            </a:r>
          </a:p>
          <a:p>
            <a:pPr marL="285750" indent="-285750">
              <a:buFont typeface="Wingdings" panose="05000000000000000000" pitchFamily="2" charset="2"/>
              <a:buChar char="§"/>
              <a:defRPr/>
            </a:pPr>
            <a:endParaRPr lang="de-DE" dirty="0" smtClean="0">
              <a:solidFill>
                <a:srgbClr val="000000"/>
              </a:solidFill>
            </a:endParaRPr>
          </a:p>
          <a:p>
            <a:pPr marL="285750" indent="-285750">
              <a:buFont typeface="Wingdings" panose="05000000000000000000" pitchFamily="2" charset="2"/>
              <a:buChar char="§"/>
              <a:defRPr/>
            </a:pPr>
            <a:r>
              <a:rPr lang="de-DE" dirty="0" smtClean="0">
                <a:solidFill>
                  <a:srgbClr val="000000"/>
                </a:solidFill>
              </a:rPr>
              <a:t>Pflege – Arzt oder Arzt – Arzt </a:t>
            </a:r>
          </a:p>
          <a:p>
            <a:pPr marL="285750" indent="-285750">
              <a:buFont typeface="Wingdings" panose="05000000000000000000" pitchFamily="2" charset="2"/>
              <a:buChar char="§"/>
              <a:defRPr/>
            </a:pPr>
            <a:endParaRPr lang="de-DE" dirty="0">
              <a:solidFill>
                <a:srgbClr val="000000"/>
              </a:solidFill>
            </a:endParaRPr>
          </a:p>
          <a:p>
            <a:pPr marL="285750" indent="-285750">
              <a:buFont typeface="Wingdings" panose="05000000000000000000" pitchFamily="2" charset="2"/>
              <a:buChar char="§"/>
              <a:defRPr/>
            </a:pPr>
            <a:r>
              <a:rPr lang="de-DE" dirty="0" smtClean="0">
                <a:solidFill>
                  <a:srgbClr val="000000"/>
                </a:solidFill>
              </a:rPr>
              <a:t>Hierarchie</a:t>
            </a:r>
          </a:p>
          <a:p>
            <a:pPr marL="285750" indent="-285750">
              <a:buFont typeface="Wingdings" panose="05000000000000000000" pitchFamily="2" charset="2"/>
              <a:buChar char="§"/>
              <a:defRPr/>
            </a:pPr>
            <a:endParaRPr lang="de-DE" dirty="0">
              <a:solidFill>
                <a:srgbClr val="000000"/>
              </a:solidFill>
            </a:endParaRPr>
          </a:p>
          <a:p>
            <a:pPr marL="285750" indent="-285750">
              <a:buFont typeface="Wingdings" panose="05000000000000000000" pitchFamily="2" charset="2"/>
              <a:buChar char="§"/>
              <a:defRPr/>
            </a:pPr>
            <a:r>
              <a:rPr lang="de-DE" dirty="0" smtClean="0">
                <a:solidFill>
                  <a:srgbClr val="000000"/>
                </a:solidFill>
              </a:rPr>
              <a:t>Sofortiges Handeln nötig</a:t>
            </a:r>
            <a:endParaRPr lang="de-DE" dirty="0">
              <a:solidFill>
                <a:srgbClr val="000000"/>
              </a:solidFill>
            </a:endParaRPr>
          </a:p>
          <a:p>
            <a:pPr>
              <a:defRPr/>
            </a:pPr>
            <a:endParaRPr lang="de-DE" dirty="0" smtClean="0">
              <a:solidFill>
                <a:srgbClr val="000000"/>
              </a:solidFill>
            </a:endParaRPr>
          </a:p>
        </p:txBody>
      </p:sp>
      <p:grpSp>
        <p:nvGrpSpPr>
          <p:cNvPr id="4" name="Gruppieren 3"/>
          <p:cNvGrpSpPr/>
          <p:nvPr/>
        </p:nvGrpSpPr>
        <p:grpSpPr>
          <a:xfrm>
            <a:off x="4652007" y="2675219"/>
            <a:ext cx="4168465" cy="3274061"/>
            <a:chOff x="4642200" y="3035258"/>
            <a:chExt cx="4168465" cy="3274061"/>
          </a:xfrm>
        </p:grpSpPr>
        <p:pic>
          <p:nvPicPr>
            <p:cNvPr id="5" name="Grafik 4"/>
            <p:cNvPicPr>
              <a:picLocks noChangeAspect="1"/>
            </p:cNvPicPr>
            <p:nvPr/>
          </p:nvPicPr>
          <p:blipFill>
            <a:blip r:embed="rId3">
              <a:duotone>
                <a:schemeClr val="accent2">
                  <a:shade val="45000"/>
                  <a:satMod val="135000"/>
                </a:schemeClr>
                <a:prstClr val="white"/>
              </a:duotone>
              <a:extLst>
                <a:ext uri="{BEBA8EAE-BF5A-486C-A8C5-ECC9F3942E4B}">
                  <a14:imgProps xmlns:a14="http://schemas.microsoft.com/office/drawing/2010/main">
                    <a14:imgLayer r:embed="rId4">
                      <a14:imgEffect>
                        <a14:colorTemperature colorTemp="11200"/>
                      </a14:imgEffect>
                    </a14:imgLayer>
                  </a14:imgProps>
                </a:ext>
                <a:ext uri="{28A0092B-C50C-407E-A947-70E740481C1C}">
                  <a14:useLocalDpi xmlns:a14="http://schemas.microsoft.com/office/drawing/2010/main" val="0"/>
                </a:ext>
              </a:extLst>
            </a:blip>
            <a:stretch>
              <a:fillRect/>
            </a:stretch>
          </p:blipFill>
          <p:spPr>
            <a:xfrm flipH="1">
              <a:off x="4642200" y="3038954"/>
              <a:ext cx="4168465" cy="3126349"/>
            </a:xfrm>
            <a:prstGeom prst="rect">
              <a:avLst/>
            </a:prstGeom>
          </p:spPr>
        </p:pic>
        <p:sp>
          <p:nvSpPr>
            <p:cNvPr id="6" name="Rechteck 5"/>
            <p:cNvSpPr/>
            <p:nvPr/>
          </p:nvSpPr>
          <p:spPr bwMode="auto">
            <a:xfrm>
              <a:off x="4642200" y="3035258"/>
              <a:ext cx="4168465" cy="3274061"/>
            </a:xfrm>
            <a:prstGeom prst="rect">
              <a:avLst/>
            </a:prstGeom>
            <a:solidFill>
              <a:schemeClr val="bg1">
                <a:alpha val="79000"/>
              </a:schemeClr>
            </a:solidFill>
            <a:ln w="9525" cap="flat" cmpd="sng" algn="ctr">
              <a:noFill/>
              <a:prstDash val="solid"/>
              <a:round/>
              <a:headEnd type="none" w="med" len="med"/>
              <a:tailEnd type="none" w="med" len="med"/>
            </a:ln>
            <a:effectLst/>
          </p:spPr>
          <p:txBody>
            <a:bodyPr vert="horz" wrap="square" lIns="104400" tIns="72000" rIns="104400" bIns="72000" numCol="1" rtlCol="0" anchor="t" anchorCtr="0" compatLnSpc="1">
              <a:prstTxWarp prst="textNoShape">
                <a:avLst/>
              </a:prstTxWarp>
            </a:bodyPr>
            <a:lstStyle/>
            <a:p>
              <a:pPr marL="0" marR="0" indent="0" algn="l" defTabSz="1036638"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smtClean="0">
                <a:ln>
                  <a:noFill/>
                </a:ln>
                <a:solidFill>
                  <a:schemeClr val="tx1"/>
                </a:solidFill>
                <a:effectLst/>
                <a:latin typeface="Arial" charset="0"/>
              </a:endParaRPr>
            </a:p>
          </p:txBody>
        </p:sp>
      </p:grpSp>
      <p:sp>
        <p:nvSpPr>
          <p:cNvPr id="10" name="Textfeld 9"/>
          <p:cNvSpPr txBox="1"/>
          <p:nvPr/>
        </p:nvSpPr>
        <p:spPr>
          <a:xfrm>
            <a:off x="251520" y="910461"/>
            <a:ext cx="6032421" cy="646331"/>
          </a:xfrm>
          <a:prstGeom prst="rect">
            <a:avLst/>
          </a:prstGeom>
          <a:noFill/>
        </p:spPr>
        <p:txBody>
          <a:bodyPr wrap="none" rtlCol="0">
            <a:spAutoFit/>
          </a:bodyPr>
          <a:lstStyle/>
          <a:p>
            <a:r>
              <a:rPr lang="de-DE" b="1" dirty="0"/>
              <a:t>Ergebnisse </a:t>
            </a:r>
            <a:r>
              <a:rPr lang="de-DE" b="1" dirty="0" smtClean="0"/>
              <a:t>qualitativer </a:t>
            </a:r>
            <a:r>
              <a:rPr lang="de-DE" b="1" dirty="0"/>
              <a:t>Interviews </a:t>
            </a:r>
            <a:r>
              <a:rPr lang="de-DE" b="1" dirty="0" smtClean="0"/>
              <a:t>mit Mitarbeitenden</a:t>
            </a:r>
            <a:endParaRPr lang="de-CH" b="1" dirty="0"/>
          </a:p>
          <a:p>
            <a:endParaRPr lang="de-CH" b="1" dirty="0">
              <a:solidFill>
                <a:srgbClr val="C00000"/>
              </a:solidFill>
            </a:endParaRPr>
          </a:p>
        </p:txBody>
      </p:sp>
    </p:spTree>
    <p:extLst>
      <p:ext uri="{BB962C8B-B14F-4D97-AF65-F5344CB8AC3E}">
        <p14:creationId xmlns:p14="http://schemas.microsoft.com/office/powerpoint/2010/main" val="40898131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el 1"/>
          <p:cNvSpPr>
            <a:spLocks/>
          </p:cNvSpPr>
          <p:nvPr/>
        </p:nvSpPr>
        <p:spPr bwMode="auto">
          <a:xfrm>
            <a:off x="373370" y="412242"/>
            <a:ext cx="8686185" cy="632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162" tIns="46081" rIns="92162" bIns="46081" anchor="ctr"/>
          <a:lstStyle>
            <a:lvl1pPr defTabSz="1036638" eaLnBrk="0" hangingPunct="0">
              <a:defRPr sz="2000">
                <a:solidFill>
                  <a:schemeClr val="tx1"/>
                </a:solidFill>
                <a:latin typeface="Arial" charset="0"/>
              </a:defRPr>
            </a:lvl1pPr>
            <a:lvl2pPr marL="742950" indent="-285750" defTabSz="1036638" eaLnBrk="0" hangingPunct="0">
              <a:defRPr sz="2000">
                <a:solidFill>
                  <a:schemeClr val="tx1"/>
                </a:solidFill>
                <a:latin typeface="Arial" charset="0"/>
              </a:defRPr>
            </a:lvl2pPr>
            <a:lvl3pPr marL="1143000" indent="-228600" defTabSz="1036638" eaLnBrk="0" hangingPunct="0">
              <a:defRPr sz="2000">
                <a:solidFill>
                  <a:schemeClr val="tx1"/>
                </a:solidFill>
                <a:latin typeface="Arial" charset="0"/>
              </a:defRPr>
            </a:lvl3pPr>
            <a:lvl4pPr marL="1600200" indent="-228600" defTabSz="1036638" eaLnBrk="0" hangingPunct="0">
              <a:defRPr sz="2000">
                <a:solidFill>
                  <a:schemeClr val="tx1"/>
                </a:solidFill>
                <a:latin typeface="Arial" charset="0"/>
              </a:defRPr>
            </a:lvl4pPr>
            <a:lvl5pPr marL="2057400" indent="-228600" defTabSz="1036638" eaLnBrk="0" hangingPunct="0">
              <a:defRPr sz="2000">
                <a:solidFill>
                  <a:schemeClr val="tx1"/>
                </a:solidFill>
                <a:latin typeface="Arial" charset="0"/>
              </a:defRPr>
            </a:lvl5pPr>
            <a:lvl6pPr marL="2514600" indent="-228600" defTabSz="1036638" eaLnBrk="0" fontAlgn="base" hangingPunct="0">
              <a:spcBef>
                <a:spcPct val="0"/>
              </a:spcBef>
              <a:spcAft>
                <a:spcPct val="0"/>
              </a:spcAft>
              <a:defRPr sz="2000">
                <a:solidFill>
                  <a:schemeClr val="tx1"/>
                </a:solidFill>
                <a:latin typeface="Arial" charset="0"/>
              </a:defRPr>
            </a:lvl6pPr>
            <a:lvl7pPr marL="2971800" indent="-228600" defTabSz="1036638" eaLnBrk="0" fontAlgn="base" hangingPunct="0">
              <a:spcBef>
                <a:spcPct val="0"/>
              </a:spcBef>
              <a:spcAft>
                <a:spcPct val="0"/>
              </a:spcAft>
              <a:defRPr sz="2000">
                <a:solidFill>
                  <a:schemeClr val="tx1"/>
                </a:solidFill>
                <a:latin typeface="Arial" charset="0"/>
              </a:defRPr>
            </a:lvl7pPr>
            <a:lvl8pPr marL="3429000" indent="-228600" defTabSz="1036638" eaLnBrk="0" fontAlgn="base" hangingPunct="0">
              <a:spcBef>
                <a:spcPct val="0"/>
              </a:spcBef>
              <a:spcAft>
                <a:spcPct val="0"/>
              </a:spcAft>
              <a:defRPr sz="2000">
                <a:solidFill>
                  <a:schemeClr val="tx1"/>
                </a:solidFill>
                <a:latin typeface="Arial" charset="0"/>
              </a:defRPr>
            </a:lvl8pPr>
            <a:lvl9pPr marL="3886200" indent="-228600" defTabSz="1036638" eaLnBrk="0" fontAlgn="base" hangingPunct="0">
              <a:spcBef>
                <a:spcPct val="0"/>
              </a:spcBef>
              <a:spcAft>
                <a:spcPct val="0"/>
              </a:spcAft>
              <a:defRPr sz="2000">
                <a:solidFill>
                  <a:schemeClr val="tx1"/>
                </a:solidFill>
                <a:latin typeface="Arial" charset="0"/>
              </a:defRPr>
            </a:lvl9pPr>
          </a:lstStyle>
          <a:p>
            <a:pPr eaLnBrk="1" hangingPunct="1"/>
            <a:r>
              <a:rPr lang="de-DE" altLang="de-DE" sz="1700" dirty="0">
                <a:solidFill>
                  <a:schemeClr val="tx2"/>
                </a:solidFill>
              </a:rPr>
              <a:t>„</a:t>
            </a:r>
            <a:r>
              <a:rPr lang="de-DE" altLang="de-DE" sz="1700" dirty="0" err="1"/>
              <a:t>Speak</a:t>
            </a:r>
            <a:r>
              <a:rPr lang="de-DE" altLang="de-DE" sz="1700" dirty="0"/>
              <a:t> </a:t>
            </a:r>
            <a:r>
              <a:rPr lang="de-DE" altLang="de-DE" sz="1700" dirty="0" err="1"/>
              <a:t>up</a:t>
            </a:r>
            <a:r>
              <a:rPr lang="de-DE" altLang="de-DE" sz="1700" dirty="0"/>
              <a:t>“: Sicherheitsbedenken im Team kommunizieren</a:t>
            </a:r>
          </a:p>
        </p:txBody>
      </p:sp>
      <p:sp>
        <p:nvSpPr>
          <p:cNvPr id="24579" name="Foliennummernplatzhalter 1"/>
          <p:cNvSpPr>
            <a:spLocks noGrp="1"/>
          </p:cNvSpPr>
          <p:nvPr>
            <p:ph type="sldNum" sz="quarter" idx="12"/>
          </p:nvPr>
        </p:nvSpPr>
        <p:spPr bwMode="auto">
          <a:xfrm>
            <a:off x="8273097" y="6551476"/>
            <a:ext cx="504056" cy="29750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1272" tIns="40636" rIns="81272" bIns="40636" numCol="1" anchor="t" anchorCtr="0" compatLnSpc="1">
            <a:prstTxWarp prst="textNoShape">
              <a:avLst/>
            </a:prstTxWarp>
          </a:bodyPr>
          <a:lstStyle>
            <a:lvl1pPr eaLnBrk="0" hangingPunct="0">
              <a:defRPr sz="1800">
                <a:solidFill>
                  <a:schemeClr val="tx1"/>
                </a:solidFill>
                <a:latin typeface="Arial" charset="0"/>
              </a:defRPr>
            </a:lvl1pPr>
            <a:lvl2pPr marL="660334" indent="-253975" eaLnBrk="0" hangingPunct="0">
              <a:defRPr sz="1800">
                <a:solidFill>
                  <a:schemeClr val="tx1"/>
                </a:solidFill>
                <a:latin typeface="Arial" charset="0"/>
              </a:defRPr>
            </a:lvl2pPr>
            <a:lvl3pPr marL="1015898" indent="-203180" eaLnBrk="0" hangingPunct="0">
              <a:defRPr sz="1800">
                <a:solidFill>
                  <a:schemeClr val="tx1"/>
                </a:solidFill>
                <a:latin typeface="Arial" charset="0"/>
              </a:defRPr>
            </a:lvl3pPr>
            <a:lvl4pPr marL="1422258" indent="-203180" eaLnBrk="0" hangingPunct="0">
              <a:defRPr sz="1800">
                <a:solidFill>
                  <a:schemeClr val="tx1"/>
                </a:solidFill>
                <a:latin typeface="Arial" charset="0"/>
              </a:defRPr>
            </a:lvl4pPr>
            <a:lvl5pPr marL="1828617" indent="-203180" eaLnBrk="0" hangingPunct="0">
              <a:defRPr sz="1800">
                <a:solidFill>
                  <a:schemeClr val="tx1"/>
                </a:solidFill>
                <a:latin typeface="Arial" charset="0"/>
              </a:defRPr>
            </a:lvl5pPr>
            <a:lvl6pPr marL="2234976" indent="-203180" eaLnBrk="0" fontAlgn="base" hangingPunct="0">
              <a:spcBef>
                <a:spcPct val="0"/>
              </a:spcBef>
              <a:spcAft>
                <a:spcPct val="0"/>
              </a:spcAft>
              <a:defRPr sz="1800">
                <a:solidFill>
                  <a:schemeClr val="tx1"/>
                </a:solidFill>
                <a:latin typeface="Arial" charset="0"/>
              </a:defRPr>
            </a:lvl6pPr>
            <a:lvl7pPr marL="2641336" indent="-203180" eaLnBrk="0" fontAlgn="base" hangingPunct="0">
              <a:spcBef>
                <a:spcPct val="0"/>
              </a:spcBef>
              <a:spcAft>
                <a:spcPct val="0"/>
              </a:spcAft>
              <a:defRPr sz="1800">
                <a:solidFill>
                  <a:schemeClr val="tx1"/>
                </a:solidFill>
                <a:latin typeface="Arial" charset="0"/>
              </a:defRPr>
            </a:lvl7pPr>
            <a:lvl8pPr marL="3047695" indent="-203180" eaLnBrk="0" fontAlgn="base" hangingPunct="0">
              <a:spcBef>
                <a:spcPct val="0"/>
              </a:spcBef>
              <a:spcAft>
                <a:spcPct val="0"/>
              </a:spcAft>
              <a:defRPr sz="1800">
                <a:solidFill>
                  <a:schemeClr val="tx1"/>
                </a:solidFill>
                <a:latin typeface="Arial" charset="0"/>
              </a:defRPr>
            </a:lvl8pPr>
            <a:lvl9pPr marL="3454055" indent="-203180" eaLnBrk="0" fontAlgn="base" hangingPunct="0">
              <a:spcBef>
                <a:spcPct val="0"/>
              </a:spcBef>
              <a:spcAft>
                <a:spcPct val="0"/>
              </a:spcAft>
              <a:defRPr sz="1800">
                <a:solidFill>
                  <a:schemeClr val="tx1"/>
                </a:solidFill>
                <a:latin typeface="Arial" charset="0"/>
              </a:defRPr>
            </a:lvl9pPr>
          </a:lstStyle>
          <a:p>
            <a:pPr eaLnBrk="1" hangingPunct="1"/>
            <a:fld id="{293D2215-4EBB-42C1-854F-7963A4266728}" type="slidenum">
              <a:rPr lang="de-DE" altLang="de-DE" sz="1400"/>
              <a:pPr eaLnBrk="1" hangingPunct="1"/>
              <a:t>19</a:t>
            </a:fld>
            <a:endParaRPr lang="de-DE" altLang="de-DE" sz="1400"/>
          </a:p>
        </p:txBody>
      </p:sp>
      <p:pic>
        <p:nvPicPr>
          <p:cNvPr id="2458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2545" y="1153572"/>
            <a:ext cx="4289794" cy="4350235"/>
          </a:xfrm>
          <a:prstGeom prst="rect">
            <a:avLst/>
          </a:prstGeom>
          <a:noFill/>
          <a:ln>
            <a:noFill/>
          </a:ln>
          <a:effectLst/>
          <a:extLst>
            <a:ext uri="{909E8E84-426E-40DD-AFC4-6F175D3DCCD1}">
              <a14:hiddenFill xmlns:a14="http://schemas.microsoft.com/office/drawing/2010/main">
                <a:gradFill rotWithShape="1">
                  <a:gsLst>
                    <a:gs pos="0">
                      <a:srgbClr val="007774">
                        <a:alpha val="26999"/>
                      </a:srgbClr>
                    </a:gs>
                    <a:gs pos="100000">
                      <a:srgbClr val="DEF0F2"/>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58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6751" y="5475778"/>
            <a:ext cx="4601382" cy="1205203"/>
          </a:xfrm>
          <a:prstGeom prst="rect">
            <a:avLst/>
          </a:prstGeom>
          <a:noFill/>
          <a:ln>
            <a:noFill/>
          </a:ln>
          <a:effectLst/>
          <a:extLst>
            <a:ext uri="{909E8E84-426E-40DD-AFC4-6F175D3DCCD1}">
              <a14:hiddenFill xmlns:a14="http://schemas.microsoft.com/office/drawing/2010/main">
                <a:gradFill rotWithShape="1">
                  <a:gsLst>
                    <a:gs pos="0">
                      <a:srgbClr val="007774">
                        <a:alpha val="26999"/>
                      </a:srgbClr>
                    </a:gs>
                    <a:gs pos="100000">
                      <a:srgbClr val="DEF0F2"/>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feld 8"/>
          <p:cNvSpPr txBox="1"/>
          <p:nvPr/>
        </p:nvSpPr>
        <p:spPr>
          <a:xfrm>
            <a:off x="5240956" y="1153572"/>
            <a:ext cx="3979574" cy="5327598"/>
          </a:xfrm>
          <a:prstGeom prst="rect">
            <a:avLst/>
          </a:prstGeom>
          <a:noFill/>
        </p:spPr>
        <p:txBody>
          <a:bodyPr lIns="31997" tIns="31997" rIns="31997" bIns="31997">
            <a:spAutoFit/>
          </a:bodyPr>
          <a:lstStyle/>
          <a:p>
            <a:pPr>
              <a:defRPr/>
            </a:pPr>
            <a:r>
              <a:rPr lang="de-CH" u="sng" dirty="0"/>
              <a:t>Gründe fürs Schweigen:</a:t>
            </a:r>
          </a:p>
          <a:p>
            <a:pPr>
              <a:defRPr/>
            </a:pPr>
            <a:endParaRPr lang="de-CH" dirty="0"/>
          </a:p>
          <a:p>
            <a:pPr>
              <a:defRPr/>
            </a:pPr>
            <a:r>
              <a:rPr lang="de-CH" b="1" dirty="0"/>
              <a:t>Verwunderung</a:t>
            </a:r>
          </a:p>
          <a:p>
            <a:pPr>
              <a:defRPr/>
            </a:pPr>
            <a:r>
              <a:rPr lang="de-CH" b="1" dirty="0">
                <a:solidFill>
                  <a:srgbClr val="C00000"/>
                </a:solidFill>
              </a:rPr>
              <a:t>„Eigentlich macht das keinen Sinn.“ </a:t>
            </a:r>
          </a:p>
          <a:p>
            <a:pPr marL="406359" indent="-406359">
              <a:buFont typeface="+mj-lt"/>
              <a:buAutoNum type="arabicPeriod"/>
              <a:defRPr/>
            </a:pPr>
            <a:endParaRPr lang="de-CH" dirty="0"/>
          </a:p>
          <a:p>
            <a:pPr>
              <a:defRPr/>
            </a:pPr>
            <a:r>
              <a:rPr lang="de-CH" b="1" dirty="0"/>
              <a:t>Autorität</a:t>
            </a:r>
          </a:p>
          <a:p>
            <a:pPr>
              <a:defRPr/>
            </a:pPr>
            <a:r>
              <a:rPr lang="de-CH" b="1" dirty="0">
                <a:solidFill>
                  <a:srgbClr val="C00000"/>
                </a:solidFill>
              </a:rPr>
              <a:t>„Der Oberarzt hat das angeordnet und damit ist für mich das Thema erledigt.“ </a:t>
            </a:r>
          </a:p>
          <a:p>
            <a:pPr>
              <a:defRPr/>
            </a:pPr>
            <a:endParaRPr lang="de-CH" dirty="0"/>
          </a:p>
          <a:p>
            <a:pPr>
              <a:defRPr/>
            </a:pPr>
            <a:r>
              <a:rPr lang="de-CH" b="1" dirty="0"/>
              <a:t>Blindes Vertrauen</a:t>
            </a:r>
          </a:p>
          <a:p>
            <a:pPr>
              <a:defRPr/>
            </a:pPr>
            <a:r>
              <a:rPr lang="de-CH" b="1" dirty="0">
                <a:solidFill>
                  <a:srgbClr val="C00000"/>
                </a:solidFill>
              </a:rPr>
              <a:t>„Ich habe noch nie erlebt, dass er einen Fehler macht.“</a:t>
            </a:r>
          </a:p>
          <a:p>
            <a:pPr>
              <a:defRPr/>
            </a:pPr>
            <a:endParaRPr lang="de-CH" b="1" dirty="0">
              <a:solidFill>
                <a:srgbClr val="C00000"/>
              </a:solidFill>
            </a:endParaRPr>
          </a:p>
          <a:p>
            <a:pPr>
              <a:defRPr/>
            </a:pPr>
            <a:r>
              <a:rPr lang="de-DE" u="sng" dirty="0">
                <a:solidFill>
                  <a:srgbClr val="000000"/>
                </a:solidFill>
              </a:rPr>
              <a:t>Gefordert sind</a:t>
            </a:r>
          </a:p>
          <a:p>
            <a:pPr marL="304770" indent="-304770">
              <a:buFontTx/>
              <a:buChar char="-"/>
              <a:defRPr/>
            </a:pPr>
            <a:r>
              <a:rPr lang="de-DE" dirty="0">
                <a:solidFill>
                  <a:srgbClr val="000000"/>
                </a:solidFill>
              </a:rPr>
              <a:t>Fürsprache für Patientensicherheit</a:t>
            </a:r>
          </a:p>
          <a:p>
            <a:pPr marL="304770" indent="-304770">
              <a:buFontTx/>
              <a:buChar char="-"/>
              <a:defRPr/>
            </a:pPr>
            <a:r>
              <a:rPr lang="de-DE" dirty="0">
                <a:solidFill>
                  <a:srgbClr val="000000"/>
                </a:solidFill>
              </a:rPr>
              <a:t>klärende Nachfrage</a:t>
            </a:r>
          </a:p>
          <a:p>
            <a:pPr marL="304770" indent="-304770">
              <a:buFontTx/>
              <a:buChar char="-"/>
              <a:defRPr/>
            </a:pPr>
            <a:r>
              <a:rPr lang="de-DE" dirty="0">
                <a:solidFill>
                  <a:srgbClr val="000000"/>
                </a:solidFill>
              </a:rPr>
              <a:t>Beharrlichkeit</a:t>
            </a:r>
          </a:p>
        </p:txBody>
      </p:sp>
      <p:sp>
        <p:nvSpPr>
          <p:cNvPr id="24583" name="Text Box 4"/>
          <p:cNvSpPr txBox="1">
            <a:spLocks noChangeArrowheads="1"/>
          </p:cNvSpPr>
          <p:nvPr/>
        </p:nvSpPr>
        <p:spPr bwMode="auto">
          <a:xfrm>
            <a:off x="170827" y="6676555"/>
            <a:ext cx="3918076" cy="231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eaLnBrk="0" hangingPunct="0">
              <a:tabLst>
                <a:tab pos="723900" algn="l"/>
                <a:tab pos="1447800" algn="l"/>
                <a:tab pos="2171700" algn="l"/>
                <a:tab pos="2895600" algn="l"/>
                <a:tab pos="3619500" algn="l"/>
              </a:tabLst>
              <a:defRPr sz="2000">
                <a:solidFill>
                  <a:schemeClr val="tx1"/>
                </a:solidFill>
                <a:latin typeface="Arial" charset="0"/>
              </a:defRPr>
            </a:lvl1pPr>
            <a:lvl2pPr marL="742950" indent="-285750" eaLnBrk="0" hangingPunct="0">
              <a:tabLst>
                <a:tab pos="723900" algn="l"/>
                <a:tab pos="1447800" algn="l"/>
                <a:tab pos="2171700" algn="l"/>
                <a:tab pos="2895600" algn="l"/>
                <a:tab pos="3619500" algn="l"/>
              </a:tabLst>
              <a:defRPr sz="2000">
                <a:solidFill>
                  <a:schemeClr val="tx1"/>
                </a:solidFill>
                <a:latin typeface="Arial" charset="0"/>
              </a:defRPr>
            </a:lvl2pPr>
            <a:lvl3pPr marL="1143000" indent="-228600" eaLnBrk="0" hangingPunct="0">
              <a:tabLst>
                <a:tab pos="723900" algn="l"/>
                <a:tab pos="1447800" algn="l"/>
                <a:tab pos="2171700" algn="l"/>
                <a:tab pos="2895600" algn="l"/>
                <a:tab pos="3619500" algn="l"/>
              </a:tabLst>
              <a:defRPr sz="2000">
                <a:solidFill>
                  <a:schemeClr val="tx1"/>
                </a:solidFill>
                <a:latin typeface="Arial" charset="0"/>
              </a:defRPr>
            </a:lvl3pPr>
            <a:lvl4pPr marL="1600200" indent="-228600" eaLnBrk="0" hangingPunct="0">
              <a:tabLst>
                <a:tab pos="723900" algn="l"/>
                <a:tab pos="1447800" algn="l"/>
                <a:tab pos="2171700" algn="l"/>
                <a:tab pos="2895600" algn="l"/>
                <a:tab pos="3619500" algn="l"/>
              </a:tabLst>
              <a:defRPr sz="2000">
                <a:solidFill>
                  <a:schemeClr val="tx1"/>
                </a:solidFill>
                <a:latin typeface="Arial" charset="0"/>
              </a:defRPr>
            </a:lvl4pPr>
            <a:lvl5pPr marL="2057400" indent="-228600" eaLnBrk="0" hangingPunct="0">
              <a:tabLst>
                <a:tab pos="723900" algn="l"/>
                <a:tab pos="1447800" algn="l"/>
                <a:tab pos="2171700" algn="l"/>
                <a:tab pos="2895600" algn="l"/>
                <a:tab pos="3619500" algn="l"/>
              </a:tabLst>
              <a:defRPr sz="2000">
                <a:solidFill>
                  <a:schemeClr val="tx1"/>
                </a:solidFill>
                <a:latin typeface="Arial" charset="0"/>
              </a:defRPr>
            </a:lvl5pPr>
            <a:lvl6pPr marL="2514600" indent="-228600" eaLnBrk="0" fontAlgn="base" hangingPunct="0">
              <a:spcBef>
                <a:spcPct val="0"/>
              </a:spcBef>
              <a:spcAft>
                <a:spcPct val="0"/>
              </a:spcAft>
              <a:tabLst>
                <a:tab pos="723900" algn="l"/>
                <a:tab pos="1447800" algn="l"/>
                <a:tab pos="2171700" algn="l"/>
                <a:tab pos="2895600" algn="l"/>
                <a:tab pos="3619500" algn="l"/>
              </a:tabLst>
              <a:defRPr sz="2000">
                <a:solidFill>
                  <a:schemeClr val="tx1"/>
                </a:solidFill>
                <a:latin typeface="Arial" charset="0"/>
              </a:defRPr>
            </a:lvl6pPr>
            <a:lvl7pPr marL="2971800" indent="-228600" eaLnBrk="0" fontAlgn="base" hangingPunct="0">
              <a:spcBef>
                <a:spcPct val="0"/>
              </a:spcBef>
              <a:spcAft>
                <a:spcPct val="0"/>
              </a:spcAft>
              <a:tabLst>
                <a:tab pos="723900" algn="l"/>
                <a:tab pos="1447800" algn="l"/>
                <a:tab pos="2171700" algn="l"/>
                <a:tab pos="2895600" algn="l"/>
                <a:tab pos="3619500" algn="l"/>
              </a:tabLst>
              <a:defRPr sz="2000">
                <a:solidFill>
                  <a:schemeClr val="tx1"/>
                </a:solidFill>
                <a:latin typeface="Arial" charset="0"/>
              </a:defRPr>
            </a:lvl7pPr>
            <a:lvl8pPr marL="3429000" indent="-228600" eaLnBrk="0" fontAlgn="base" hangingPunct="0">
              <a:spcBef>
                <a:spcPct val="0"/>
              </a:spcBef>
              <a:spcAft>
                <a:spcPct val="0"/>
              </a:spcAft>
              <a:tabLst>
                <a:tab pos="723900" algn="l"/>
                <a:tab pos="1447800" algn="l"/>
                <a:tab pos="2171700" algn="l"/>
                <a:tab pos="2895600" algn="l"/>
                <a:tab pos="3619500" algn="l"/>
              </a:tabLst>
              <a:defRPr sz="2000">
                <a:solidFill>
                  <a:schemeClr val="tx1"/>
                </a:solidFill>
                <a:latin typeface="Arial" charset="0"/>
              </a:defRPr>
            </a:lvl8pPr>
            <a:lvl9pPr marL="3886200" indent="-228600" eaLnBrk="0" fontAlgn="base" hangingPunct="0">
              <a:spcBef>
                <a:spcPct val="0"/>
              </a:spcBef>
              <a:spcAft>
                <a:spcPct val="0"/>
              </a:spcAft>
              <a:tabLst>
                <a:tab pos="723900" algn="l"/>
                <a:tab pos="1447800" algn="l"/>
                <a:tab pos="2171700" algn="l"/>
                <a:tab pos="2895600" algn="l"/>
                <a:tab pos="3619500" algn="l"/>
              </a:tabLst>
              <a:defRPr sz="2000">
                <a:solidFill>
                  <a:schemeClr val="tx1"/>
                </a:solidFill>
                <a:latin typeface="Arial" charset="0"/>
              </a:defRPr>
            </a:lvl9pPr>
          </a:lstStyle>
          <a:p>
            <a:pPr eaLnBrk="1" hangingPunct="1"/>
            <a:r>
              <a:rPr lang="en-GB" altLang="de-DE" sz="800">
                <a:solidFill>
                  <a:srgbClr val="000000"/>
                </a:solidFill>
                <a:ea typeface="msgothic" charset="0"/>
                <a:cs typeface="msgothic" charset="0"/>
              </a:rPr>
              <a:t>St.Pierre M et al. Anästhesist. 2012;61:857-866</a:t>
            </a:r>
          </a:p>
        </p:txBody>
      </p:sp>
    </p:spTree>
    <p:extLst>
      <p:ext uri="{BB962C8B-B14F-4D97-AF65-F5344CB8AC3E}">
        <p14:creationId xmlns:p14="http://schemas.microsoft.com/office/powerpoint/2010/main" val="18636299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Hinweise</a:t>
            </a:r>
            <a:endParaRPr lang="de-CH" dirty="0"/>
          </a:p>
        </p:txBody>
      </p:sp>
      <p:sp>
        <p:nvSpPr>
          <p:cNvPr id="5" name="Inhaltsplatzhalter 4"/>
          <p:cNvSpPr>
            <a:spLocks noGrp="1"/>
          </p:cNvSpPr>
          <p:nvPr>
            <p:ph sz="quarter" idx="11"/>
          </p:nvPr>
        </p:nvSpPr>
        <p:spPr/>
        <p:txBody>
          <a:bodyPr>
            <a:normAutofit/>
          </a:bodyPr>
          <a:lstStyle/>
          <a:p>
            <a:pPr marL="0" indent="0">
              <a:buNone/>
            </a:pPr>
            <a:r>
              <a:rPr lang="de-CH" dirty="0"/>
              <a:t>Hinweise zur </a:t>
            </a:r>
            <a:r>
              <a:rPr lang="de-CH" dirty="0" smtClean="0"/>
              <a:t>PPT-Präsentation</a:t>
            </a:r>
          </a:p>
          <a:p>
            <a:pPr marL="0" lvl="0" indent="0">
              <a:buNone/>
            </a:pPr>
            <a:r>
              <a:rPr lang="de-CH" sz="2000" dirty="0" smtClean="0"/>
              <a:t>Bitte beachten Sie:</a:t>
            </a:r>
          </a:p>
          <a:p>
            <a:pPr lvl="0"/>
            <a:r>
              <a:rPr lang="de-CH" sz="2000" b="0" dirty="0" smtClean="0"/>
              <a:t>Diese Präsentation ist der dritte Teil von drei Modulen, die im Rahmen der Wissensvermittlung besprochen werden</a:t>
            </a:r>
          </a:p>
          <a:p>
            <a:r>
              <a:rPr lang="de-CH" sz="2000" b="0" dirty="0"/>
              <a:t>Patientensicherheit Schweiz empfiehlt, alle Module im Rahmen der Wissensvermittlung zu behandeln.</a:t>
            </a:r>
          </a:p>
          <a:p>
            <a:r>
              <a:rPr lang="de-CH" sz="2000" b="0" dirty="0"/>
              <a:t>Die Module bauen aufeinander auf und </a:t>
            </a:r>
            <a:r>
              <a:rPr lang="de-CH" sz="2000" b="0" dirty="0" smtClean="0"/>
              <a:t>werden der </a:t>
            </a:r>
            <a:r>
              <a:rPr lang="de-CH" sz="2000" b="0" dirty="0"/>
              <a:t>Reihe </a:t>
            </a:r>
            <a:r>
              <a:rPr lang="de-CH" sz="2000" b="0"/>
              <a:t>nach </a:t>
            </a:r>
            <a:r>
              <a:rPr lang="de-CH" sz="2000" b="0" smtClean="0"/>
              <a:t>behandelt.</a:t>
            </a:r>
            <a:endParaRPr lang="de-CH" sz="2000" b="0" dirty="0"/>
          </a:p>
          <a:p>
            <a:pPr lvl="0"/>
            <a:r>
              <a:rPr lang="de-CH" sz="2000" b="0" dirty="0" smtClean="0"/>
              <a:t>Die Themen sind:</a:t>
            </a:r>
          </a:p>
          <a:p>
            <a:pPr lvl="1"/>
            <a:r>
              <a:rPr lang="de-CH" sz="2000" dirty="0"/>
              <a:t>1. Patientensicherheit in der Chirurgie</a:t>
            </a:r>
            <a:endParaRPr lang="de-CH" sz="2000" b="0" dirty="0" smtClean="0"/>
          </a:p>
          <a:p>
            <a:pPr lvl="1"/>
            <a:r>
              <a:rPr lang="de-CH" sz="2000" dirty="0"/>
              <a:t>2. Zentrale Aspekte der chirurgischen </a:t>
            </a:r>
            <a:r>
              <a:rPr lang="de-CH" sz="2000" dirty="0" smtClean="0"/>
              <a:t>Checkliste: Ziele</a:t>
            </a:r>
            <a:r>
              <a:rPr lang="de-CH" sz="2000" dirty="0"/>
              <a:t>, Wirksamkeit, Evidenz und Anwendung</a:t>
            </a:r>
            <a:endParaRPr lang="de-CH" sz="2000" b="0" dirty="0" smtClean="0"/>
          </a:p>
          <a:p>
            <a:pPr lvl="1"/>
            <a:r>
              <a:rPr lang="de-CH" sz="2000" dirty="0" smtClean="0"/>
              <a:t>3. Sicherheitsmanagement und Teamkommunikation</a:t>
            </a:r>
          </a:p>
          <a:p>
            <a:r>
              <a:rPr lang="de-CH" sz="2000" b="0" dirty="0" smtClean="0"/>
              <a:t>Es </a:t>
            </a:r>
            <a:r>
              <a:rPr lang="de-CH" sz="2000" b="0" dirty="0"/>
              <a:t>können pro Modul Schwerpunkte individuell gesetzt werden</a:t>
            </a:r>
          </a:p>
          <a:p>
            <a:pPr lvl="1"/>
            <a:endParaRPr lang="de-CH" sz="2000" dirty="0" smtClean="0"/>
          </a:p>
        </p:txBody>
      </p:sp>
      <p:sp>
        <p:nvSpPr>
          <p:cNvPr id="4" name="Foliennummernplatzhalter 3"/>
          <p:cNvSpPr>
            <a:spLocks noGrp="1"/>
          </p:cNvSpPr>
          <p:nvPr>
            <p:ph type="sldNum" sz="quarter" idx="4"/>
          </p:nvPr>
        </p:nvSpPr>
        <p:spPr/>
        <p:txBody>
          <a:bodyPr/>
          <a:lstStyle/>
          <a:p>
            <a:fld id="{A6DC35B0-3101-436D-83E8-2A48940380AD}" type="slidenum">
              <a:rPr lang="de-CH" smtClean="0">
                <a:solidFill>
                  <a:prstClr val="black"/>
                </a:solidFill>
              </a:rPr>
              <a:pPr/>
              <a:t>2</a:t>
            </a:fld>
            <a:endParaRPr lang="de-CH" dirty="0">
              <a:solidFill>
                <a:prstClr val="black"/>
              </a:solidFill>
            </a:endParaRPr>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solidFill>
                  <a:prstClr val="black"/>
                </a:solidFill>
              </a:rPr>
              <a:t>© patientensicherheit </a:t>
            </a:r>
            <a:r>
              <a:rPr lang="de-CH" dirty="0" err="1" smtClean="0">
                <a:solidFill>
                  <a:prstClr val="black"/>
                </a:solidFill>
              </a:rPr>
              <a:t>schweiz</a:t>
            </a:r>
            <a:endParaRPr lang="de-CH" dirty="0">
              <a:solidFill>
                <a:prstClr val="black"/>
              </a:solidFill>
            </a:endParaRPr>
          </a:p>
        </p:txBody>
      </p:sp>
    </p:spTree>
    <p:extLst>
      <p:ext uri="{BB962C8B-B14F-4D97-AF65-F5344CB8AC3E}">
        <p14:creationId xmlns:p14="http://schemas.microsoft.com/office/powerpoint/2010/main" val="32403942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520" y="1134036"/>
            <a:ext cx="7268356" cy="531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platzhalter 7"/>
          <p:cNvSpPr>
            <a:spLocks noGrp="1"/>
          </p:cNvSpPr>
          <p:nvPr>
            <p:ph type="body" sz="quarter" idx="10"/>
          </p:nvPr>
        </p:nvSpPr>
        <p:spPr/>
        <p:txBody>
          <a:bodyPr/>
          <a:lstStyle/>
          <a:p>
            <a:r>
              <a:rPr lang="de-DE" dirty="0" err="1" smtClean="0"/>
              <a:t>Speak</a:t>
            </a:r>
            <a:r>
              <a:rPr lang="de-DE" dirty="0" smtClean="0"/>
              <a:t> </a:t>
            </a:r>
            <a:r>
              <a:rPr lang="de-DE" dirty="0" err="1" smtClean="0"/>
              <a:t>up</a:t>
            </a:r>
            <a:r>
              <a:rPr lang="de-DE" dirty="0" smtClean="0"/>
              <a:t> CH-Studie in der Onkologie</a:t>
            </a:r>
          </a:p>
          <a:p>
            <a:r>
              <a:rPr lang="de-DE" dirty="0" smtClean="0"/>
              <a:t>Ergebnisse der schriftlichen Befragung</a:t>
            </a:r>
            <a:endParaRPr lang="de-CH" dirty="0"/>
          </a:p>
        </p:txBody>
      </p:sp>
      <p:sp>
        <p:nvSpPr>
          <p:cNvPr id="2" name="Foliennummernplatzhalter 1"/>
          <p:cNvSpPr>
            <a:spLocks noGrp="1"/>
          </p:cNvSpPr>
          <p:nvPr>
            <p:ph type="sldNum" sz="quarter" idx="4"/>
          </p:nvPr>
        </p:nvSpPr>
        <p:spPr/>
        <p:txBody>
          <a:bodyPr/>
          <a:lstStyle/>
          <a:p>
            <a:fld id="{A6DC35B0-3101-436D-83E8-2A48940380AD}" type="slidenum">
              <a:rPr lang="de-CH" smtClean="0"/>
              <a:pPr/>
              <a:t>20</a:t>
            </a:fld>
            <a:endParaRPr lang="de-CH" dirty="0"/>
          </a:p>
        </p:txBody>
      </p:sp>
      <p:sp>
        <p:nvSpPr>
          <p:cNvPr id="5" name="Textfeld 4"/>
          <p:cNvSpPr txBox="1"/>
          <p:nvPr/>
        </p:nvSpPr>
        <p:spPr>
          <a:xfrm>
            <a:off x="251520" y="764704"/>
            <a:ext cx="7539243" cy="369332"/>
          </a:xfrm>
          <a:prstGeom prst="rect">
            <a:avLst/>
          </a:prstGeom>
          <a:noFill/>
        </p:spPr>
        <p:txBody>
          <a:bodyPr wrap="none" rtlCol="0">
            <a:spAutoFit/>
          </a:bodyPr>
          <a:lstStyle/>
          <a:p>
            <a:r>
              <a:rPr lang="de-DE" b="1" u="sng" dirty="0" smtClean="0"/>
              <a:t>Häufigkeit Schweigen: „</a:t>
            </a:r>
            <a:r>
              <a:rPr lang="de-DE" b="1" u="sng" dirty="0" err="1" smtClean="0"/>
              <a:t>employee</a:t>
            </a:r>
            <a:r>
              <a:rPr lang="de-DE" b="1" u="sng" dirty="0" smtClean="0"/>
              <a:t> </a:t>
            </a:r>
            <a:r>
              <a:rPr lang="de-DE" b="1" u="sng" dirty="0" err="1" smtClean="0"/>
              <a:t>silence</a:t>
            </a:r>
            <a:r>
              <a:rPr lang="de-DE" b="1" u="sng" dirty="0" smtClean="0"/>
              <a:t> </a:t>
            </a:r>
            <a:r>
              <a:rPr lang="de-DE" b="1" u="sng" dirty="0" err="1" smtClean="0"/>
              <a:t>scale</a:t>
            </a:r>
            <a:r>
              <a:rPr lang="de-DE" b="1" u="sng" dirty="0" smtClean="0"/>
              <a:t>“ (nie – sehr häufig)</a:t>
            </a:r>
            <a:endParaRPr lang="de-CH" b="1" u="sng" dirty="0"/>
          </a:p>
        </p:txBody>
      </p:sp>
      <p:sp>
        <p:nvSpPr>
          <p:cNvPr id="3" name="Rechteck 2"/>
          <p:cNvSpPr/>
          <p:nvPr/>
        </p:nvSpPr>
        <p:spPr>
          <a:xfrm>
            <a:off x="1735141" y="1718685"/>
            <a:ext cx="4572000" cy="246221"/>
          </a:xfrm>
          <a:prstGeom prst="rect">
            <a:avLst/>
          </a:prstGeom>
          <a:solidFill>
            <a:schemeClr val="bg1"/>
          </a:solidFill>
        </p:spPr>
        <p:txBody>
          <a:bodyPr>
            <a:spAutoFit/>
          </a:bodyPr>
          <a:lstStyle/>
          <a:p>
            <a:r>
              <a:rPr lang="de-CH" sz="1000" dirty="0" smtClean="0"/>
              <a:t>entschieden, </a:t>
            </a:r>
            <a:r>
              <a:rPr lang="de-CH" sz="1000" dirty="0"/>
              <a:t>ihre Bedenken zur Patientensicherheit nicht zu äussern</a:t>
            </a:r>
          </a:p>
        </p:txBody>
      </p:sp>
      <p:sp>
        <p:nvSpPr>
          <p:cNvPr id="4" name="Rechteck 3"/>
          <p:cNvSpPr/>
          <p:nvPr/>
        </p:nvSpPr>
        <p:spPr>
          <a:xfrm>
            <a:off x="2915816" y="2060848"/>
            <a:ext cx="5904657" cy="246221"/>
          </a:xfrm>
          <a:prstGeom prst="rect">
            <a:avLst/>
          </a:prstGeom>
          <a:solidFill>
            <a:schemeClr val="bg1"/>
          </a:solidFill>
        </p:spPr>
        <p:txBody>
          <a:bodyPr wrap="square">
            <a:spAutoFit/>
          </a:bodyPr>
          <a:lstStyle/>
          <a:p>
            <a:r>
              <a:rPr lang="de-CH" sz="1000" dirty="0"/>
              <a:t>Gedanken oder Ideen zur Verbesserung der Patientensicherheit in ihrer Abteilung für sich behalten</a:t>
            </a:r>
          </a:p>
        </p:txBody>
      </p:sp>
      <p:sp>
        <p:nvSpPr>
          <p:cNvPr id="6" name="Rechteck 5"/>
          <p:cNvSpPr/>
          <p:nvPr/>
        </p:nvSpPr>
        <p:spPr>
          <a:xfrm>
            <a:off x="4046665" y="2348880"/>
            <a:ext cx="4572000" cy="400110"/>
          </a:xfrm>
          <a:prstGeom prst="rect">
            <a:avLst/>
          </a:prstGeom>
          <a:solidFill>
            <a:schemeClr val="bg1"/>
          </a:solidFill>
        </p:spPr>
        <p:txBody>
          <a:bodyPr>
            <a:spAutoFit/>
          </a:bodyPr>
          <a:lstStyle/>
          <a:p>
            <a:r>
              <a:rPr lang="de-CH" sz="1000" dirty="0"/>
              <a:t>mögliche Sicherheitsprobleme in ihrer Abteilung festgestellt und anderen Personen nichts darüber gesagt</a:t>
            </a:r>
          </a:p>
        </p:txBody>
      </p:sp>
      <p:sp>
        <p:nvSpPr>
          <p:cNvPr id="7" name="Rechteck 6"/>
          <p:cNvSpPr/>
          <p:nvPr/>
        </p:nvSpPr>
        <p:spPr>
          <a:xfrm>
            <a:off x="5220188" y="2780928"/>
            <a:ext cx="2952212" cy="400110"/>
          </a:xfrm>
          <a:prstGeom prst="rect">
            <a:avLst/>
          </a:prstGeom>
          <a:solidFill>
            <a:schemeClr val="bg1"/>
          </a:solidFill>
        </p:spPr>
        <p:txBody>
          <a:bodyPr wrap="square">
            <a:spAutoFit/>
          </a:bodyPr>
          <a:lstStyle/>
          <a:p>
            <a:r>
              <a:rPr lang="de-CH" sz="1000" dirty="0"/>
              <a:t>Fragen zur Patientensicherheit in ihrer Abteilung </a:t>
            </a:r>
            <a:endParaRPr lang="de-CH" sz="1000" dirty="0" smtClean="0"/>
          </a:p>
          <a:p>
            <a:r>
              <a:rPr lang="de-CH" sz="1000" dirty="0" smtClean="0"/>
              <a:t>lieber </a:t>
            </a:r>
            <a:r>
              <a:rPr lang="de-CH" sz="1000" dirty="0"/>
              <a:t>nicht gestellt </a:t>
            </a:r>
          </a:p>
        </p:txBody>
      </p:sp>
      <p:sp>
        <p:nvSpPr>
          <p:cNvPr id="10" name="Rechteck 9"/>
          <p:cNvSpPr/>
          <p:nvPr/>
        </p:nvSpPr>
        <p:spPr>
          <a:xfrm>
            <a:off x="6353944" y="3212976"/>
            <a:ext cx="2574871" cy="553998"/>
          </a:xfrm>
          <a:prstGeom prst="rect">
            <a:avLst/>
          </a:prstGeom>
          <a:solidFill>
            <a:schemeClr val="bg1"/>
          </a:solidFill>
        </p:spPr>
        <p:txBody>
          <a:bodyPr wrap="square">
            <a:spAutoFit/>
          </a:bodyPr>
          <a:lstStyle/>
          <a:p>
            <a:r>
              <a:rPr lang="de-CH" sz="1000" dirty="0" smtClean="0"/>
              <a:t>geschwiegen, </a:t>
            </a:r>
            <a:r>
              <a:rPr lang="de-CH" sz="1000" dirty="0"/>
              <a:t>obwohl ihre Hinweise möglicherweise eine Gefahr für Patienten reduziert hätten</a:t>
            </a:r>
          </a:p>
        </p:txBody>
      </p:sp>
      <p:sp>
        <p:nvSpPr>
          <p:cNvPr id="12" name="Ellipse 11"/>
          <p:cNvSpPr/>
          <p:nvPr/>
        </p:nvSpPr>
        <p:spPr>
          <a:xfrm>
            <a:off x="6228184" y="3789040"/>
            <a:ext cx="720080" cy="69801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1" name="Textfeld 10"/>
          <p:cNvSpPr txBox="1"/>
          <p:nvPr/>
        </p:nvSpPr>
        <p:spPr>
          <a:xfrm>
            <a:off x="7100914" y="6273572"/>
            <a:ext cx="2574871" cy="215444"/>
          </a:xfrm>
          <a:prstGeom prst="rect">
            <a:avLst/>
          </a:prstGeom>
          <a:noFill/>
        </p:spPr>
        <p:txBody>
          <a:bodyPr wrap="square" rtlCol="0">
            <a:spAutoFit/>
          </a:bodyPr>
          <a:lstStyle/>
          <a:p>
            <a:r>
              <a:rPr lang="de-CH" sz="800" dirty="0" smtClean="0"/>
              <a:t>Schwappach, </a:t>
            </a:r>
            <a:r>
              <a:rPr lang="de-CH" sz="800" dirty="0" smtClean="0"/>
              <a:t>Gehring 2015</a:t>
            </a:r>
            <a:endParaRPr lang="de-CH" sz="800" dirty="0"/>
          </a:p>
        </p:txBody>
      </p:sp>
    </p:spTree>
    <p:extLst>
      <p:ext uri="{BB962C8B-B14F-4D97-AF65-F5344CB8AC3E}">
        <p14:creationId xmlns:p14="http://schemas.microsoft.com/office/powerpoint/2010/main" val="2787887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0"/>
          </p:nvPr>
        </p:nvSpPr>
        <p:spPr>
          <a:xfrm>
            <a:off x="-108520" y="-4582"/>
            <a:ext cx="6516216" cy="724205"/>
          </a:xfrm>
        </p:spPr>
        <p:txBody>
          <a:bodyPr/>
          <a:lstStyle/>
          <a:p>
            <a:r>
              <a:rPr lang="de-DE" dirty="0" err="1" smtClean="0"/>
              <a:t>Speak</a:t>
            </a:r>
            <a:r>
              <a:rPr lang="de-DE" dirty="0" smtClean="0"/>
              <a:t> </a:t>
            </a:r>
            <a:r>
              <a:rPr lang="de-DE" dirty="0" err="1" smtClean="0"/>
              <a:t>up</a:t>
            </a:r>
            <a:r>
              <a:rPr lang="de-DE" dirty="0" smtClean="0"/>
              <a:t>: Ergebnisse schriftliche Befragung</a:t>
            </a:r>
            <a:endParaRPr lang="de-CH" dirty="0"/>
          </a:p>
        </p:txBody>
      </p:sp>
      <p:sp>
        <p:nvSpPr>
          <p:cNvPr id="2" name="Foliennummernplatzhalter 1"/>
          <p:cNvSpPr>
            <a:spLocks noGrp="1"/>
          </p:cNvSpPr>
          <p:nvPr>
            <p:ph type="sldNum" sz="quarter" idx="4"/>
          </p:nvPr>
        </p:nvSpPr>
        <p:spPr/>
        <p:txBody>
          <a:bodyPr/>
          <a:lstStyle/>
          <a:p>
            <a:fld id="{A6DC35B0-3101-436D-83E8-2A48940380AD}" type="slidenum">
              <a:rPr lang="de-CH" smtClean="0"/>
              <a:pPr/>
              <a:t>21</a:t>
            </a:fld>
            <a:endParaRPr lang="de-CH" dirty="0"/>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2194" y="836712"/>
            <a:ext cx="7576230" cy="5544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feld 2"/>
          <p:cNvSpPr txBox="1"/>
          <p:nvPr/>
        </p:nvSpPr>
        <p:spPr>
          <a:xfrm>
            <a:off x="6948264" y="6273572"/>
            <a:ext cx="2376264" cy="215444"/>
          </a:xfrm>
          <a:prstGeom prst="rect">
            <a:avLst/>
          </a:prstGeom>
          <a:noFill/>
        </p:spPr>
        <p:txBody>
          <a:bodyPr wrap="square" rtlCol="0">
            <a:spAutoFit/>
          </a:bodyPr>
          <a:lstStyle/>
          <a:p>
            <a:r>
              <a:rPr lang="de-CH" sz="800" dirty="0" smtClean="0"/>
              <a:t>Schwappach, </a:t>
            </a:r>
            <a:r>
              <a:rPr lang="de-CH" sz="800" dirty="0" smtClean="0"/>
              <a:t>Gehring 2015</a:t>
            </a:r>
            <a:endParaRPr lang="de-CH" sz="800" dirty="0"/>
          </a:p>
        </p:txBody>
      </p:sp>
    </p:spTree>
    <p:extLst>
      <p:ext uri="{BB962C8B-B14F-4D97-AF65-F5344CB8AC3E}">
        <p14:creationId xmlns:p14="http://schemas.microsoft.com/office/powerpoint/2010/main" val="12805453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0"/>
          </p:nvPr>
        </p:nvSpPr>
        <p:spPr>
          <a:xfrm>
            <a:off x="-36512" y="366560"/>
            <a:ext cx="6516216" cy="724205"/>
          </a:xfrm>
        </p:spPr>
        <p:txBody>
          <a:bodyPr/>
          <a:lstStyle/>
          <a:p>
            <a:r>
              <a:rPr lang="de-DE" dirty="0" err="1" smtClean="0"/>
              <a:t>Speak</a:t>
            </a:r>
            <a:r>
              <a:rPr lang="de-DE" dirty="0" smtClean="0"/>
              <a:t> </a:t>
            </a:r>
            <a:r>
              <a:rPr lang="de-DE" dirty="0" err="1" smtClean="0"/>
              <a:t>up</a:t>
            </a:r>
            <a:r>
              <a:rPr lang="de-DE" dirty="0" smtClean="0"/>
              <a:t>: </a:t>
            </a:r>
            <a:r>
              <a:rPr lang="de-DE" dirty="0"/>
              <a:t>Ergebnisse Interviews Mitarbeitende Onkologie</a:t>
            </a:r>
            <a:endParaRPr lang="de-CH" dirty="0"/>
          </a:p>
        </p:txBody>
      </p:sp>
      <p:sp>
        <p:nvSpPr>
          <p:cNvPr id="5" name="Textfeld 4"/>
          <p:cNvSpPr txBox="1"/>
          <p:nvPr/>
        </p:nvSpPr>
        <p:spPr>
          <a:xfrm>
            <a:off x="539552" y="1285992"/>
            <a:ext cx="8424936" cy="2575056"/>
          </a:xfrm>
          <a:prstGeom prst="rect">
            <a:avLst/>
          </a:prstGeom>
          <a:noFill/>
        </p:spPr>
        <p:txBody>
          <a:bodyPr wrap="square" lIns="81272" tIns="40636" rIns="81272" bIns="40636">
            <a:spAutoFit/>
          </a:bodyPr>
          <a:lstStyle/>
          <a:p>
            <a:pPr>
              <a:defRPr/>
            </a:pPr>
            <a:r>
              <a:rPr lang="de-DE" u="sng" dirty="0" smtClean="0">
                <a:solidFill>
                  <a:srgbClr val="000000"/>
                </a:solidFill>
              </a:rPr>
              <a:t>Typische Strategien :</a:t>
            </a:r>
          </a:p>
          <a:p>
            <a:pPr marL="285750" indent="-285750">
              <a:buFontTx/>
              <a:buChar char="-"/>
              <a:defRPr/>
            </a:pPr>
            <a:endParaRPr lang="de-DE" dirty="0">
              <a:solidFill>
                <a:srgbClr val="000000"/>
              </a:solidFill>
            </a:endParaRPr>
          </a:p>
          <a:p>
            <a:pPr marL="285750" indent="-285750">
              <a:buFont typeface="Wingdings" panose="05000000000000000000" pitchFamily="2" charset="2"/>
              <a:buChar char="§"/>
              <a:defRPr/>
            </a:pPr>
            <a:r>
              <a:rPr lang="de-DE" dirty="0" smtClean="0">
                <a:solidFill>
                  <a:srgbClr val="000000"/>
                </a:solidFill>
              </a:rPr>
              <a:t>Gesten / non-verbale Hinweise</a:t>
            </a:r>
          </a:p>
          <a:p>
            <a:pPr marL="285750" indent="-285750">
              <a:buFont typeface="Wingdings" panose="05000000000000000000" pitchFamily="2" charset="2"/>
              <a:buChar char="§"/>
              <a:defRPr/>
            </a:pPr>
            <a:endParaRPr lang="de-DE" dirty="0">
              <a:solidFill>
                <a:srgbClr val="000000"/>
              </a:solidFill>
            </a:endParaRPr>
          </a:p>
          <a:p>
            <a:pPr marL="285750" indent="-285750">
              <a:buFont typeface="Wingdings" panose="05000000000000000000" pitchFamily="2" charset="2"/>
              <a:buChar char="§"/>
              <a:defRPr/>
            </a:pPr>
            <a:r>
              <a:rPr lang="de-DE" dirty="0" smtClean="0">
                <a:solidFill>
                  <a:srgbClr val="000000"/>
                </a:solidFill>
              </a:rPr>
              <a:t>Diplomatie / guter Stil </a:t>
            </a:r>
          </a:p>
          <a:p>
            <a:pPr marL="285750" indent="-285750">
              <a:buFont typeface="Wingdings" panose="05000000000000000000" pitchFamily="2" charset="2"/>
              <a:buChar char="§"/>
              <a:defRPr/>
            </a:pPr>
            <a:endParaRPr lang="de-DE" dirty="0">
              <a:solidFill>
                <a:srgbClr val="000000"/>
              </a:solidFill>
            </a:endParaRPr>
          </a:p>
          <a:p>
            <a:pPr marL="285750" indent="-285750">
              <a:buFont typeface="Wingdings" panose="05000000000000000000" pitchFamily="2" charset="2"/>
              <a:buChar char="§"/>
              <a:defRPr/>
            </a:pPr>
            <a:r>
              <a:rPr lang="de-DE" dirty="0" smtClean="0">
                <a:solidFill>
                  <a:srgbClr val="000000"/>
                </a:solidFill>
              </a:rPr>
              <a:t>Sich „dumm stellen“ und fragen</a:t>
            </a:r>
          </a:p>
          <a:p>
            <a:pPr marL="285750" indent="-285750">
              <a:buFont typeface="Wingdings" panose="05000000000000000000" pitchFamily="2" charset="2"/>
              <a:buChar char="§"/>
              <a:defRPr/>
            </a:pPr>
            <a:endParaRPr lang="de-DE" dirty="0">
              <a:solidFill>
                <a:srgbClr val="000000"/>
              </a:solidFill>
            </a:endParaRPr>
          </a:p>
          <a:p>
            <a:pPr marL="285750" indent="-285750">
              <a:buFont typeface="Wingdings" panose="05000000000000000000" pitchFamily="2" charset="2"/>
              <a:buChar char="§"/>
              <a:defRPr/>
            </a:pPr>
            <a:r>
              <a:rPr lang="de-DE" dirty="0" smtClean="0">
                <a:solidFill>
                  <a:srgbClr val="000000"/>
                </a:solidFill>
              </a:rPr>
              <a:t>Nicht ansprechen, „heimlich“ korrigieren</a:t>
            </a:r>
            <a:endParaRPr lang="de-DE" dirty="0">
              <a:solidFill>
                <a:srgbClr val="000000"/>
              </a:solidFill>
            </a:endParaRPr>
          </a:p>
        </p:txBody>
      </p:sp>
      <p:grpSp>
        <p:nvGrpSpPr>
          <p:cNvPr id="6" name="Gruppieren 5"/>
          <p:cNvGrpSpPr/>
          <p:nvPr/>
        </p:nvGrpSpPr>
        <p:grpSpPr>
          <a:xfrm>
            <a:off x="5560888" y="1988840"/>
            <a:ext cx="2702744" cy="4485884"/>
            <a:chOff x="5560888" y="1988840"/>
            <a:chExt cx="2702744" cy="4485884"/>
          </a:xfrm>
        </p:grpSpPr>
        <p:pic>
          <p:nvPicPr>
            <p:cNvPr id="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1988840"/>
              <a:ext cx="2683520" cy="4485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hteck 8"/>
            <p:cNvSpPr/>
            <p:nvPr/>
          </p:nvSpPr>
          <p:spPr bwMode="auto">
            <a:xfrm>
              <a:off x="5560888" y="1988840"/>
              <a:ext cx="2702744" cy="4485884"/>
            </a:xfrm>
            <a:prstGeom prst="rect">
              <a:avLst/>
            </a:prstGeom>
            <a:solidFill>
              <a:schemeClr val="bg1">
                <a:alpha val="68000"/>
              </a:schemeClr>
            </a:solidFill>
            <a:ln w="9525" cap="flat" cmpd="sng" algn="ctr">
              <a:noFill/>
              <a:prstDash val="solid"/>
              <a:round/>
              <a:headEnd type="none" w="med" len="med"/>
              <a:tailEnd type="none" w="med" len="med"/>
            </a:ln>
            <a:effectLst/>
          </p:spPr>
          <p:txBody>
            <a:bodyPr vert="horz" wrap="square" lIns="104400" tIns="72000" rIns="104400" bIns="72000" numCol="1" rtlCol="0" anchor="t" anchorCtr="0" compatLnSpc="1">
              <a:prstTxWarp prst="textNoShape">
                <a:avLst/>
              </a:prstTxWarp>
            </a:bodyPr>
            <a:lstStyle/>
            <a:p>
              <a:pPr marL="0" marR="0" indent="0" algn="l" defTabSz="1036638"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smtClean="0">
                <a:ln>
                  <a:noFill/>
                </a:ln>
                <a:solidFill>
                  <a:schemeClr val="tx1"/>
                </a:solidFill>
                <a:effectLst/>
                <a:latin typeface="Arial" charset="0"/>
              </a:endParaRPr>
            </a:p>
          </p:txBody>
        </p:sp>
      </p:grpSp>
      <p:sp>
        <p:nvSpPr>
          <p:cNvPr id="2" name="Foliennummernplatzhalter 1"/>
          <p:cNvSpPr>
            <a:spLocks noGrp="1"/>
          </p:cNvSpPr>
          <p:nvPr>
            <p:ph type="sldNum" sz="quarter" idx="4"/>
          </p:nvPr>
        </p:nvSpPr>
        <p:spPr/>
        <p:txBody>
          <a:bodyPr/>
          <a:lstStyle/>
          <a:p>
            <a:fld id="{A6DC35B0-3101-436D-83E8-2A48940380AD}" type="slidenum">
              <a:rPr lang="de-CH" smtClean="0"/>
              <a:pPr/>
              <a:t>22</a:t>
            </a:fld>
            <a:endParaRPr lang="de-CH" dirty="0"/>
          </a:p>
        </p:txBody>
      </p:sp>
      <p:sp>
        <p:nvSpPr>
          <p:cNvPr id="3" name="Textfeld 2"/>
          <p:cNvSpPr txBox="1"/>
          <p:nvPr/>
        </p:nvSpPr>
        <p:spPr>
          <a:xfrm>
            <a:off x="395288" y="6259280"/>
            <a:ext cx="4752528" cy="215444"/>
          </a:xfrm>
          <a:prstGeom prst="rect">
            <a:avLst/>
          </a:prstGeom>
          <a:noFill/>
        </p:spPr>
        <p:txBody>
          <a:bodyPr wrap="square" rtlCol="0">
            <a:spAutoFit/>
          </a:bodyPr>
          <a:lstStyle/>
          <a:p>
            <a:r>
              <a:rPr lang="de-CH" sz="800" dirty="0" smtClean="0"/>
              <a:t>Schwappach, Gehring, 2014</a:t>
            </a:r>
            <a:endParaRPr lang="de-CH" sz="800" dirty="0"/>
          </a:p>
        </p:txBody>
      </p:sp>
    </p:spTree>
    <p:extLst>
      <p:ext uri="{BB962C8B-B14F-4D97-AF65-F5344CB8AC3E}">
        <p14:creationId xmlns:p14="http://schemas.microsoft.com/office/powerpoint/2010/main" val="34481912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0"/>
          </p:nvPr>
        </p:nvSpPr>
        <p:spPr/>
        <p:txBody>
          <a:bodyPr/>
          <a:lstStyle/>
          <a:p>
            <a:r>
              <a:rPr lang="de-DE" smtClean="0"/>
              <a:t>Speaking up: CH-Studie in der Onkologie </a:t>
            </a:r>
            <a:endParaRPr lang="de-CH" dirty="0"/>
          </a:p>
        </p:txBody>
      </p:sp>
      <p:sp>
        <p:nvSpPr>
          <p:cNvPr id="2" name="Foliennummernplatzhalter 1"/>
          <p:cNvSpPr>
            <a:spLocks noGrp="1"/>
          </p:cNvSpPr>
          <p:nvPr>
            <p:ph type="sldNum" sz="quarter" idx="4"/>
          </p:nvPr>
        </p:nvSpPr>
        <p:spPr/>
        <p:txBody>
          <a:bodyPr/>
          <a:lstStyle/>
          <a:p>
            <a:fld id="{A6DC35B0-3101-436D-83E8-2A48940380AD}" type="slidenum">
              <a:rPr lang="de-CH" smtClean="0"/>
              <a:pPr/>
              <a:t>23</a:t>
            </a:fld>
            <a:endParaRPr lang="de-CH" dirty="0"/>
          </a:p>
        </p:txBody>
      </p:sp>
      <p:sp>
        <p:nvSpPr>
          <p:cNvPr id="6" name="Inhaltsplatzhalter 6"/>
          <p:cNvSpPr>
            <a:spLocks noGrp="1"/>
          </p:cNvSpPr>
          <p:nvPr>
            <p:ph sz="quarter" idx="11"/>
          </p:nvPr>
        </p:nvSpPr>
        <p:spPr>
          <a:xfrm>
            <a:off x="366713" y="908720"/>
            <a:ext cx="8418512" cy="5184576"/>
          </a:xfrm>
        </p:spPr>
        <p:txBody>
          <a:bodyPr>
            <a:noAutofit/>
          </a:bodyPr>
          <a:lstStyle/>
          <a:p>
            <a:pPr marL="0" indent="0">
              <a:buNone/>
            </a:pPr>
            <a:r>
              <a:rPr lang="de-DE" sz="1700" dirty="0" smtClean="0">
                <a:solidFill>
                  <a:srgbClr val="C00000"/>
                </a:solidFill>
              </a:rPr>
              <a:t>Fazit</a:t>
            </a:r>
          </a:p>
          <a:p>
            <a:r>
              <a:rPr lang="de-DE" sz="1700" b="0" dirty="0" smtClean="0"/>
              <a:t>Konkrete Sicherheitsbedenken sind häufig</a:t>
            </a:r>
          </a:p>
          <a:p>
            <a:r>
              <a:rPr lang="de-DE" sz="1700" b="0" dirty="0" smtClean="0"/>
              <a:t>Die meisten Mitarbeitenden haben bereits „geschwiegen“</a:t>
            </a:r>
          </a:p>
          <a:p>
            <a:pPr marL="0" indent="0">
              <a:buNone/>
            </a:pPr>
            <a:r>
              <a:rPr lang="de-DE" sz="1700" dirty="0" smtClean="0">
                <a:solidFill>
                  <a:srgbClr val="FF0000"/>
                </a:solidFill>
                <a:sym typeface="Wingdings" panose="05000000000000000000" pitchFamily="2" charset="2"/>
              </a:rPr>
              <a:t>	</a:t>
            </a:r>
            <a:r>
              <a:rPr lang="de-DE" sz="1700" dirty="0" smtClean="0">
                <a:solidFill>
                  <a:srgbClr val="C00000"/>
                </a:solidFill>
                <a:sym typeface="Wingdings" panose="05000000000000000000" pitchFamily="2" charset="2"/>
              </a:rPr>
              <a:t> e</a:t>
            </a:r>
            <a:r>
              <a:rPr lang="de-DE" sz="1700" dirty="0" smtClean="0">
                <a:solidFill>
                  <a:srgbClr val="C00000"/>
                </a:solidFill>
              </a:rPr>
              <a:t>in schlummerndes Sicherheitspotential !</a:t>
            </a:r>
          </a:p>
          <a:p>
            <a:endParaRPr lang="de-DE" sz="1700" b="0" dirty="0" smtClean="0"/>
          </a:p>
          <a:p>
            <a:r>
              <a:rPr lang="de-DE" sz="1700" b="0" dirty="0" smtClean="0"/>
              <a:t>Schweigen ist erklärbar durch</a:t>
            </a:r>
          </a:p>
          <a:p>
            <a:pPr lvl="1">
              <a:buFont typeface="Symbol" panose="05050102010706020507" pitchFamily="18" charset="2"/>
              <a:buChar char="-"/>
            </a:pPr>
            <a:r>
              <a:rPr lang="de-DE" sz="1700" b="0" dirty="0" smtClean="0"/>
              <a:t>Individuelle Faktoren (Alter, Funktion, Persönlichkeit)</a:t>
            </a:r>
          </a:p>
          <a:p>
            <a:pPr lvl="1">
              <a:buFont typeface="Symbol" panose="05050102010706020507" pitchFamily="18" charset="2"/>
              <a:buChar char="-"/>
            </a:pPr>
            <a:r>
              <a:rPr lang="de-DE" sz="1700" dirty="0" smtClean="0"/>
              <a:t>Organisationelle Faktoren (Psychologische Sicherheit, Hierarchie)</a:t>
            </a:r>
          </a:p>
          <a:p>
            <a:pPr lvl="1">
              <a:buFont typeface="Symbol" panose="05050102010706020507" pitchFamily="18" charset="2"/>
              <a:buChar char="-"/>
            </a:pPr>
            <a:r>
              <a:rPr lang="de-DE" sz="1700" b="0" dirty="0" smtClean="0"/>
              <a:t>Situative Kontextfaktoren (Thema, Beteiligte, Patienten, Risikoeinschätzung)</a:t>
            </a:r>
          </a:p>
          <a:p>
            <a:endParaRPr lang="de-DE" sz="1700" b="0" dirty="0" smtClean="0"/>
          </a:p>
          <a:p>
            <a:r>
              <a:rPr lang="de-DE" sz="1700" b="0" dirty="0" smtClean="0"/>
              <a:t>Trainings erfolgversprechend</a:t>
            </a:r>
          </a:p>
          <a:p>
            <a:pPr lvl="1">
              <a:buFont typeface="Symbol" panose="05050102010706020507" pitchFamily="18" charset="2"/>
              <a:buChar char="-"/>
            </a:pPr>
            <a:r>
              <a:rPr lang="de-DE" sz="1700" dirty="0" smtClean="0"/>
              <a:t>Wir kennen nun die typischen Situationen und Konstellationen</a:t>
            </a:r>
          </a:p>
          <a:p>
            <a:pPr lvl="1">
              <a:buFont typeface="Symbol" panose="05050102010706020507" pitchFamily="18" charset="2"/>
              <a:buChar char="-"/>
            </a:pPr>
            <a:r>
              <a:rPr lang="de-DE" sz="1700" dirty="0" smtClean="0"/>
              <a:t>Mitarbeiter </a:t>
            </a:r>
            <a:r>
              <a:rPr lang="de-DE" sz="1700" dirty="0"/>
              <a:t>haben Erfahrungen mit beidem: </a:t>
            </a:r>
            <a:r>
              <a:rPr lang="de-DE" sz="1700" dirty="0" err="1" smtClean="0"/>
              <a:t>Speak</a:t>
            </a:r>
            <a:r>
              <a:rPr lang="de-DE" sz="1700" dirty="0" smtClean="0"/>
              <a:t> </a:t>
            </a:r>
            <a:r>
              <a:rPr lang="de-DE" sz="1700" dirty="0" err="1" smtClean="0"/>
              <a:t>up</a:t>
            </a:r>
            <a:r>
              <a:rPr lang="de-DE" sz="1700" dirty="0" smtClean="0"/>
              <a:t> </a:t>
            </a:r>
            <a:r>
              <a:rPr lang="de-DE" sz="1700" dirty="0"/>
              <a:t>und Schweigen</a:t>
            </a:r>
          </a:p>
          <a:p>
            <a:pPr lvl="1">
              <a:buFont typeface="Symbol" panose="05050102010706020507" pitchFamily="18" charset="2"/>
              <a:buChar char="-"/>
            </a:pPr>
            <a:r>
              <a:rPr lang="de-DE" sz="1700" dirty="0" smtClean="0"/>
              <a:t>Vorstellung davon, welche </a:t>
            </a:r>
            <a:r>
              <a:rPr lang="de-DE" sz="1700" dirty="0" err="1" smtClean="0"/>
              <a:t>skills</a:t>
            </a:r>
            <a:r>
              <a:rPr lang="de-DE" sz="1700" dirty="0" smtClean="0"/>
              <a:t> für </a:t>
            </a:r>
            <a:r>
              <a:rPr lang="de-DE" sz="1700" dirty="0" err="1" smtClean="0"/>
              <a:t>Speaking</a:t>
            </a:r>
            <a:r>
              <a:rPr lang="de-DE" sz="1700" dirty="0" smtClean="0"/>
              <a:t> </a:t>
            </a:r>
            <a:r>
              <a:rPr lang="de-DE" sz="1700" dirty="0" err="1" smtClean="0"/>
              <a:t>up</a:t>
            </a:r>
            <a:r>
              <a:rPr lang="de-DE" sz="1700" dirty="0" smtClean="0"/>
              <a:t> notwendig </a:t>
            </a:r>
            <a:r>
              <a:rPr lang="de-DE" sz="1700" dirty="0" smtClean="0">
                <a:sym typeface="Wingdings" panose="05000000000000000000" pitchFamily="2" charset="2"/>
              </a:rPr>
              <a:t> </a:t>
            </a:r>
            <a:r>
              <a:rPr lang="de-DE" sz="1700" dirty="0" smtClean="0"/>
              <a:t>wichtiger Prädiktor</a:t>
            </a:r>
          </a:p>
          <a:p>
            <a:pPr lvl="1">
              <a:buFont typeface="Symbol" panose="05050102010706020507" pitchFamily="18" charset="2"/>
              <a:buChar char="-"/>
            </a:pPr>
            <a:r>
              <a:rPr lang="de-DE" sz="1700" dirty="0" smtClean="0"/>
              <a:t>Konkretes Trainieren von akzeptierten verbalen und nonverbalen Verständigungen um individuelle Abwägungen zu reduzieren</a:t>
            </a:r>
          </a:p>
          <a:p>
            <a:pPr lvl="1">
              <a:buFont typeface="Symbol" panose="05050102010706020507" pitchFamily="18" charset="2"/>
              <a:buChar char="-"/>
            </a:pPr>
            <a:r>
              <a:rPr lang="de-DE" sz="1700" dirty="0" smtClean="0"/>
              <a:t>Es zeigt sich, dass Training zur Erhöhung des </a:t>
            </a:r>
            <a:r>
              <a:rPr lang="de-DE" sz="1700" dirty="0" err="1" smtClean="0"/>
              <a:t>Speak</a:t>
            </a:r>
            <a:r>
              <a:rPr lang="de-DE" sz="1700" dirty="0" smtClean="0"/>
              <a:t> </a:t>
            </a:r>
            <a:r>
              <a:rPr lang="de-DE" sz="1700" dirty="0" err="1" smtClean="0"/>
              <a:t>up</a:t>
            </a:r>
            <a:r>
              <a:rPr lang="de-DE" sz="1700" dirty="0" smtClean="0"/>
              <a:t> einen messbaren, positiven Einfluss auf Teamperformance hat</a:t>
            </a:r>
          </a:p>
          <a:p>
            <a:pPr lvl="1">
              <a:buFont typeface="Symbol" panose="05050102010706020507" pitchFamily="18" charset="2"/>
              <a:buChar char="-"/>
            </a:pPr>
            <a:endParaRPr lang="de-DE" sz="1700" dirty="0" smtClean="0"/>
          </a:p>
          <a:p>
            <a:pPr marL="269875" lvl="1" indent="0">
              <a:buNone/>
            </a:pPr>
            <a:endParaRPr lang="de-DE" sz="1700" b="0" dirty="0" smtClean="0"/>
          </a:p>
        </p:txBody>
      </p:sp>
    </p:spTree>
    <p:extLst>
      <p:ext uri="{BB962C8B-B14F-4D97-AF65-F5344CB8AC3E}">
        <p14:creationId xmlns:p14="http://schemas.microsoft.com/office/powerpoint/2010/main" val="37798050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Teamkommunikation </a:t>
            </a:r>
            <a:endParaRPr lang="de-CH"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24</a:t>
            </a:fld>
            <a:endParaRPr lang="de-CH" dirty="0"/>
          </a:p>
        </p:txBody>
      </p:sp>
      <p:sp>
        <p:nvSpPr>
          <p:cNvPr id="4" name="Inhaltsplatzhalter 3"/>
          <p:cNvSpPr>
            <a:spLocks noGrp="1"/>
          </p:cNvSpPr>
          <p:nvPr>
            <p:ph sz="quarter" idx="11"/>
          </p:nvPr>
        </p:nvSpPr>
        <p:spPr/>
        <p:txBody>
          <a:bodyPr/>
          <a:lstStyle/>
          <a:p>
            <a:r>
              <a:rPr lang="de-CH" sz="2000" dirty="0">
                <a:solidFill>
                  <a:srgbClr val="C00000"/>
                </a:solidFill>
              </a:rPr>
              <a:t>Bilaterale Kommunikation </a:t>
            </a:r>
          </a:p>
          <a:p>
            <a:endParaRPr lang="de-CH" dirty="0" smtClean="0"/>
          </a:p>
          <a:p>
            <a:pPr marL="0" indent="0">
              <a:spcAft>
                <a:spcPts val="1200"/>
              </a:spcAft>
              <a:buNone/>
            </a:pPr>
            <a:endParaRPr lang="de-CH" dirty="0" smtClean="0"/>
          </a:p>
          <a:p>
            <a:r>
              <a:rPr lang="de-CH" sz="2000" dirty="0" smtClean="0">
                <a:solidFill>
                  <a:srgbClr val="C00000"/>
                </a:solidFill>
              </a:rPr>
              <a:t>Strukturierte und geschlossene Teamkommunikation </a:t>
            </a:r>
            <a:br>
              <a:rPr lang="de-CH" sz="2000" dirty="0" smtClean="0">
                <a:solidFill>
                  <a:srgbClr val="C00000"/>
                </a:solidFill>
              </a:rPr>
            </a:br>
            <a:r>
              <a:rPr lang="de-CH" sz="1800" b="0" dirty="0" smtClean="0"/>
              <a:t>(bspw.  Team Time Out) </a:t>
            </a:r>
          </a:p>
          <a:p>
            <a:endParaRPr lang="de-CH" sz="1800" b="0" dirty="0" smtClean="0"/>
          </a:p>
          <a:p>
            <a:endParaRPr lang="de-CH" dirty="0" smtClean="0"/>
          </a:p>
          <a:p>
            <a:endParaRPr lang="de-CH" dirty="0" smtClean="0"/>
          </a:p>
        </p:txBody>
      </p:sp>
      <p:sp>
        <p:nvSpPr>
          <p:cNvPr id="6" name="Ellipse 5"/>
          <p:cNvSpPr/>
          <p:nvPr/>
        </p:nvSpPr>
        <p:spPr>
          <a:xfrm>
            <a:off x="3851920" y="1556792"/>
            <a:ext cx="360040" cy="3240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cxnSp>
        <p:nvCxnSpPr>
          <p:cNvPr id="8" name="Gerade Verbindung mit Pfeil 7"/>
          <p:cNvCxnSpPr/>
          <p:nvPr/>
        </p:nvCxnSpPr>
        <p:spPr>
          <a:xfrm flipH="1">
            <a:off x="2479928" y="1700808"/>
            <a:ext cx="1227976" cy="1619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Gerade Verbindung mit Pfeil 10"/>
          <p:cNvCxnSpPr/>
          <p:nvPr/>
        </p:nvCxnSpPr>
        <p:spPr>
          <a:xfrm>
            <a:off x="4427538" y="1736614"/>
            <a:ext cx="1692634" cy="3166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Ellipse 11"/>
          <p:cNvSpPr/>
          <p:nvPr/>
        </p:nvSpPr>
        <p:spPr>
          <a:xfrm>
            <a:off x="5940152" y="3356992"/>
            <a:ext cx="216024" cy="2164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cxnSp>
        <p:nvCxnSpPr>
          <p:cNvPr id="16" name="Gerade Verbindung mit Pfeil 15"/>
          <p:cNvCxnSpPr/>
          <p:nvPr/>
        </p:nvCxnSpPr>
        <p:spPr>
          <a:xfrm flipH="1" flipV="1">
            <a:off x="4427538" y="1844824"/>
            <a:ext cx="1512614" cy="288032"/>
          </a:xfrm>
          <a:prstGeom prst="straightConnector1">
            <a:avLst/>
          </a:prstGeom>
          <a:ln>
            <a:prstDash val="sysDash"/>
            <a:tailEnd type="arrow"/>
          </a:ln>
        </p:spPr>
        <p:style>
          <a:lnRef idx="1">
            <a:schemeClr val="accent1"/>
          </a:lnRef>
          <a:fillRef idx="0">
            <a:schemeClr val="accent1"/>
          </a:fillRef>
          <a:effectRef idx="0">
            <a:schemeClr val="accent1"/>
          </a:effectRef>
          <a:fontRef idx="minor">
            <a:schemeClr val="tx1"/>
          </a:fontRef>
        </p:style>
      </p:cxnSp>
      <p:sp>
        <p:nvSpPr>
          <p:cNvPr id="20" name="Gleichschenkliges Dreieck 19"/>
          <p:cNvSpPr/>
          <p:nvPr/>
        </p:nvSpPr>
        <p:spPr>
          <a:xfrm rot="10800000">
            <a:off x="3707904" y="3241689"/>
            <a:ext cx="4824536" cy="3024336"/>
          </a:xfrm>
          <a:prstGeom prst="triangle">
            <a:avLst>
              <a:gd name="adj" fmla="val 4907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cxnSp>
        <p:nvCxnSpPr>
          <p:cNvPr id="27" name="Gerade Verbindung mit Pfeil 26"/>
          <p:cNvCxnSpPr/>
          <p:nvPr/>
        </p:nvCxnSpPr>
        <p:spPr>
          <a:xfrm flipH="1" flipV="1">
            <a:off x="4392778" y="3645024"/>
            <a:ext cx="1651018" cy="20596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Rechteck 35"/>
          <p:cNvSpPr/>
          <p:nvPr/>
        </p:nvSpPr>
        <p:spPr>
          <a:xfrm>
            <a:off x="377553" y="3241689"/>
            <a:ext cx="4572000" cy="3754874"/>
          </a:xfrm>
          <a:prstGeom prst="rect">
            <a:avLst/>
          </a:prstGeom>
        </p:spPr>
        <p:txBody>
          <a:bodyPr>
            <a:spAutoFit/>
          </a:bodyPr>
          <a:lstStyle/>
          <a:p>
            <a:r>
              <a:rPr lang="en-US" altLang="de-DE" b="1" dirty="0" err="1" smtClean="0">
                <a:ea typeface="ＭＳ Ｐゴシック" pitchFamily="34" charset="-128"/>
              </a:rPr>
              <a:t>Alle</a:t>
            </a:r>
            <a:r>
              <a:rPr lang="en-US" altLang="de-DE" b="1" dirty="0" smtClean="0">
                <a:ea typeface="ＭＳ Ｐゴシック" pitchFamily="34" charset="-128"/>
              </a:rPr>
              <a:t> </a:t>
            </a:r>
            <a:r>
              <a:rPr lang="en-US" altLang="de-DE" b="1" dirty="0" err="1" smtClean="0">
                <a:ea typeface="ＭＳ Ｐゴシック" pitchFamily="34" charset="-128"/>
              </a:rPr>
              <a:t>Teammitglieder</a:t>
            </a:r>
            <a:r>
              <a:rPr lang="en-US" altLang="de-DE" b="1" dirty="0" smtClean="0">
                <a:ea typeface="ＭＳ Ｐゴシック" pitchFamily="34" charset="-128"/>
              </a:rPr>
              <a:t> </a:t>
            </a:r>
          </a:p>
          <a:p>
            <a:pPr>
              <a:spcAft>
                <a:spcPts val="1200"/>
              </a:spcAft>
            </a:pPr>
            <a:r>
              <a:rPr lang="en-US" altLang="de-DE" dirty="0" smtClean="0">
                <a:ea typeface="ＭＳ Ｐゴシック" pitchFamily="34" charset="-128"/>
              </a:rPr>
              <a:t> … </a:t>
            </a:r>
            <a:r>
              <a:rPr lang="en-US" altLang="de-DE" dirty="0" err="1" smtClean="0">
                <a:ea typeface="ＭＳ Ｐゴシック" pitchFamily="34" charset="-128"/>
              </a:rPr>
              <a:t>hören</a:t>
            </a:r>
            <a:r>
              <a:rPr lang="en-US" altLang="de-DE" dirty="0" smtClean="0">
                <a:ea typeface="ＭＳ Ｐゴシック" pitchFamily="34" charset="-128"/>
              </a:rPr>
              <a:t> </a:t>
            </a:r>
            <a:r>
              <a:rPr lang="en-US" altLang="de-DE" dirty="0" err="1" smtClean="0">
                <a:ea typeface="ＭＳ Ｐゴシック" pitchFamily="34" charset="-128"/>
              </a:rPr>
              <a:t>zu</a:t>
            </a:r>
            <a:r>
              <a:rPr lang="en-US" altLang="de-DE" dirty="0" smtClean="0">
                <a:ea typeface="ＭＳ Ｐゴシック" pitchFamily="34" charset="-128"/>
              </a:rPr>
              <a:t> </a:t>
            </a:r>
          </a:p>
          <a:p>
            <a:pPr>
              <a:spcAft>
                <a:spcPts val="1200"/>
              </a:spcAft>
            </a:pPr>
            <a:r>
              <a:rPr lang="en-US" altLang="de-DE" dirty="0" smtClean="0">
                <a:ea typeface="ＭＳ Ｐゴシック" pitchFamily="34" charset="-128"/>
              </a:rPr>
              <a:t> … </a:t>
            </a:r>
            <a:r>
              <a:rPr lang="en-US" altLang="de-DE" dirty="0" err="1" smtClean="0">
                <a:ea typeface="ＭＳ Ｐゴシック" pitchFamily="34" charset="-128"/>
              </a:rPr>
              <a:t>sind</a:t>
            </a:r>
            <a:r>
              <a:rPr lang="en-US" altLang="de-DE" dirty="0" smtClean="0">
                <a:ea typeface="ＭＳ Ｐゴシック" pitchFamily="34" charset="-128"/>
              </a:rPr>
              <a:t> am </a:t>
            </a:r>
            <a:r>
              <a:rPr lang="en-US" altLang="de-DE" dirty="0" err="1" smtClean="0">
                <a:ea typeface="ＭＳ Ｐゴシック" pitchFamily="34" charset="-128"/>
              </a:rPr>
              <a:t>Gespräch</a:t>
            </a:r>
            <a:r>
              <a:rPr lang="en-US" altLang="de-DE" dirty="0" smtClean="0">
                <a:ea typeface="ＭＳ Ｐゴシック" pitchFamily="34" charset="-128"/>
              </a:rPr>
              <a:t> </a:t>
            </a:r>
            <a:r>
              <a:rPr lang="en-US" altLang="de-DE" dirty="0" err="1" smtClean="0">
                <a:ea typeface="ＭＳ Ｐゴシック" pitchFamily="34" charset="-128"/>
              </a:rPr>
              <a:t>gemäss</a:t>
            </a:r>
            <a:r>
              <a:rPr lang="en-US" altLang="de-DE" dirty="0" smtClean="0">
                <a:ea typeface="ＭＳ Ｐゴシック" pitchFamily="34" charset="-128"/>
              </a:rPr>
              <a:t> </a:t>
            </a:r>
            <a:br>
              <a:rPr lang="en-US" altLang="de-DE" dirty="0" smtClean="0">
                <a:ea typeface="ＭＳ Ｐゴシック" pitchFamily="34" charset="-128"/>
              </a:rPr>
            </a:br>
            <a:r>
              <a:rPr lang="en-US" altLang="de-DE" dirty="0" err="1" smtClean="0">
                <a:ea typeface="ＭＳ Ｐゴシック" pitchFamily="34" charset="-128"/>
              </a:rPr>
              <a:t>ihrer</a:t>
            </a:r>
            <a:r>
              <a:rPr lang="en-US" altLang="de-DE" dirty="0" smtClean="0">
                <a:ea typeface="ＭＳ Ｐゴシック" pitchFamily="34" charset="-128"/>
              </a:rPr>
              <a:t> </a:t>
            </a:r>
            <a:r>
              <a:rPr lang="en-US" altLang="de-DE" dirty="0" err="1" smtClean="0">
                <a:ea typeface="ＭＳ Ｐゴシック" pitchFamily="34" charset="-128"/>
              </a:rPr>
              <a:t>Rolle</a:t>
            </a:r>
            <a:r>
              <a:rPr lang="en-US" altLang="de-DE" dirty="0" smtClean="0">
                <a:ea typeface="ＭＳ Ｐゴシック" pitchFamily="34" charset="-128"/>
              </a:rPr>
              <a:t> / </a:t>
            </a:r>
            <a:r>
              <a:rPr lang="en-US" altLang="de-DE" dirty="0" err="1" smtClean="0">
                <a:ea typeface="ＭＳ Ｐゴシック" pitchFamily="34" charset="-128"/>
              </a:rPr>
              <a:t>Funktion</a:t>
            </a:r>
            <a:r>
              <a:rPr lang="en-US" altLang="de-DE" dirty="0" smtClean="0">
                <a:ea typeface="ＭＳ Ｐゴシック" pitchFamily="34" charset="-128"/>
              </a:rPr>
              <a:t> und </a:t>
            </a:r>
            <a:br>
              <a:rPr lang="en-US" altLang="de-DE" dirty="0" smtClean="0">
                <a:ea typeface="ＭＳ Ｐゴシック" pitchFamily="34" charset="-128"/>
              </a:rPr>
            </a:br>
            <a:r>
              <a:rPr lang="en-US" altLang="de-DE" dirty="0" err="1" smtClean="0">
                <a:ea typeface="ＭＳ Ｐゴシック" pitchFamily="34" charset="-128"/>
              </a:rPr>
              <a:t>dem</a:t>
            </a:r>
            <a:r>
              <a:rPr lang="en-US" altLang="de-DE" dirty="0" smtClean="0">
                <a:ea typeface="ＭＳ Ｐゴシック" pitchFamily="34" charset="-128"/>
              </a:rPr>
              <a:t> </a:t>
            </a:r>
            <a:r>
              <a:rPr lang="en-US" altLang="de-DE" dirty="0" err="1" smtClean="0">
                <a:ea typeface="ＭＳ Ｐゴシック" pitchFamily="34" charset="-128"/>
              </a:rPr>
              <a:t>strukturierten</a:t>
            </a:r>
            <a:r>
              <a:rPr lang="en-US" altLang="de-DE" dirty="0" smtClean="0">
                <a:ea typeface="ＭＳ Ｐゴシック" pitchFamily="34" charset="-128"/>
              </a:rPr>
              <a:t> </a:t>
            </a:r>
            <a:r>
              <a:rPr lang="en-US" altLang="de-DE" dirty="0" err="1" smtClean="0">
                <a:ea typeface="ＭＳ Ｐゴシック" pitchFamily="34" charset="-128"/>
              </a:rPr>
              <a:t>Ablauf</a:t>
            </a:r>
            <a:r>
              <a:rPr lang="en-US" altLang="de-DE" dirty="0" smtClean="0">
                <a:ea typeface="ＭＳ Ｐゴシック" pitchFamily="34" charset="-128"/>
              </a:rPr>
              <a:t> </a:t>
            </a:r>
            <a:r>
              <a:rPr lang="en-US" altLang="de-DE" dirty="0" err="1" smtClean="0">
                <a:ea typeface="ＭＳ Ｐゴシック" pitchFamily="34" charset="-128"/>
              </a:rPr>
              <a:t>beteiligt</a:t>
            </a:r>
            <a:r>
              <a:rPr lang="en-US" altLang="de-DE" dirty="0" smtClean="0">
                <a:ea typeface="ＭＳ Ｐゴシック" pitchFamily="34" charset="-128"/>
              </a:rPr>
              <a:t> </a:t>
            </a:r>
          </a:p>
          <a:p>
            <a:pPr>
              <a:spcAft>
                <a:spcPts val="1200"/>
              </a:spcAft>
            </a:pPr>
            <a:r>
              <a:rPr lang="en-US" altLang="de-DE" dirty="0" smtClean="0">
                <a:ea typeface="ＭＳ Ｐゴシック" pitchFamily="34" charset="-128"/>
              </a:rPr>
              <a:t> … </a:t>
            </a:r>
            <a:r>
              <a:rPr lang="en-US" altLang="de-DE" dirty="0" err="1" smtClean="0">
                <a:ea typeface="ＭＳ Ｐゴシック" pitchFamily="34" charset="-128"/>
              </a:rPr>
              <a:t>getrauen</a:t>
            </a:r>
            <a:r>
              <a:rPr lang="en-US" altLang="de-DE" dirty="0" smtClean="0">
                <a:ea typeface="ＭＳ Ｐゴシック" pitchFamily="34" charset="-128"/>
              </a:rPr>
              <a:t> </a:t>
            </a:r>
            <a:r>
              <a:rPr lang="en-US" altLang="de-DE" dirty="0" err="1" smtClean="0">
                <a:ea typeface="ＭＳ Ｐゴシック" pitchFamily="34" charset="-128"/>
              </a:rPr>
              <a:t>sich</a:t>
            </a:r>
            <a:r>
              <a:rPr lang="en-US" altLang="de-DE" dirty="0" smtClean="0">
                <a:ea typeface="ＭＳ Ｐゴシック" pitchFamily="34" charset="-128"/>
              </a:rPr>
              <a:t>, </a:t>
            </a:r>
            <a:r>
              <a:rPr lang="en-US" altLang="de-DE" dirty="0" err="1" smtClean="0">
                <a:ea typeface="ＭＳ Ｐゴシック" pitchFamily="34" charset="-128"/>
              </a:rPr>
              <a:t>etwas</a:t>
            </a:r>
            <a:r>
              <a:rPr lang="en-US" altLang="de-DE" dirty="0" smtClean="0">
                <a:ea typeface="ＭＳ Ｐゴシック" pitchFamily="34" charset="-128"/>
              </a:rPr>
              <a:t> </a:t>
            </a:r>
            <a:r>
              <a:rPr lang="en-US" altLang="de-DE" dirty="0" err="1" smtClean="0">
                <a:ea typeface="ＭＳ Ｐゴシック" pitchFamily="34" charset="-128"/>
              </a:rPr>
              <a:t>zu</a:t>
            </a:r>
            <a:r>
              <a:rPr lang="en-US" altLang="de-DE" dirty="0" smtClean="0">
                <a:ea typeface="ＭＳ Ｐゴシック" pitchFamily="34" charset="-128"/>
              </a:rPr>
              <a:t> </a:t>
            </a:r>
            <a:r>
              <a:rPr lang="en-US" altLang="de-DE" dirty="0" err="1" smtClean="0">
                <a:ea typeface="ＭＳ Ｐゴシック" pitchFamily="34" charset="-128"/>
              </a:rPr>
              <a:t>sagen</a:t>
            </a:r>
            <a:r>
              <a:rPr lang="en-US" altLang="de-DE" dirty="0" smtClean="0">
                <a:ea typeface="ＭＳ Ｐゴシック" pitchFamily="34" charset="-128"/>
              </a:rPr>
              <a:t> </a:t>
            </a:r>
            <a:br>
              <a:rPr lang="en-US" altLang="de-DE" dirty="0" smtClean="0">
                <a:ea typeface="ＭＳ Ｐゴシック" pitchFamily="34" charset="-128"/>
              </a:rPr>
            </a:br>
            <a:r>
              <a:rPr lang="en-US" altLang="de-DE" dirty="0" smtClean="0">
                <a:ea typeface="ＭＳ Ｐゴシック" pitchFamily="34" charset="-128"/>
              </a:rPr>
              <a:t>(Speak up)</a:t>
            </a:r>
          </a:p>
          <a:p>
            <a:pPr>
              <a:spcAft>
                <a:spcPts val="1200"/>
              </a:spcAft>
            </a:pPr>
            <a:r>
              <a:rPr lang="en-US" altLang="de-DE" dirty="0" smtClean="0">
                <a:ea typeface="ＭＳ Ｐゴシック" pitchFamily="34" charset="-128"/>
              </a:rPr>
              <a:t>… </a:t>
            </a:r>
            <a:r>
              <a:rPr lang="en-US" altLang="de-DE" dirty="0" err="1" smtClean="0">
                <a:ea typeface="ＭＳ Ｐゴシック" pitchFamily="34" charset="-128"/>
              </a:rPr>
              <a:t>Informationen</a:t>
            </a:r>
            <a:r>
              <a:rPr lang="en-US" altLang="de-DE" dirty="0" smtClean="0">
                <a:ea typeface="ＭＳ Ｐゴシック" pitchFamily="34" charset="-128"/>
              </a:rPr>
              <a:t> </a:t>
            </a:r>
            <a:r>
              <a:rPr lang="en-US" altLang="de-DE" dirty="0" err="1" smtClean="0">
                <a:ea typeface="ＭＳ Ｐゴシック" pitchFamily="34" charset="-128"/>
              </a:rPr>
              <a:t>werden</a:t>
            </a:r>
            <a:r>
              <a:rPr lang="en-US" altLang="de-DE" dirty="0" smtClean="0">
                <a:ea typeface="ＭＳ Ｐゴシック" pitchFamily="34" charset="-128"/>
              </a:rPr>
              <a:t> </a:t>
            </a:r>
            <a:r>
              <a:rPr lang="en-US" altLang="de-DE" dirty="0" err="1" smtClean="0">
                <a:ea typeface="ＭＳ Ｐゴシック" pitchFamily="34" charset="-128"/>
              </a:rPr>
              <a:t>aktiv</a:t>
            </a:r>
            <a:r>
              <a:rPr lang="en-US" altLang="de-DE" dirty="0" smtClean="0">
                <a:ea typeface="ＭＳ Ｐゴシック" pitchFamily="34" charset="-128"/>
              </a:rPr>
              <a:t> </a:t>
            </a:r>
            <a:r>
              <a:rPr lang="en-US" altLang="de-DE" dirty="0" err="1" smtClean="0">
                <a:ea typeface="ＭＳ Ｐゴシック" pitchFamily="34" charset="-128"/>
              </a:rPr>
              <a:t>bestätigt</a:t>
            </a:r>
            <a:r>
              <a:rPr lang="en-US" altLang="de-DE" dirty="0" smtClean="0">
                <a:ea typeface="ＭＳ Ｐゴシック" pitchFamily="34" charset="-128"/>
              </a:rPr>
              <a:t> </a:t>
            </a:r>
            <a:r>
              <a:rPr lang="en-US" altLang="de-DE" dirty="0" err="1" smtClean="0">
                <a:ea typeface="ＭＳ Ｐゴシック" pitchFamily="34" charset="-128"/>
              </a:rPr>
              <a:t>bzw</a:t>
            </a:r>
            <a:r>
              <a:rPr lang="en-US" altLang="de-DE" dirty="0" smtClean="0">
                <a:ea typeface="ＭＳ Ｐゴシック" pitchFamily="34" charset="-128"/>
              </a:rPr>
              <a:t>. </a:t>
            </a:r>
            <a:r>
              <a:rPr lang="en-US" altLang="de-DE" dirty="0" err="1" smtClean="0">
                <a:ea typeface="ＭＳ Ｐゴシック" pitchFamily="34" charset="-128"/>
              </a:rPr>
              <a:t>wiederholt</a:t>
            </a:r>
            <a:r>
              <a:rPr lang="en-US" altLang="de-DE" dirty="0" smtClean="0">
                <a:ea typeface="ＭＳ Ｐゴシック" pitchFamily="34" charset="-128"/>
              </a:rPr>
              <a:t> (Closed Loop Communication)</a:t>
            </a:r>
          </a:p>
          <a:p>
            <a:pPr marL="285750" indent="-285750">
              <a:spcAft>
                <a:spcPts val="1200"/>
              </a:spcAft>
              <a:buFont typeface="Arial" panose="020B0604020202020204" pitchFamily="34" charset="0"/>
              <a:buChar char="•"/>
            </a:pPr>
            <a:endParaRPr lang="en-US" altLang="de-DE" dirty="0">
              <a:ea typeface="ＭＳ Ｐゴシック" pitchFamily="34" charset="-128"/>
            </a:endParaRPr>
          </a:p>
        </p:txBody>
      </p:sp>
      <p:sp>
        <p:nvSpPr>
          <p:cNvPr id="41" name="Ellipse 40"/>
          <p:cNvSpPr/>
          <p:nvPr/>
        </p:nvSpPr>
        <p:spPr>
          <a:xfrm>
            <a:off x="7991933" y="3356992"/>
            <a:ext cx="216024" cy="2164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42" name="Ellipse 41"/>
          <p:cNvSpPr/>
          <p:nvPr/>
        </p:nvSpPr>
        <p:spPr>
          <a:xfrm>
            <a:off x="4176754" y="3359154"/>
            <a:ext cx="216024" cy="2164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43" name="Ellipse 42"/>
          <p:cNvSpPr/>
          <p:nvPr/>
        </p:nvSpPr>
        <p:spPr>
          <a:xfrm>
            <a:off x="6012160" y="5744940"/>
            <a:ext cx="216024" cy="2164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44" name="Ellipse 43"/>
          <p:cNvSpPr/>
          <p:nvPr/>
        </p:nvSpPr>
        <p:spPr>
          <a:xfrm>
            <a:off x="6206300" y="2132311"/>
            <a:ext cx="216024" cy="2164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45" name="Ellipse 44"/>
          <p:cNvSpPr/>
          <p:nvPr/>
        </p:nvSpPr>
        <p:spPr>
          <a:xfrm>
            <a:off x="2247041" y="1836813"/>
            <a:ext cx="216024" cy="2164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48" name="Gerade Verbindung mit Pfeil 47"/>
          <p:cNvCxnSpPr>
            <a:endCxn id="49" idx="2"/>
          </p:cNvCxnSpPr>
          <p:nvPr/>
        </p:nvCxnSpPr>
        <p:spPr>
          <a:xfrm flipV="1">
            <a:off x="6444208" y="1844824"/>
            <a:ext cx="1439713"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9" name="Ellipse 48"/>
          <p:cNvSpPr/>
          <p:nvPr/>
        </p:nvSpPr>
        <p:spPr>
          <a:xfrm>
            <a:off x="7883921" y="1736614"/>
            <a:ext cx="216024" cy="2164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53" name="Gerade Verbindung mit Pfeil 52"/>
          <p:cNvCxnSpPr>
            <a:stCxn id="12" idx="4"/>
            <a:endCxn id="43" idx="0"/>
          </p:cNvCxnSpPr>
          <p:nvPr/>
        </p:nvCxnSpPr>
        <p:spPr>
          <a:xfrm>
            <a:off x="6048164" y="3573412"/>
            <a:ext cx="72008" cy="21715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Gerade Verbindung mit Pfeil 63"/>
          <p:cNvCxnSpPr>
            <a:stCxn id="43" idx="7"/>
            <a:endCxn id="41" idx="3"/>
          </p:cNvCxnSpPr>
          <p:nvPr/>
        </p:nvCxnSpPr>
        <p:spPr>
          <a:xfrm flipV="1">
            <a:off x="6196548" y="3541718"/>
            <a:ext cx="1827021" cy="2234916"/>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67" name="Gerade Verbindung mit Pfeil 66"/>
          <p:cNvCxnSpPr/>
          <p:nvPr/>
        </p:nvCxnSpPr>
        <p:spPr>
          <a:xfrm flipV="1">
            <a:off x="4211960" y="908720"/>
            <a:ext cx="1116348"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9" name="Ellipse 68"/>
          <p:cNvSpPr/>
          <p:nvPr/>
        </p:nvSpPr>
        <p:spPr>
          <a:xfrm>
            <a:off x="5428814" y="800510"/>
            <a:ext cx="216024" cy="2164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8"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solidFill>
                  <a:prstClr val="black"/>
                </a:solidFill>
              </a:rPr>
              <a:t>© patientensicherheit </a:t>
            </a:r>
            <a:r>
              <a:rPr lang="de-CH" dirty="0" err="1" smtClean="0">
                <a:solidFill>
                  <a:prstClr val="black"/>
                </a:solidFill>
              </a:rPr>
              <a:t>schweiz</a:t>
            </a:r>
            <a:endParaRPr lang="de-CH" dirty="0">
              <a:solidFill>
                <a:prstClr val="black"/>
              </a:solidFill>
            </a:endParaRPr>
          </a:p>
        </p:txBody>
      </p:sp>
      <p:cxnSp>
        <p:nvCxnSpPr>
          <p:cNvPr id="10" name="Gerade Verbindung mit Pfeil 9"/>
          <p:cNvCxnSpPr/>
          <p:nvPr/>
        </p:nvCxnSpPr>
        <p:spPr>
          <a:xfrm>
            <a:off x="4572000" y="3465202"/>
            <a:ext cx="1296144" cy="2162"/>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1" name="Gerade Verbindung mit Pfeil 30"/>
          <p:cNvCxnSpPr>
            <a:stCxn id="41" idx="2"/>
          </p:cNvCxnSpPr>
          <p:nvPr/>
        </p:nvCxnSpPr>
        <p:spPr>
          <a:xfrm flipH="1">
            <a:off x="6196548" y="3465202"/>
            <a:ext cx="1795385" cy="21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00064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smtClean="0"/>
              <a:t>Geschlossene Kommunikation </a:t>
            </a:r>
            <a:endParaRPr lang="de-CH"/>
          </a:p>
        </p:txBody>
      </p:sp>
      <p:sp>
        <p:nvSpPr>
          <p:cNvPr id="3" name="Foliennummernplatzhalter 2"/>
          <p:cNvSpPr>
            <a:spLocks noGrp="1"/>
          </p:cNvSpPr>
          <p:nvPr>
            <p:ph type="sldNum" sz="quarter" idx="4"/>
          </p:nvPr>
        </p:nvSpPr>
        <p:spPr/>
        <p:txBody>
          <a:bodyPr/>
          <a:lstStyle/>
          <a:p>
            <a:fld id="{A6DC35B0-3101-436D-83E8-2A48940380AD}" type="slidenum">
              <a:rPr lang="de-CH" smtClean="0"/>
              <a:pPr/>
              <a:t>25</a:t>
            </a:fld>
            <a:endParaRPr lang="de-CH"/>
          </a:p>
        </p:txBody>
      </p:sp>
      <p:sp>
        <p:nvSpPr>
          <p:cNvPr id="4" name="Inhaltsplatzhalter 3"/>
          <p:cNvSpPr>
            <a:spLocks noGrp="1"/>
          </p:cNvSpPr>
          <p:nvPr>
            <p:ph sz="quarter" idx="11"/>
          </p:nvPr>
        </p:nvSpPr>
        <p:spPr/>
        <p:txBody>
          <a:bodyPr>
            <a:normAutofit/>
          </a:bodyPr>
          <a:lstStyle/>
          <a:p>
            <a:pPr marL="0" indent="0">
              <a:buNone/>
            </a:pPr>
            <a:r>
              <a:rPr lang="de-CH" sz="2000" dirty="0" smtClean="0">
                <a:solidFill>
                  <a:srgbClr val="C00000"/>
                </a:solidFill>
              </a:rPr>
              <a:t>Merkmale von geschlossener Kommunikation - </a:t>
            </a:r>
            <a:r>
              <a:rPr lang="de-CH" sz="2000" dirty="0" err="1" smtClean="0">
                <a:solidFill>
                  <a:srgbClr val="C00000"/>
                </a:solidFill>
              </a:rPr>
              <a:t>Closed</a:t>
            </a:r>
            <a:r>
              <a:rPr lang="de-CH" sz="2000" dirty="0" smtClean="0">
                <a:solidFill>
                  <a:srgbClr val="C00000"/>
                </a:solidFill>
              </a:rPr>
              <a:t> Loop Communication</a:t>
            </a:r>
          </a:p>
          <a:p>
            <a:pPr marL="514350" indent="-514350">
              <a:spcBef>
                <a:spcPts val="1800"/>
              </a:spcBef>
              <a:buFont typeface="Calibri" pitchFamily="34" charset="0"/>
              <a:buAutoNum type="arabicPeriod"/>
            </a:pPr>
            <a:r>
              <a:rPr lang="de-CH" altLang="de-DE" sz="1800" b="0" dirty="0" smtClean="0">
                <a:ea typeface="ＭＳ Ｐゴシック" pitchFamily="34" charset="-128"/>
              </a:rPr>
              <a:t>Der Absender sendet eine Botschaft.</a:t>
            </a:r>
          </a:p>
          <a:p>
            <a:pPr marL="514350" indent="-514350">
              <a:spcBef>
                <a:spcPts val="1800"/>
              </a:spcBef>
              <a:buFont typeface="Calibri" pitchFamily="34" charset="0"/>
              <a:buAutoNum type="arabicPeriod"/>
            </a:pPr>
            <a:r>
              <a:rPr lang="de-CH" altLang="de-DE" sz="1800" b="0" dirty="0" smtClean="0">
                <a:ea typeface="ＭＳ Ｐゴシック" pitchFamily="34" charset="-128"/>
              </a:rPr>
              <a:t>Der Empfänger erhält die Botschaft, interpretiert sie und bestätigt den Inhalt, der kommuniziert wurde.</a:t>
            </a:r>
          </a:p>
          <a:p>
            <a:pPr marL="514350" indent="-514350">
              <a:spcBef>
                <a:spcPts val="1800"/>
              </a:spcBef>
              <a:buFont typeface="Calibri" pitchFamily="34" charset="0"/>
              <a:buAutoNum type="arabicPeriod"/>
            </a:pPr>
            <a:r>
              <a:rPr lang="de-CH" altLang="de-DE" sz="1800" b="0" dirty="0" smtClean="0">
                <a:ea typeface="ＭＳ Ｐゴシック" pitchFamily="34" charset="-128"/>
              </a:rPr>
              <a:t>Der Absender verifiziert die Nachricht, die beim Empfänger angekommen ist.</a:t>
            </a:r>
          </a:p>
          <a:p>
            <a:pPr marL="0" indent="0">
              <a:buNone/>
            </a:pPr>
            <a:endParaRPr lang="de-CH" sz="2000" dirty="0" smtClean="0">
              <a:solidFill>
                <a:srgbClr val="C00000"/>
              </a:solidFill>
            </a:endParaRPr>
          </a:p>
          <a:p>
            <a:pPr>
              <a:buFont typeface="Wingdings"/>
              <a:buChar char="à"/>
            </a:pPr>
            <a:r>
              <a:rPr lang="de-CH" sz="2000" dirty="0" smtClean="0">
                <a:solidFill>
                  <a:srgbClr val="C00000"/>
                </a:solidFill>
                <a:sym typeface="Wingdings" panose="05000000000000000000" pitchFamily="2" charset="2"/>
              </a:rPr>
              <a:t>Die Information, die ausgetauscht wird, wird rückbestätigt. Missverständnisse aufgrund von Interpretation können so verhindert werden.</a:t>
            </a:r>
          </a:p>
          <a:p>
            <a:pPr>
              <a:buFont typeface="Wingdings"/>
              <a:buChar char="à"/>
            </a:pPr>
            <a:r>
              <a:rPr lang="de-CH" sz="2000" dirty="0" smtClean="0">
                <a:solidFill>
                  <a:srgbClr val="C00000"/>
                </a:solidFill>
                <a:sym typeface="Wingdings" panose="05000000000000000000" pitchFamily="2" charset="2"/>
              </a:rPr>
              <a:t>Mentale Modelle können so abgeglichen und in Übereinstimmung gebracht werden.</a:t>
            </a:r>
            <a:endParaRPr lang="de-CH" sz="2000" dirty="0">
              <a:solidFill>
                <a:srgbClr val="C00000"/>
              </a:solidFill>
            </a:endParaRPr>
          </a:p>
        </p:txBody>
      </p:sp>
      <p:sp>
        <p:nvSpPr>
          <p:cNvPr id="5" name="Textplatzhalter 4"/>
          <p:cNvSpPr>
            <a:spLocks noGrp="1"/>
          </p:cNvSpPr>
          <p:nvPr>
            <p:ph type="body" sz="quarter" idx="12"/>
          </p:nvPr>
        </p:nvSpPr>
        <p:spPr/>
        <p:txBody>
          <a:bodyPr/>
          <a:lstStyle/>
          <a:p>
            <a:endParaRPr lang="de-CH"/>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t>© patientensicherheit schweiz</a:t>
            </a:r>
            <a:endParaRPr lang="de-CH" dirty="0"/>
          </a:p>
        </p:txBody>
      </p:sp>
    </p:spTree>
    <p:extLst>
      <p:ext uri="{BB962C8B-B14F-4D97-AF65-F5344CB8AC3E}">
        <p14:creationId xmlns:p14="http://schemas.microsoft.com/office/powerpoint/2010/main" val="35364086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Vordefinierte Formulierungen </a:t>
            </a:r>
            <a:r>
              <a:rPr lang="de-CH" smtClean="0"/>
              <a:t>/ Signalwörter</a:t>
            </a:r>
            <a:endParaRPr lang="de-CH" dirty="0" smtClean="0"/>
          </a:p>
        </p:txBody>
      </p:sp>
      <p:sp>
        <p:nvSpPr>
          <p:cNvPr id="3" name="Foliennummernplatzhalter 2"/>
          <p:cNvSpPr>
            <a:spLocks noGrp="1"/>
          </p:cNvSpPr>
          <p:nvPr>
            <p:ph type="sldNum" sz="quarter" idx="4"/>
          </p:nvPr>
        </p:nvSpPr>
        <p:spPr/>
        <p:txBody>
          <a:bodyPr/>
          <a:lstStyle/>
          <a:p>
            <a:fld id="{A6DC35B0-3101-436D-83E8-2A48940380AD}" type="slidenum">
              <a:rPr lang="de-CH" smtClean="0"/>
              <a:pPr/>
              <a:t>26</a:t>
            </a:fld>
            <a:endParaRPr lang="de-CH" dirty="0"/>
          </a:p>
        </p:txBody>
      </p:sp>
      <p:sp>
        <p:nvSpPr>
          <p:cNvPr id="4" name="Inhaltsplatzhalter 3"/>
          <p:cNvSpPr>
            <a:spLocks noGrp="1"/>
          </p:cNvSpPr>
          <p:nvPr>
            <p:ph sz="quarter" idx="11"/>
          </p:nvPr>
        </p:nvSpPr>
        <p:spPr>
          <a:xfrm>
            <a:off x="366713" y="908720"/>
            <a:ext cx="8418512" cy="5257130"/>
          </a:xfrm>
        </p:spPr>
        <p:txBody>
          <a:bodyPr>
            <a:normAutofit fontScale="85000" lnSpcReduction="20000"/>
          </a:bodyPr>
          <a:lstStyle/>
          <a:p>
            <a:pPr marL="0" indent="0">
              <a:buNone/>
            </a:pPr>
            <a:r>
              <a:rPr lang="de-CH" sz="2400" dirty="0" smtClean="0">
                <a:solidFill>
                  <a:srgbClr val="C00000"/>
                </a:solidFill>
              </a:rPr>
              <a:t>Definition von Formulierungen / Signalwörtern und deren Bedeutung:</a:t>
            </a:r>
            <a:br>
              <a:rPr lang="de-CH" sz="2400" dirty="0" smtClean="0">
                <a:solidFill>
                  <a:srgbClr val="C00000"/>
                </a:solidFill>
              </a:rPr>
            </a:br>
            <a:r>
              <a:rPr lang="de-CH" sz="2400" dirty="0" smtClean="0">
                <a:solidFill>
                  <a:srgbClr val="C00000"/>
                </a:solidFill>
              </a:rPr>
              <a:t>«critical language»</a:t>
            </a:r>
          </a:p>
          <a:p>
            <a:pPr marL="0" indent="0">
              <a:buNone/>
            </a:pPr>
            <a:r>
              <a:rPr lang="de-CH" sz="2000" dirty="0" smtClean="0">
                <a:solidFill>
                  <a:srgbClr val="C00000"/>
                </a:solidFill>
              </a:rPr>
              <a:t> </a:t>
            </a:r>
            <a:r>
              <a:rPr lang="de-CH" sz="2100" b="0" dirty="0" smtClean="0"/>
              <a:t>… </a:t>
            </a:r>
            <a:r>
              <a:rPr lang="de-CH" sz="2100" b="0" dirty="0"/>
              <a:t>um </a:t>
            </a:r>
            <a:r>
              <a:rPr lang="de-CH" sz="2100" b="0" dirty="0" smtClean="0"/>
              <a:t>Kommunikation </a:t>
            </a:r>
            <a:r>
              <a:rPr lang="de-CH" sz="2100" b="0" dirty="0"/>
              <a:t>zu strukturieren und sachlich zu gestalten: </a:t>
            </a:r>
            <a:endParaRPr lang="de-CH" sz="2100" b="0" dirty="0" smtClean="0"/>
          </a:p>
          <a:p>
            <a:pPr marL="0" indent="0">
              <a:buNone/>
            </a:pPr>
            <a:r>
              <a:rPr lang="de-CH" sz="2100" dirty="0" smtClean="0"/>
              <a:t>emotionsfrei</a:t>
            </a:r>
            <a:r>
              <a:rPr lang="de-CH" sz="2100" dirty="0"/>
              <a:t>, klar, eindeutig, vollständig und kurz </a:t>
            </a:r>
          </a:p>
          <a:p>
            <a:pPr marL="0" indent="0">
              <a:buNone/>
            </a:pPr>
            <a:r>
              <a:rPr lang="de-CH" sz="2100" b="0" dirty="0" smtClean="0"/>
              <a:t>… um auf eine bestimmte Gefahr aufmerksam zu machen (</a:t>
            </a:r>
            <a:r>
              <a:rPr lang="de-CH" sz="2100" b="0" dirty="0" err="1" smtClean="0"/>
              <a:t>Speak</a:t>
            </a:r>
            <a:r>
              <a:rPr lang="de-CH" sz="2100" b="0" dirty="0" smtClean="0"/>
              <a:t> </a:t>
            </a:r>
            <a:r>
              <a:rPr lang="de-CH" sz="2100" b="0" dirty="0" err="1" smtClean="0"/>
              <a:t>up</a:t>
            </a:r>
            <a:r>
              <a:rPr lang="de-CH" sz="2100" b="0" dirty="0" smtClean="0"/>
              <a:t>) </a:t>
            </a:r>
          </a:p>
          <a:p>
            <a:pPr marL="0" indent="0">
              <a:buNone/>
            </a:pPr>
            <a:endParaRPr lang="de-CH" sz="1900" b="0" dirty="0" smtClean="0"/>
          </a:p>
          <a:p>
            <a:pPr marL="0" indent="0">
              <a:buNone/>
            </a:pPr>
            <a:r>
              <a:rPr lang="de-CH" sz="1900" dirty="0" smtClean="0"/>
              <a:t>Beispiele </a:t>
            </a:r>
          </a:p>
          <a:p>
            <a:pPr marL="0" indent="0">
              <a:buNone/>
            </a:pPr>
            <a:r>
              <a:rPr lang="de-CH" sz="1900" b="0" u="sng" dirty="0" smtClean="0"/>
              <a:t>Antibiotikaprophylaxe</a:t>
            </a:r>
            <a:endParaRPr lang="de-CH" sz="1900" b="0" u="sng" dirty="0"/>
          </a:p>
          <a:p>
            <a:pPr marL="0" indent="0">
              <a:buNone/>
            </a:pPr>
            <a:r>
              <a:rPr lang="de-CH" sz="1900" b="0" dirty="0"/>
              <a:t>Die Person, welche die Items auf der Checkliste liest: «Anitbiotikaprophylaxe zeitgerecht verabreicht?»</a:t>
            </a:r>
          </a:p>
          <a:p>
            <a:pPr marL="0" indent="0">
              <a:buNone/>
            </a:pPr>
            <a:r>
              <a:rPr lang="de-CH" sz="1900" b="0" dirty="0"/>
              <a:t>Anästhesist: « «Name </a:t>
            </a:r>
            <a:r>
              <a:rPr lang="de-CH" sz="1900" b="0" dirty="0" smtClean="0"/>
              <a:t>Antibiotikum» </a:t>
            </a:r>
            <a:r>
              <a:rPr lang="de-CH" sz="1900" b="0" dirty="0"/>
              <a:t>zeigerecht verabreicht»</a:t>
            </a:r>
          </a:p>
          <a:p>
            <a:pPr marL="0" indent="0">
              <a:buNone/>
            </a:pPr>
            <a:r>
              <a:rPr lang="de-CH" sz="1900" b="0" dirty="0"/>
              <a:t>Chirurg: «korrekt»;  je nach Bedarf: </a:t>
            </a:r>
            <a:r>
              <a:rPr lang="de-CH" sz="1900" b="0" dirty="0" smtClean="0"/>
              <a:t>«intraoperative </a:t>
            </a:r>
            <a:r>
              <a:rPr lang="de-CH" sz="1900" b="0" dirty="0"/>
              <a:t>Verabreichung vorbereitet?»</a:t>
            </a:r>
          </a:p>
          <a:p>
            <a:pPr marL="0" indent="0">
              <a:buNone/>
            </a:pPr>
            <a:r>
              <a:rPr lang="de-CH" sz="1900" b="0" dirty="0"/>
              <a:t>Anästhesist: «vorbereitet»</a:t>
            </a:r>
          </a:p>
          <a:p>
            <a:pPr marL="0" indent="0">
              <a:buNone/>
            </a:pPr>
            <a:endParaRPr lang="de-CH" sz="1900" b="0" dirty="0" smtClean="0"/>
          </a:p>
          <a:p>
            <a:pPr marL="0" indent="0">
              <a:buNone/>
            </a:pPr>
            <a:r>
              <a:rPr lang="de-CH" sz="1900" b="0" u="sng" dirty="0" smtClean="0"/>
              <a:t>Zweifel oder Frage einbringen können – «Stopp-Wörter»</a:t>
            </a:r>
          </a:p>
          <a:p>
            <a:pPr marL="0" indent="0">
              <a:buNone/>
            </a:pPr>
            <a:r>
              <a:rPr lang="de-CH" sz="1900" b="0" dirty="0" smtClean="0"/>
              <a:t>Mögliche Wahl an vordefinierten Formulierungen / Signalwörtern in einem Team, wenn einer anderen Person etwas Wichtiges gesagt werden muss: </a:t>
            </a:r>
          </a:p>
          <a:p>
            <a:r>
              <a:rPr lang="de-CH" sz="1900" b="0" dirty="0" smtClean="0"/>
              <a:t>«Captain listen</a:t>
            </a:r>
            <a:r>
              <a:rPr lang="de-CH" sz="1900" b="0" dirty="0"/>
              <a:t>!» </a:t>
            </a:r>
            <a:r>
              <a:rPr lang="de-CH" sz="1900" b="0" dirty="0" smtClean="0"/>
              <a:t> (spezifisch für Vorgesetzte)</a:t>
            </a:r>
            <a:endParaRPr lang="de-CH" sz="1900" b="0" dirty="0"/>
          </a:p>
          <a:p>
            <a:r>
              <a:rPr lang="de-CH" sz="1900" b="0" dirty="0" smtClean="0"/>
              <a:t>«Stand by» …. «Go ahead»</a:t>
            </a:r>
          </a:p>
          <a:p>
            <a:r>
              <a:rPr lang="de-CH" sz="1900" b="0" dirty="0" smtClean="0"/>
              <a:t>«Moment» oder  «Halt - ich </a:t>
            </a:r>
            <a:r>
              <a:rPr lang="de-CH" sz="1900" b="0" dirty="0"/>
              <a:t>habe noch eine </a:t>
            </a:r>
            <a:r>
              <a:rPr lang="de-CH" sz="1900" b="0" dirty="0" smtClean="0"/>
              <a:t>Frage» … «Verstanden, weiter»</a:t>
            </a:r>
          </a:p>
          <a:p>
            <a:r>
              <a:rPr lang="de-CH" sz="1900" b="0" dirty="0" smtClean="0"/>
              <a:t>«Wir haben ein Problem, stopp und bitte zuhören»</a:t>
            </a:r>
          </a:p>
          <a:p>
            <a:endParaRPr lang="de-CH" sz="1900" b="0" dirty="0" smtClean="0"/>
          </a:p>
          <a:p>
            <a:endParaRPr lang="de-CH" sz="1900" b="0" dirty="0"/>
          </a:p>
        </p:txBody>
      </p:sp>
      <p:sp>
        <p:nvSpPr>
          <p:cNvPr id="5" name="Textplatzhalter 4"/>
          <p:cNvSpPr>
            <a:spLocks noGrp="1"/>
          </p:cNvSpPr>
          <p:nvPr>
            <p:ph type="body" sz="quarter" idx="12"/>
          </p:nvPr>
        </p:nvSpPr>
        <p:spPr/>
        <p:txBody>
          <a:bodyPr/>
          <a:lstStyle/>
          <a:p>
            <a:r>
              <a:rPr lang="de-CH" dirty="0" smtClean="0"/>
              <a:t>Leonard , 2004.</a:t>
            </a:r>
            <a:endParaRPr lang="de-CH" dirty="0"/>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t>© patientensicherheit schweiz</a:t>
            </a:r>
            <a:endParaRPr lang="de-CH" dirty="0"/>
          </a:p>
        </p:txBody>
      </p:sp>
    </p:spTree>
    <p:extLst>
      <p:ext uri="{BB962C8B-B14F-4D97-AF65-F5344CB8AC3E}">
        <p14:creationId xmlns:p14="http://schemas.microsoft.com/office/powerpoint/2010/main" val="3008714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12" end="1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13" end="1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14" end="1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15" end="1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
                                            <p:txEl>
                                              <p:pRg st="16" end="1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
                                            <p:txEl>
                                              <p:pRg st="17" end="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Teamkommunikation</a:t>
            </a:r>
            <a:endParaRPr lang="de-CH"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27</a:t>
            </a:fld>
            <a:endParaRPr lang="de-CH" dirty="0"/>
          </a:p>
        </p:txBody>
      </p:sp>
      <p:sp>
        <p:nvSpPr>
          <p:cNvPr id="4" name="Inhaltsplatzhalter 3"/>
          <p:cNvSpPr>
            <a:spLocks noGrp="1"/>
          </p:cNvSpPr>
          <p:nvPr>
            <p:ph sz="quarter" idx="11"/>
          </p:nvPr>
        </p:nvSpPr>
        <p:spPr/>
        <p:txBody>
          <a:bodyPr/>
          <a:lstStyle/>
          <a:p>
            <a:pPr marL="0" indent="0">
              <a:buNone/>
            </a:pPr>
            <a:r>
              <a:rPr lang="de-CH" sz="2000" dirty="0" smtClean="0">
                <a:solidFill>
                  <a:srgbClr val="C00000"/>
                </a:solidFill>
              </a:rPr>
              <a:t>Verbesserung der Teamkommunikation</a:t>
            </a:r>
          </a:p>
          <a:p>
            <a:pPr marL="0" indent="0">
              <a:buNone/>
            </a:pPr>
            <a:endParaRPr lang="de-CH" sz="2000" dirty="0">
              <a:solidFill>
                <a:srgbClr val="C00000"/>
              </a:solidFill>
            </a:endParaRPr>
          </a:p>
          <a:p>
            <a:pPr>
              <a:spcBef>
                <a:spcPts val="1800"/>
              </a:spcBef>
            </a:pPr>
            <a:r>
              <a:rPr lang="de-CH" sz="1800" b="0" dirty="0" smtClean="0"/>
              <a:t>Standardisierte und strukturierte Kommunikation, um den verbalen Informationsfluss sicherzustellen  </a:t>
            </a:r>
          </a:p>
          <a:p>
            <a:pPr lvl="1">
              <a:spcBef>
                <a:spcPts val="1800"/>
              </a:spcBef>
            </a:pPr>
            <a:r>
              <a:rPr lang="de-CH" sz="1800" dirty="0" smtClean="0"/>
              <a:t>Ablauf (wer sagt was wann)</a:t>
            </a:r>
          </a:p>
          <a:p>
            <a:pPr lvl="1">
              <a:spcBef>
                <a:spcPts val="1800"/>
              </a:spcBef>
            </a:pPr>
            <a:r>
              <a:rPr lang="de-CH" sz="1800" b="0" dirty="0" smtClean="0"/>
              <a:t>Ausdruck / Formulierung (wie)</a:t>
            </a:r>
          </a:p>
          <a:p>
            <a:pPr>
              <a:spcBef>
                <a:spcPts val="1800"/>
              </a:spcBef>
            </a:pPr>
            <a:r>
              <a:rPr lang="de-CH" sz="1800" b="0" dirty="0" smtClean="0"/>
              <a:t>Sachlich orientierte Kommunikation: </a:t>
            </a:r>
          </a:p>
          <a:p>
            <a:pPr lvl="1">
              <a:spcBef>
                <a:spcPts val="1800"/>
              </a:spcBef>
            </a:pPr>
            <a:r>
              <a:rPr lang="de-CH" sz="1800" dirty="0"/>
              <a:t>e</a:t>
            </a:r>
            <a:r>
              <a:rPr lang="de-CH" sz="1800" dirty="0" smtClean="0"/>
              <a:t>motionsfrei, klar, eindeutig, vollständig und kurz </a:t>
            </a:r>
            <a:endParaRPr lang="de-CH" sz="1800" b="0" dirty="0" smtClean="0"/>
          </a:p>
          <a:p>
            <a:pPr>
              <a:spcBef>
                <a:spcPts val="1800"/>
              </a:spcBef>
            </a:pPr>
            <a:r>
              <a:rPr lang="de-CH" sz="1800" b="0" dirty="0" smtClean="0"/>
              <a:t> Respekt und Wertschätzung</a:t>
            </a:r>
          </a:p>
          <a:p>
            <a:pPr>
              <a:spcBef>
                <a:spcPts val="1800"/>
              </a:spcBef>
            </a:pPr>
            <a:endParaRPr lang="de-CH" sz="1800" b="0" dirty="0"/>
          </a:p>
        </p:txBody>
      </p:sp>
      <p:sp>
        <p:nvSpPr>
          <p:cNvPr id="5" name="Textplatzhalter 4"/>
          <p:cNvSpPr>
            <a:spLocks noGrp="1"/>
          </p:cNvSpPr>
          <p:nvPr>
            <p:ph type="body" sz="quarter" idx="12"/>
          </p:nvPr>
        </p:nvSpPr>
        <p:spPr/>
        <p:txBody>
          <a:bodyPr/>
          <a:lstStyle/>
          <a:p>
            <a:endParaRPr lang="de-CH" dirty="0"/>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t>© patientensicherheit schweiz</a:t>
            </a:r>
            <a:endParaRPr lang="de-CH" dirty="0"/>
          </a:p>
        </p:txBody>
      </p:sp>
    </p:spTree>
    <p:extLst>
      <p:ext uri="{BB962C8B-B14F-4D97-AF65-F5344CB8AC3E}">
        <p14:creationId xmlns:p14="http://schemas.microsoft.com/office/powerpoint/2010/main" val="10269554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Pfeil nach rechts 23"/>
          <p:cNvSpPr/>
          <p:nvPr/>
        </p:nvSpPr>
        <p:spPr>
          <a:xfrm>
            <a:off x="2118445" y="72244"/>
            <a:ext cx="1321572" cy="288032"/>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4" name="Foliennummernplatzhalter 3"/>
          <p:cNvSpPr>
            <a:spLocks noGrp="1"/>
          </p:cNvSpPr>
          <p:nvPr>
            <p:ph type="sldNum" sz="quarter" idx="4"/>
          </p:nvPr>
        </p:nvSpPr>
        <p:spPr/>
        <p:txBody>
          <a:bodyPr/>
          <a:lstStyle/>
          <a:p>
            <a:fld id="{A6DC35B0-3101-436D-83E8-2A48940380AD}" type="slidenum">
              <a:rPr lang="de-CH" smtClean="0"/>
              <a:pPr/>
              <a:t>28</a:t>
            </a:fld>
            <a:endParaRPr lang="de-CH" dirty="0"/>
          </a:p>
        </p:txBody>
      </p:sp>
      <p:pic>
        <p:nvPicPr>
          <p:cNvPr id="92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777" y="44624"/>
            <a:ext cx="4176567" cy="68538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platzhalter 1"/>
          <p:cNvSpPr>
            <a:spLocks noGrp="1"/>
          </p:cNvSpPr>
          <p:nvPr>
            <p:ph type="body" sz="quarter" idx="10"/>
          </p:nvPr>
        </p:nvSpPr>
        <p:spPr/>
        <p:txBody>
          <a:bodyPr/>
          <a:lstStyle/>
          <a:p>
            <a:r>
              <a:rPr lang="de-CH" dirty="0"/>
              <a:t>Teamkommunikation – Checkliste </a:t>
            </a:r>
          </a:p>
        </p:txBody>
      </p:sp>
      <p:sp>
        <p:nvSpPr>
          <p:cNvPr id="11" name="Textfeld 10"/>
          <p:cNvSpPr txBox="1"/>
          <p:nvPr/>
        </p:nvSpPr>
        <p:spPr>
          <a:xfrm>
            <a:off x="107504" y="2276474"/>
            <a:ext cx="2608406" cy="923330"/>
          </a:xfrm>
          <a:prstGeom prst="rect">
            <a:avLst/>
          </a:prstGeom>
          <a:noFill/>
        </p:spPr>
        <p:txBody>
          <a:bodyPr wrap="none" rtlCol="0">
            <a:spAutoFit/>
          </a:bodyPr>
          <a:lstStyle/>
          <a:p>
            <a:r>
              <a:rPr lang="de-CH" b="1" smtClean="0">
                <a:solidFill>
                  <a:srgbClr val="339933"/>
                </a:solidFill>
              </a:rPr>
              <a:t>Sicherheitskontrollen </a:t>
            </a:r>
          </a:p>
          <a:p>
            <a:r>
              <a:rPr lang="de-CH" b="1" smtClean="0">
                <a:solidFill>
                  <a:srgbClr val="339933"/>
                </a:solidFill>
              </a:rPr>
              <a:t>mit geschlossener </a:t>
            </a:r>
          </a:p>
          <a:p>
            <a:r>
              <a:rPr lang="de-CH" b="1" smtClean="0">
                <a:solidFill>
                  <a:srgbClr val="339933"/>
                </a:solidFill>
              </a:rPr>
              <a:t>Kommunikation  </a:t>
            </a:r>
            <a:endParaRPr lang="de-CH" b="1" dirty="0">
              <a:solidFill>
                <a:srgbClr val="339933"/>
              </a:solidFill>
            </a:endParaRPr>
          </a:p>
        </p:txBody>
      </p:sp>
      <p:pic>
        <p:nvPicPr>
          <p:cNvPr id="1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7859" y="2102643"/>
            <a:ext cx="1354137"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8242" y="2700702"/>
            <a:ext cx="1354137"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7743" y="5817641"/>
            <a:ext cx="1354137"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t>© patientensicherheit schweiz</a:t>
            </a:r>
            <a:endParaRPr lang="de-CH" dirty="0"/>
          </a:p>
        </p:txBody>
      </p:sp>
      <p:sp>
        <p:nvSpPr>
          <p:cNvPr id="18" name="Pfeil nach rechts 17"/>
          <p:cNvSpPr/>
          <p:nvPr/>
        </p:nvSpPr>
        <p:spPr>
          <a:xfrm>
            <a:off x="2170308" y="3573016"/>
            <a:ext cx="1321572" cy="288032"/>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6" name="Rechteck 5"/>
          <p:cNvSpPr/>
          <p:nvPr/>
        </p:nvSpPr>
        <p:spPr>
          <a:xfrm>
            <a:off x="224335" y="3861048"/>
            <a:ext cx="2521760" cy="1477328"/>
          </a:xfrm>
          <a:prstGeom prst="rect">
            <a:avLst/>
          </a:prstGeom>
          <a:solidFill>
            <a:srgbClr val="FFC000"/>
          </a:solidFill>
        </p:spPr>
        <p:txBody>
          <a:bodyPr wrap="square">
            <a:spAutoFit/>
          </a:bodyPr>
          <a:lstStyle/>
          <a:p>
            <a:r>
              <a:rPr lang="de-CH" b="1" dirty="0" smtClean="0"/>
              <a:t>2. Kommunikation </a:t>
            </a:r>
            <a:endParaRPr lang="de-CH" b="1" dirty="0"/>
          </a:p>
          <a:p>
            <a:r>
              <a:rPr lang="de-CH" b="1" dirty="0" smtClean="0"/>
              <a:t>Team-Briefing</a:t>
            </a:r>
          </a:p>
          <a:p>
            <a:pPr marL="285750" indent="-285750">
              <a:buFont typeface="Arial" panose="020B0604020202020204" pitchFamily="34" charset="0"/>
              <a:buChar char="•"/>
            </a:pPr>
            <a:r>
              <a:rPr lang="de-CH" b="1" dirty="0" smtClean="0"/>
              <a:t>Offene Kommunikation</a:t>
            </a:r>
          </a:p>
          <a:p>
            <a:pPr marL="285750" indent="-285750">
              <a:buFont typeface="Arial" panose="020B0604020202020204" pitchFamily="34" charset="0"/>
              <a:buChar char="•"/>
            </a:pPr>
            <a:r>
              <a:rPr lang="de-CH" b="1" smtClean="0"/>
              <a:t>«Speak-up</a:t>
            </a:r>
            <a:r>
              <a:rPr lang="de-CH" b="1" dirty="0" smtClean="0"/>
              <a:t>»</a:t>
            </a:r>
            <a:endParaRPr lang="de-CH" b="1" dirty="0"/>
          </a:p>
        </p:txBody>
      </p:sp>
      <p:pic>
        <p:nvPicPr>
          <p:cNvPr id="2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9408" y="6268384"/>
            <a:ext cx="1354137"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Pfeil nach rechts 21"/>
          <p:cNvSpPr/>
          <p:nvPr/>
        </p:nvSpPr>
        <p:spPr>
          <a:xfrm>
            <a:off x="2170308" y="1196752"/>
            <a:ext cx="1321572" cy="288032"/>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2" name="Textfeld 1"/>
          <p:cNvSpPr txBox="1"/>
          <p:nvPr/>
        </p:nvSpPr>
        <p:spPr>
          <a:xfrm>
            <a:off x="4702941" y="3821014"/>
            <a:ext cx="4284761" cy="2308324"/>
          </a:xfrm>
          <a:prstGeom prst="rect">
            <a:avLst/>
          </a:prstGeom>
          <a:solidFill>
            <a:srgbClr val="FFC000"/>
          </a:solidFill>
        </p:spPr>
        <p:txBody>
          <a:bodyPr wrap="square" rtlCol="0">
            <a:spAutoFit/>
          </a:bodyPr>
          <a:lstStyle/>
          <a:p>
            <a:r>
              <a:rPr lang="de-CH" b="1" dirty="0" smtClean="0"/>
              <a:t>3. </a:t>
            </a:r>
            <a:r>
              <a:rPr lang="de-CH" dirty="0" smtClean="0"/>
              <a:t>Möglicher letzter Punkt auf der Checkliste zur Förderung von </a:t>
            </a:r>
            <a:r>
              <a:rPr lang="de-CH" smtClean="0"/>
              <a:t>«Speak-up»: </a:t>
            </a:r>
            <a:r>
              <a:rPr lang="de-CH" b="1" smtClean="0"/>
              <a:t>«Gibt </a:t>
            </a:r>
            <a:r>
              <a:rPr lang="de-CH" b="1"/>
              <a:t>es </a:t>
            </a:r>
            <a:r>
              <a:rPr lang="de-CH" b="1" smtClean="0"/>
              <a:t>oder hat </a:t>
            </a:r>
            <a:r>
              <a:rPr lang="de-CH" b="1"/>
              <a:t>jemand Bedenken oder </a:t>
            </a:r>
            <a:r>
              <a:rPr lang="de-CH" b="1" smtClean="0"/>
              <a:t>Zweifel»? </a:t>
            </a:r>
            <a:r>
              <a:rPr lang="de-CH" smtClean="0"/>
              <a:t>Chirurg </a:t>
            </a:r>
            <a:r>
              <a:rPr lang="de-CH" dirty="0"/>
              <a:t>sagt</a:t>
            </a:r>
            <a:r>
              <a:rPr lang="de-CH"/>
              <a:t>: </a:t>
            </a:r>
            <a:r>
              <a:rPr lang="de-CH" smtClean="0"/>
              <a:t>«</a:t>
            </a:r>
            <a:r>
              <a:rPr lang="de-CH" b="1" smtClean="0"/>
              <a:t>Wenn Sie während </a:t>
            </a:r>
            <a:r>
              <a:rPr lang="de-CH" b="1" dirty="0"/>
              <a:t>der </a:t>
            </a:r>
            <a:r>
              <a:rPr lang="de-CH" b="1"/>
              <a:t>Operation irgendwelche Zweifel haben, ob alles korrekt </a:t>
            </a:r>
            <a:r>
              <a:rPr lang="de-CH" b="1" smtClean="0"/>
              <a:t>läuft, bitte </a:t>
            </a:r>
            <a:r>
              <a:rPr lang="de-CH" b="1" dirty="0"/>
              <a:t>ich Sie, uns dies </a:t>
            </a:r>
            <a:r>
              <a:rPr lang="de-CH" b="1" smtClean="0"/>
              <a:t>mitzuteilen.»</a:t>
            </a:r>
            <a:endParaRPr lang="de-CH" b="1" dirty="0" smtClean="0"/>
          </a:p>
        </p:txBody>
      </p:sp>
      <p:sp>
        <p:nvSpPr>
          <p:cNvPr id="3" name="Textfeld 2"/>
          <p:cNvSpPr txBox="1"/>
          <p:nvPr/>
        </p:nvSpPr>
        <p:spPr>
          <a:xfrm>
            <a:off x="1103871" y="827420"/>
            <a:ext cx="1851789" cy="646331"/>
          </a:xfrm>
          <a:prstGeom prst="rect">
            <a:avLst/>
          </a:prstGeom>
          <a:solidFill>
            <a:srgbClr val="FFC000"/>
          </a:solidFill>
        </p:spPr>
        <p:txBody>
          <a:bodyPr wrap="square">
            <a:spAutoFit/>
          </a:bodyPr>
          <a:lstStyle>
            <a:defPPr>
              <a:defRPr lang="de-DE"/>
            </a:defPPr>
            <a:lvl1pPr>
              <a:defRPr b="1"/>
            </a:lvl1pPr>
          </a:lstStyle>
          <a:p>
            <a:r>
              <a:rPr lang="de-CH" dirty="0" smtClean="0"/>
              <a:t>1. Ritual </a:t>
            </a:r>
            <a:r>
              <a:rPr lang="de-CH" dirty="0"/>
              <a:t>für Start </a:t>
            </a:r>
          </a:p>
        </p:txBody>
      </p:sp>
      <p:sp>
        <p:nvSpPr>
          <p:cNvPr id="23" name="Ellipse 22"/>
          <p:cNvSpPr/>
          <p:nvPr/>
        </p:nvSpPr>
        <p:spPr>
          <a:xfrm>
            <a:off x="4716463" y="519973"/>
            <a:ext cx="3671888" cy="235456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b="1" dirty="0" smtClean="0">
                <a:solidFill>
                  <a:schemeClr val="tx1"/>
                </a:solidFill>
              </a:rPr>
              <a:t>Sachliche Kommunikation </a:t>
            </a:r>
            <a:endParaRPr lang="de-CH" b="1" dirty="0">
              <a:solidFill>
                <a:schemeClr val="tx1"/>
              </a:solidFill>
            </a:endParaRPr>
          </a:p>
          <a:p>
            <a:pPr algn="ctr"/>
            <a:endParaRPr lang="de-CH" dirty="0" smtClean="0">
              <a:solidFill>
                <a:schemeClr val="tx1"/>
              </a:solidFill>
            </a:endParaRPr>
          </a:p>
          <a:p>
            <a:pPr algn="ctr"/>
            <a:r>
              <a:rPr lang="de-CH" b="1" dirty="0" smtClean="0">
                <a:solidFill>
                  <a:schemeClr val="tx1"/>
                </a:solidFill>
              </a:rPr>
              <a:t>Respekt </a:t>
            </a:r>
            <a:r>
              <a:rPr lang="de-CH" b="1" dirty="0">
                <a:solidFill>
                  <a:schemeClr val="tx1"/>
                </a:solidFill>
              </a:rPr>
              <a:t>und </a:t>
            </a:r>
            <a:r>
              <a:rPr lang="de-CH" b="1" dirty="0" smtClean="0">
                <a:solidFill>
                  <a:schemeClr val="tx1"/>
                </a:solidFill>
              </a:rPr>
              <a:t>Wertschätzung</a:t>
            </a:r>
            <a:endParaRPr lang="de-CH" b="1" dirty="0">
              <a:solidFill>
                <a:schemeClr val="tx1"/>
              </a:solidFill>
            </a:endParaRPr>
          </a:p>
        </p:txBody>
      </p:sp>
      <p:sp>
        <p:nvSpPr>
          <p:cNvPr id="19" name="Textfeld 18"/>
          <p:cNvSpPr txBox="1"/>
          <p:nvPr/>
        </p:nvSpPr>
        <p:spPr>
          <a:xfrm>
            <a:off x="546585" y="31594"/>
            <a:ext cx="2409075" cy="369332"/>
          </a:xfrm>
          <a:prstGeom prst="rect">
            <a:avLst/>
          </a:prstGeom>
          <a:solidFill>
            <a:srgbClr val="FFC000"/>
          </a:solidFill>
        </p:spPr>
        <p:txBody>
          <a:bodyPr wrap="square">
            <a:spAutoFit/>
          </a:bodyPr>
          <a:lstStyle>
            <a:defPPr>
              <a:defRPr lang="de-DE"/>
            </a:defPPr>
            <a:lvl1pPr>
              <a:defRPr b="1"/>
            </a:lvl1pPr>
          </a:lstStyle>
          <a:p>
            <a:r>
              <a:rPr lang="de-CH" dirty="0" smtClean="0"/>
              <a:t>Initiieren des TTO</a:t>
            </a:r>
            <a:endParaRPr lang="de-CH" dirty="0"/>
          </a:p>
        </p:txBody>
      </p:sp>
    </p:spTree>
    <p:extLst>
      <p:ext uri="{BB962C8B-B14F-4D97-AF65-F5344CB8AC3E}">
        <p14:creationId xmlns:p14="http://schemas.microsoft.com/office/powerpoint/2010/main" val="3849233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ppt_x"/>
                                          </p:val>
                                        </p:tav>
                                        <p:tav tm="100000">
                                          <p:val>
                                            <p:strVal val="#ppt_x"/>
                                          </p:val>
                                        </p:tav>
                                      </p:tavLst>
                                    </p:anim>
                                    <p:anim calcmode="lin" valueType="num">
                                      <p:cBhvr additive="base">
                                        <p:cTn id="1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Teamzusammenarbeit </a:t>
            </a:r>
            <a:endParaRPr lang="de-CH"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29</a:t>
            </a:fld>
            <a:endParaRPr lang="de-CH" dirty="0"/>
          </a:p>
        </p:txBody>
      </p:sp>
      <p:sp>
        <p:nvSpPr>
          <p:cNvPr id="4" name="Inhaltsplatzhalter 3"/>
          <p:cNvSpPr>
            <a:spLocks noGrp="1"/>
          </p:cNvSpPr>
          <p:nvPr>
            <p:ph sz="quarter" idx="11"/>
          </p:nvPr>
        </p:nvSpPr>
        <p:spPr/>
        <p:txBody>
          <a:bodyPr>
            <a:normAutofit/>
          </a:bodyPr>
          <a:lstStyle/>
          <a:p>
            <a:pPr marL="0" indent="0">
              <a:buNone/>
            </a:pPr>
            <a:r>
              <a:rPr lang="de-CH" sz="2000" dirty="0">
                <a:solidFill>
                  <a:srgbClr val="C00000"/>
                </a:solidFill>
              </a:rPr>
              <a:t>Teamtraining und Mortalitätsraten </a:t>
            </a:r>
          </a:p>
          <a:p>
            <a:r>
              <a:rPr lang="de-CH" sz="1800" dirty="0"/>
              <a:t>Nach Kontrolle von Baseline-Unterschieden:</a:t>
            </a:r>
          </a:p>
          <a:p>
            <a:pPr lvl="1"/>
            <a:r>
              <a:rPr lang="de-CH" sz="1800" dirty="0"/>
              <a:t>Trainingsgruppe: 18% Reduktion in der Mortalitätsrate (RR, 0.82; 95% CI, 0.76-0.91; p= .01)</a:t>
            </a:r>
          </a:p>
          <a:p>
            <a:pPr lvl="1"/>
            <a:r>
              <a:rPr lang="de-CH" sz="1800" dirty="0" smtClean="0"/>
              <a:t>im </a:t>
            </a:r>
            <a:r>
              <a:rPr lang="de-CH" sz="1800" dirty="0"/>
              <a:t>Gegensatz zu einem </a:t>
            </a:r>
            <a:r>
              <a:rPr lang="de-CH" sz="1800" dirty="0" smtClean="0"/>
              <a:t>Rückgang </a:t>
            </a:r>
            <a:r>
              <a:rPr lang="de-CH" sz="1800" dirty="0"/>
              <a:t>der </a:t>
            </a:r>
            <a:r>
              <a:rPr lang="de-CH" sz="1800" dirty="0" smtClean="0"/>
              <a:t>Mortalität </a:t>
            </a:r>
            <a:r>
              <a:rPr lang="de-CH" sz="1800" dirty="0"/>
              <a:t>von </a:t>
            </a:r>
            <a:r>
              <a:rPr lang="en-US" sz="1800" dirty="0"/>
              <a:t>7% </a:t>
            </a:r>
            <a:r>
              <a:rPr lang="en-US" sz="1800" dirty="0" smtClean="0"/>
              <a:t>(</a:t>
            </a:r>
            <a:r>
              <a:rPr lang="en-US" sz="1800" dirty="0"/>
              <a:t>RR, 0.93; 95% CI, 0.80-1.06; P=.59)</a:t>
            </a:r>
            <a:r>
              <a:rPr lang="de-CH" sz="1800" dirty="0"/>
              <a:t> in der Kontrollgruppe</a:t>
            </a:r>
          </a:p>
          <a:p>
            <a:endParaRPr lang="de-CH" sz="1800" dirty="0"/>
          </a:p>
        </p:txBody>
      </p:sp>
      <p:sp>
        <p:nvSpPr>
          <p:cNvPr id="5" name="Textplatzhalter 4"/>
          <p:cNvSpPr>
            <a:spLocks noGrp="1"/>
          </p:cNvSpPr>
          <p:nvPr>
            <p:ph type="body" sz="quarter" idx="12"/>
          </p:nvPr>
        </p:nvSpPr>
        <p:spPr/>
        <p:txBody>
          <a:bodyPr/>
          <a:lstStyle/>
          <a:p>
            <a:r>
              <a:rPr lang="en-US" sz="1000" dirty="0" err="1"/>
              <a:t>Neily</a:t>
            </a:r>
            <a:r>
              <a:rPr lang="en-US" sz="1000" dirty="0"/>
              <a:t> </a:t>
            </a:r>
            <a:r>
              <a:rPr lang="en-US" sz="1000" dirty="0" smtClean="0"/>
              <a:t>J, 2010 </a:t>
            </a:r>
            <a:endParaRPr lang="en-US" sz="1000" dirty="0"/>
          </a:p>
          <a:p>
            <a:endParaRPr lang="de-CH"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2753948"/>
            <a:ext cx="4104456" cy="3419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t>© patientensicherheit schweiz</a:t>
            </a:r>
            <a:endParaRPr lang="de-CH" dirty="0"/>
          </a:p>
        </p:txBody>
      </p:sp>
    </p:spTree>
    <p:extLst>
      <p:ext uri="{BB962C8B-B14F-4D97-AF65-F5344CB8AC3E}">
        <p14:creationId xmlns:p14="http://schemas.microsoft.com/office/powerpoint/2010/main" val="30579988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 5" descr="Hintergund-PP.pdf"/>
          <p:cNvPicPr>
            <a:picLocks noChangeAspect="1"/>
          </p:cNvPicPr>
          <p:nvPr/>
        </p:nvPicPr>
        <p:blipFill>
          <a:blip r:embed="rId3"/>
          <a:stretch>
            <a:fillRect/>
          </a:stretch>
        </p:blipFill>
        <p:spPr>
          <a:xfrm>
            <a:off x="0" y="0"/>
            <a:ext cx="9144000" cy="6858000"/>
          </a:xfrm>
          <a:prstGeom prst="rect">
            <a:avLst/>
          </a:prstGeom>
        </p:spPr>
      </p:pic>
      <p:sp>
        <p:nvSpPr>
          <p:cNvPr id="2" name="Titel 1"/>
          <p:cNvSpPr>
            <a:spLocks noGrp="1"/>
          </p:cNvSpPr>
          <p:nvPr>
            <p:ph type="ctrTitle"/>
          </p:nvPr>
        </p:nvSpPr>
        <p:spPr>
          <a:xfrm>
            <a:off x="338132" y="758679"/>
            <a:ext cx="3455546" cy="4453112"/>
          </a:xfrm>
        </p:spPr>
        <p:txBody>
          <a:bodyPr anchor="t">
            <a:normAutofit/>
          </a:bodyPr>
          <a:lstStyle/>
          <a:p>
            <a:pPr algn="l">
              <a:spcBef>
                <a:spcPts val="1200"/>
              </a:spcBef>
            </a:pPr>
            <a:r>
              <a:rPr lang="de-DE" sz="1800" dirty="0" smtClean="0">
                <a:solidFill>
                  <a:schemeClr val="bg1"/>
                </a:solidFill>
              </a:rPr>
              <a:t>Betriebsinterne Weiterbildung </a:t>
            </a:r>
            <a:br>
              <a:rPr lang="de-DE" sz="1800" dirty="0" smtClean="0">
                <a:solidFill>
                  <a:schemeClr val="bg1"/>
                </a:solidFill>
              </a:rPr>
            </a:br>
            <a:r>
              <a:rPr lang="de-DE" sz="1800" dirty="0" smtClean="0">
                <a:solidFill>
                  <a:schemeClr val="bg1"/>
                </a:solidFill>
              </a:rPr>
              <a:t/>
            </a:r>
            <a:br>
              <a:rPr lang="de-DE" sz="1800" dirty="0" smtClean="0">
                <a:solidFill>
                  <a:schemeClr val="bg1"/>
                </a:solidFill>
              </a:rPr>
            </a:br>
            <a:r>
              <a:rPr lang="de-DE" sz="1800" dirty="0" smtClean="0">
                <a:solidFill>
                  <a:schemeClr val="bg1"/>
                </a:solidFill>
              </a:rPr>
              <a:t/>
            </a:r>
            <a:br>
              <a:rPr lang="de-DE" sz="1800" dirty="0" smtClean="0">
                <a:solidFill>
                  <a:schemeClr val="bg1"/>
                </a:solidFill>
              </a:rPr>
            </a:br>
            <a:r>
              <a:rPr lang="de-DE" sz="3000" i="1" dirty="0" smtClean="0">
                <a:solidFill>
                  <a:schemeClr val="bg1"/>
                </a:solidFill>
              </a:rPr>
              <a:t>Modul </a:t>
            </a:r>
            <a:r>
              <a:rPr lang="de-DE" sz="3000" i="1" dirty="0">
                <a:solidFill>
                  <a:schemeClr val="bg1"/>
                </a:solidFill>
              </a:rPr>
              <a:t>3</a:t>
            </a:r>
            <a:r>
              <a:rPr lang="de-DE" sz="3200" i="1" dirty="0">
                <a:solidFill>
                  <a:schemeClr val="bg1"/>
                </a:solidFill>
              </a:rPr>
              <a:t/>
            </a:r>
            <a:br>
              <a:rPr lang="de-DE" sz="3200" i="1" dirty="0">
                <a:solidFill>
                  <a:schemeClr val="bg1"/>
                </a:solidFill>
              </a:rPr>
            </a:br>
            <a:r>
              <a:rPr lang="de-DE" sz="3000" dirty="0" smtClean="0">
                <a:solidFill>
                  <a:schemeClr val="bg1"/>
                </a:solidFill>
              </a:rPr>
              <a:t>Sicherheits-management und</a:t>
            </a:r>
            <a:r>
              <a:rPr lang="de-DE" sz="3000">
                <a:solidFill>
                  <a:schemeClr val="bg1"/>
                </a:solidFill>
              </a:rPr>
              <a:t/>
            </a:r>
            <a:br>
              <a:rPr lang="de-DE" sz="3000">
                <a:solidFill>
                  <a:schemeClr val="bg1"/>
                </a:solidFill>
              </a:rPr>
            </a:br>
            <a:r>
              <a:rPr lang="de-DE" sz="3000" smtClean="0">
                <a:solidFill>
                  <a:schemeClr val="bg1"/>
                </a:solidFill>
              </a:rPr>
              <a:t>Teamkommunikation</a:t>
            </a:r>
            <a:r>
              <a:rPr lang="de-DE" sz="3000" i="1" dirty="0">
                <a:solidFill>
                  <a:schemeClr val="bg1"/>
                </a:solidFill>
              </a:rPr>
              <a:t/>
            </a:r>
            <a:br>
              <a:rPr lang="de-DE" sz="3000" i="1" dirty="0">
                <a:solidFill>
                  <a:schemeClr val="bg1"/>
                </a:solidFill>
              </a:rPr>
            </a:br>
            <a:endParaRPr lang="de-DE" sz="3000" dirty="0">
              <a:solidFill>
                <a:schemeClr val="bg1"/>
              </a:solidFill>
            </a:endParaRPr>
          </a:p>
        </p:txBody>
      </p:sp>
      <p:sp>
        <p:nvSpPr>
          <p:cNvPr id="3" name="Untertitel 2"/>
          <p:cNvSpPr>
            <a:spLocks noGrp="1"/>
          </p:cNvSpPr>
          <p:nvPr>
            <p:ph type="subTitle" idx="1"/>
          </p:nvPr>
        </p:nvSpPr>
        <p:spPr>
          <a:xfrm>
            <a:off x="338132" y="5698334"/>
            <a:ext cx="3455546" cy="1030813"/>
          </a:xfrm>
        </p:spPr>
        <p:txBody>
          <a:bodyPr>
            <a:normAutofit/>
          </a:bodyPr>
          <a:lstStyle/>
          <a:p>
            <a:pPr algn="l"/>
            <a:r>
              <a:rPr lang="de-DE" sz="2000" b="1" dirty="0" smtClean="0">
                <a:solidFill>
                  <a:srgbClr val="FF0000"/>
                </a:solidFill>
              </a:rPr>
              <a:t>Name Spital </a:t>
            </a:r>
          </a:p>
          <a:p>
            <a:pPr algn="l"/>
            <a:r>
              <a:rPr lang="de-DE" sz="2000" dirty="0" smtClean="0">
                <a:solidFill>
                  <a:srgbClr val="FF0000"/>
                </a:solidFill>
              </a:rPr>
              <a:t>Name Referent </a:t>
            </a:r>
          </a:p>
        </p:txBody>
      </p:sp>
      <p:sp>
        <p:nvSpPr>
          <p:cNvPr id="4" name="Foliennummernplatzhalter 3"/>
          <p:cNvSpPr>
            <a:spLocks noGrp="1"/>
          </p:cNvSpPr>
          <p:nvPr>
            <p:ph type="sldNum" sz="quarter" idx="12"/>
          </p:nvPr>
        </p:nvSpPr>
        <p:spPr/>
        <p:txBody>
          <a:bodyPr/>
          <a:lstStyle/>
          <a:p>
            <a:fld id="{7F0AB9E1-EB67-8745-96D2-5901D20E1A8C}" type="slidenum">
              <a:rPr lang="de-DE" smtClean="0">
                <a:solidFill>
                  <a:prstClr val="black">
                    <a:tint val="75000"/>
                  </a:prstClr>
                </a:solidFill>
              </a:rPr>
              <a:pPr/>
              <a:t>3</a:t>
            </a:fld>
            <a:endParaRPr lang="de-DE">
              <a:solidFill>
                <a:prstClr val="black">
                  <a:tint val="75000"/>
                </a:prstClr>
              </a:solidFill>
            </a:endParaRPr>
          </a:p>
        </p:txBody>
      </p:sp>
    </p:spTree>
    <p:extLst>
      <p:ext uri="{BB962C8B-B14F-4D97-AF65-F5344CB8AC3E}">
        <p14:creationId xmlns:p14="http://schemas.microsoft.com/office/powerpoint/2010/main" val="211836118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0"/>
          </p:nvPr>
        </p:nvSpPr>
        <p:spPr/>
        <p:txBody>
          <a:bodyPr/>
          <a:lstStyle/>
          <a:p>
            <a:r>
              <a:rPr lang="de-CH" dirty="0" smtClean="0"/>
              <a:t>Sicherheitskultur - Teamkommunikation </a:t>
            </a:r>
            <a:endParaRPr lang="de-CH" dirty="0"/>
          </a:p>
        </p:txBody>
      </p:sp>
      <p:sp>
        <p:nvSpPr>
          <p:cNvPr id="2" name="Foliennummernplatzhalter 1"/>
          <p:cNvSpPr>
            <a:spLocks noGrp="1"/>
          </p:cNvSpPr>
          <p:nvPr>
            <p:ph type="sldNum" sz="quarter" idx="4"/>
          </p:nvPr>
        </p:nvSpPr>
        <p:spPr/>
        <p:txBody>
          <a:bodyPr/>
          <a:lstStyle/>
          <a:p>
            <a:pPr>
              <a:defRPr/>
            </a:pPr>
            <a:fld id="{71136487-543D-4405-AAB5-8727D8E899E1}" type="slidenum">
              <a:rPr lang="de-DE" smtClean="0"/>
              <a:pPr>
                <a:defRPr/>
              </a:pPr>
              <a:t>30</a:t>
            </a:fld>
            <a:endParaRPr lang="de-DE" dirty="0"/>
          </a:p>
        </p:txBody>
      </p:sp>
      <p:sp>
        <p:nvSpPr>
          <p:cNvPr id="4" name="Inhaltsplatzhalter 3"/>
          <p:cNvSpPr>
            <a:spLocks noGrp="1"/>
          </p:cNvSpPr>
          <p:nvPr>
            <p:ph sz="quarter" idx="11"/>
          </p:nvPr>
        </p:nvSpPr>
        <p:spPr/>
        <p:txBody>
          <a:bodyPr>
            <a:normAutofit/>
          </a:bodyPr>
          <a:lstStyle/>
          <a:p>
            <a:pPr marL="0" indent="0">
              <a:buNone/>
            </a:pPr>
            <a:r>
              <a:rPr lang="de-CH" sz="2000" dirty="0" smtClean="0">
                <a:solidFill>
                  <a:srgbClr val="C00000"/>
                </a:solidFill>
              </a:rPr>
              <a:t>Verbesserte </a:t>
            </a:r>
            <a:r>
              <a:rPr lang="de-CH" sz="2000" dirty="0">
                <a:solidFill>
                  <a:srgbClr val="C00000"/>
                </a:solidFill>
              </a:rPr>
              <a:t>Sicherheitskultur </a:t>
            </a:r>
            <a:r>
              <a:rPr lang="de-CH" sz="2000" dirty="0" smtClean="0">
                <a:solidFill>
                  <a:srgbClr val="C00000"/>
                </a:solidFill>
              </a:rPr>
              <a:t>und Teamkommunikation</a:t>
            </a:r>
          </a:p>
          <a:p>
            <a:pPr marL="0" indent="0">
              <a:buNone/>
            </a:pPr>
            <a:r>
              <a:rPr lang="de-CH" sz="2000" b="0" dirty="0" smtClean="0">
                <a:solidFill>
                  <a:srgbClr val="C00000"/>
                </a:solidFill>
              </a:rPr>
              <a:t>erhöhen die Patientensicherheit </a:t>
            </a:r>
          </a:p>
          <a:p>
            <a:pPr marL="0" indent="0">
              <a:buNone/>
            </a:pPr>
            <a:endParaRPr lang="de-CH" sz="2000" b="0" dirty="0" smtClean="0">
              <a:solidFill>
                <a:srgbClr val="C00000"/>
              </a:solidFill>
            </a:endParaRPr>
          </a:p>
          <a:p>
            <a:pPr marL="0" indent="0">
              <a:buNone/>
            </a:pPr>
            <a:r>
              <a:rPr lang="de-CH" sz="2000" b="0" dirty="0" smtClean="0">
                <a:solidFill>
                  <a:srgbClr val="C00000"/>
                </a:solidFill>
              </a:rPr>
              <a:t>Es braucht dazu:</a:t>
            </a:r>
          </a:p>
          <a:p>
            <a:pPr marL="0" indent="0">
              <a:buNone/>
            </a:pPr>
            <a:endParaRPr lang="de-CH" sz="1800" b="0" dirty="0" smtClean="0"/>
          </a:p>
          <a:p>
            <a:r>
              <a:rPr lang="de-CH" sz="1800" dirty="0" err="1" smtClean="0"/>
              <a:t>Leadership</a:t>
            </a:r>
            <a:r>
              <a:rPr lang="de-CH" sz="1800" dirty="0" smtClean="0"/>
              <a:t>:</a:t>
            </a:r>
            <a:endParaRPr lang="de-CH" sz="1800" b="0" dirty="0"/>
          </a:p>
          <a:p>
            <a:pPr lvl="1"/>
            <a:r>
              <a:rPr lang="de-CH" sz="1800" b="0" dirty="0" smtClean="0"/>
              <a:t>Sicherheitskulturfördernde Haltung der Vorgesetzten und der Spitalleitung</a:t>
            </a:r>
          </a:p>
          <a:p>
            <a:pPr lvl="1"/>
            <a:r>
              <a:rPr lang="de-CH" sz="1800" dirty="0" smtClean="0"/>
              <a:t>Unterstützung von Massnahmen zur Förderung eines guten Sicherheitsklimas</a:t>
            </a:r>
          </a:p>
          <a:p>
            <a:pPr lvl="1"/>
            <a:r>
              <a:rPr lang="de-CH" sz="1800" dirty="0" smtClean="0"/>
              <a:t>nichtstrafende </a:t>
            </a:r>
            <a:r>
              <a:rPr lang="de-CH" sz="1800" dirty="0"/>
              <a:t>Haltung der Vorgesetzten</a:t>
            </a:r>
            <a:endParaRPr lang="de-CH" sz="1800" dirty="0" smtClean="0"/>
          </a:p>
          <a:p>
            <a:pPr>
              <a:spcBef>
                <a:spcPts val="1800"/>
              </a:spcBef>
            </a:pPr>
            <a:r>
              <a:rPr lang="de-CH" sz="1800" dirty="0" smtClean="0"/>
              <a:t>einen respektvollen, auf </a:t>
            </a:r>
            <a:r>
              <a:rPr lang="de-CH" sz="1800" dirty="0"/>
              <a:t>Vertrauen </a:t>
            </a:r>
            <a:r>
              <a:rPr lang="de-CH" sz="1800" dirty="0" smtClean="0"/>
              <a:t>aufbauenden und wertschätzenden </a:t>
            </a:r>
            <a:r>
              <a:rPr lang="de-CH" sz="1800" dirty="0"/>
              <a:t>Umgang </a:t>
            </a:r>
            <a:r>
              <a:rPr lang="de-CH" sz="1800" b="0" dirty="0"/>
              <a:t>im Betrieb </a:t>
            </a:r>
          </a:p>
          <a:p>
            <a:pPr>
              <a:spcBef>
                <a:spcPts val="1800"/>
              </a:spcBef>
            </a:pPr>
            <a:r>
              <a:rPr lang="de-CH" sz="1800" dirty="0" smtClean="0"/>
              <a:t>die Sozialisierung </a:t>
            </a:r>
            <a:r>
              <a:rPr lang="de-CH" sz="1800" dirty="0"/>
              <a:t>der </a:t>
            </a:r>
            <a:r>
              <a:rPr lang="de-CH" sz="1800" dirty="0" smtClean="0"/>
              <a:t>Mitarbeitenden zu hoher Aufmerksamkeit, Unerwartetes zu erwarten und wahrzunehmen sowie mitzudenken </a:t>
            </a:r>
          </a:p>
          <a:p>
            <a:endParaRPr lang="de-CH" sz="1800" b="0" dirty="0" smtClean="0"/>
          </a:p>
          <a:p>
            <a:endParaRPr lang="de-CH" dirty="0"/>
          </a:p>
        </p:txBody>
      </p:sp>
      <p:sp>
        <p:nvSpPr>
          <p:cNvPr id="5" name="Textplatzhalter 4"/>
          <p:cNvSpPr>
            <a:spLocks noGrp="1"/>
          </p:cNvSpPr>
          <p:nvPr>
            <p:ph type="body" sz="quarter" idx="12"/>
          </p:nvPr>
        </p:nvSpPr>
        <p:spPr/>
        <p:txBody>
          <a:bodyPr/>
          <a:lstStyle/>
          <a:p>
            <a:endParaRPr lang="de-CH"/>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t>© patientensicherheit schweiz</a:t>
            </a:r>
            <a:endParaRPr lang="de-CH" dirty="0"/>
          </a:p>
        </p:txBody>
      </p:sp>
    </p:spTree>
    <p:extLst>
      <p:ext uri="{BB962C8B-B14F-4D97-AF65-F5344CB8AC3E}">
        <p14:creationId xmlns:p14="http://schemas.microsoft.com/office/powerpoint/2010/main" val="196362190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Fazit</a:t>
            </a:r>
            <a:endParaRPr lang="de-CH"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31</a:t>
            </a:fld>
            <a:endParaRPr lang="de-CH" dirty="0"/>
          </a:p>
        </p:txBody>
      </p:sp>
      <p:sp>
        <p:nvSpPr>
          <p:cNvPr id="4" name="Inhaltsplatzhalter 3"/>
          <p:cNvSpPr>
            <a:spLocks noGrp="1"/>
          </p:cNvSpPr>
          <p:nvPr>
            <p:ph sz="quarter" idx="11"/>
          </p:nvPr>
        </p:nvSpPr>
        <p:spPr/>
        <p:txBody>
          <a:bodyPr/>
          <a:lstStyle/>
          <a:p>
            <a:pPr marL="0" indent="0">
              <a:buNone/>
            </a:pPr>
            <a:r>
              <a:rPr lang="de-CH" sz="2000" dirty="0" smtClean="0">
                <a:solidFill>
                  <a:srgbClr val="C00000"/>
                </a:solidFill>
              </a:rPr>
              <a:t>Checkliste</a:t>
            </a:r>
            <a:r>
              <a:rPr lang="de-CH" sz="2000" dirty="0">
                <a:solidFill>
                  <a:srgbClr val="C00000"/>
                </a:solidFill>
              </a:rPr>
              <a:t> S</a:t>
            </a:r>
            <a:r>
              <a:rPr lang="de-CH" sz="2000" dirty="0" smtClean="0">
                <a:solidFill>
                  <a:srgbClr val="C00000"/>
                </a:solidFill>
              </a:rPr>
              <a:t>ichere Chirurgie – WHO Checkliste </a:t>
            </a:r>
          </a:p>
          <a:p>
            <a:pPr marL="0" indent="0">
              <a:buNone/>
            </a:pPr>
            <a:r>
              <a:rPr lang="de-CH" sz="2800" dirty="0" smtClean="0">
                <a:solidFill>
                  <a:srgbClr val="C00000"/>
                </a:solidFill>
              </a:rPr>
              <a:t>Kultur </a:t>
            </a:r>
            <a:r>
              <a:rPr lang="de-CH" sz="2800" dirty="0">
                <a:solidFill>
                  <a:srgbClr val="C00000"/>
                </a:solidFill>
              </a:rPr>
              <a:t>– Team – Tool </a:t>
            </a:r>
          </a:p>
          <a:p>
            <a:endParaRPr lang="de-CH" dirty="0"/>
          </a:p>
        </p:txBody>
      </p:sp>
      <p:sp>
        <p:nvSpPr>
          <p:cNvPr id="8" name="Textfeld 7"/>
          <p:cNvSpPr txBox="1"/>
          <p:nvPr/>
        </p:nvSpPr>
        <p:spPr>
          <a:xfrm>
            <a:off x="6549853" y="4895582"/>
            <a:ext cx="2010963" cy="261610"/>
          </a:xfrm>
          <a:prstGeom prst="rect">
            <a:avLst/>
          </a:prstGeom>
          <a:noFill/>
        </p:spPr>
        <p:txBody>
          <a:bodyPr wrap="square" rtlCol="0">
            <a:spAutoFit/>
          </a:bodyPr>
          <a:lstStyle/>
          <a:p>
            <a:r>
              <a:rPr lang="de-CH" sz="1100" dirty="0" smtClean="0"/>
              <a:t>www.patientensicherheit.ch</a:t>
            </a:r>
            <a:endParaRPr lang="de-CH" sz="1100" dirty="0"/>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19442" y="2069776"/>
            <a:ext cx="4060825" cy="2871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6712" y="1916832"/>
            <a:ext cx="3333750" cy="3209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feld 10"/>
          <p:cNvSpPr txBox="1"/>
          <p:nvPr/>
        </p:nvSpPr>
        <p:spPr>
          <a:xfrm>
            <a:off x="1331640" y="5365665"/>
            <a:ext cx="6046848" cy="1015663"/>
          </a:xfrm>
          <a:prstGeom prst="rect">
            <a:avLst/>
          </a:prstGeom>
          <a:solidFill>
            <a:schemeClr val="bg1"/>
          </a:solidFill>
        </p:spPr>
        <p:txBody>
          <a:bodyPr wrap="none" rtlCol="0">
            <a:spAutoFit/>
          </a:bodyPr>
          <a:lstStyle/>
          <a:p>
            <a:r>
              <a:rPr lang="de-CH" sz="2000" b="1" dirty="0"/>
              <a:t>Sicherheit ist nicht etwas, was ein System «hat»</a:t>
            </a:r>
          </a:p>
          <a:p>
            <a:endParaRPr lang="de-CH" sz="2000" b="1" dirty="0"/>
          </a:p>
          <a:p>
            <a:r>
              <a:rPr lang="de-CH" sz="2000" b="1" dirty="0"/>
              <a:t>Sicherheit ist etwas, was das System «tut»</a:t>
            </a:r>
          </a:p>
        </p:txBody>
      </p:sp>
      <p:sp>
        <p:nvSpPr>
          <p:cNvPr id="10"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t>© patientensicherheit schweiz</a:t>
            </a:r>
            <a:endParaRPr lang="de-CH" dirty="0"/>
          </a:p>
        </p:txBody>
      </p:sp>
    </p:spTree>
    <p:extLst>
      <p:ext uri="{BB962C8B-B14F-4D97-AF65-F5344CB8AC3E}">
        <p14:creationId xmlns:p14="http://schemas.microsoft.com/office/powerpoint/2010/main" val="30021484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Literatur	</a:t>
            </a:r>
            <a:endParaRPr lang="de-CH"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32</a:t>
            </a:fld>
            <a:endParaRPr lang="de-CH" dirty="0"/>
          </a:p>
        </p:txBody>
      </p:sp>
      <p:sp>
        <p:nvSpPr>
          <p:cNvPr id="4" name="Inhaltsplatzhalter 3"/>
          <p:cNvSpPr>
            <a:spLocks noGrp="1"/>
          </p:cNvSpPr>
          <p:nvPr>
            <p:ph sz="quarter" idx="11"/>
          </p:nvPr>
        </p:nvSpPr>
        <p:spPr>
          <a:xfrm>
            <a:off x="402249" y="729246"/>
            <a:ext cx="8418512" cy="5436604"/>
          </a:xfrm>
        </p:spPr>
        <p:txBody>
          <a:bodyPr>
            <a:normAutofit fontScale="47500" lnSpcReduction="20000"/>
          </a:bodyPr>
          <a:lstStyle/>
          <a:p>
            <a:pPr marL="0" indent="0">
              <a:lnSpc>
                <a:spcPct val="170000"/>
              </a:lnSpc>
              <a:spcBef>
                <a:spcPts val="0"/>
              </a:spcBef>
              <a:buNone/>
            </a:pPr>
            <a:r>
              <a:rPr lang="en-US" sz="1500" b="0" dirty="0" smtClean="0"/>
              <a:t>AAORN</a:t>
            </a:r>
            <a:r>
              <a:rPr lang="en-US" sz="1500" b="0" dirty="0"/>
              <a:t>, AACN, </a:t>
            </a:r>
            <a:r>
              <a:rPr lang="en-US" sz="1500" b="0" dirty="0" err="1"/>
              <a:t>VitalSmarts</a:t>
            </a:r>
            <a:r>
              <a:rPr lang="en-US" sz="1500" b="0" dirty="0"/>
              <a:t>, Silence Kills / The Silent Treatment Study: http://www.silenttreatmentstudy.com</a:t>
            </a:r>
            <a:r>
              <a:rPr lang="en-US" sz="1500" b="0" dirty="0" smtClean="0"/>
              <a:t>/</a:t>
            </a:r>
          </a:p>
          <a:p>
            <a:pPr marL="0" indent="0">
              <a:lnSpc>
                <a:spcPct val="170000"/>
              </a:lnSpc>
              <a:spcBef>
                <a:spcPts val="0"/>
              </a:spcBef>
              <a:buNone/>
            </a:pPr>
            <a:r>
              <a:rPr lang="de-CH" sz="1500" b="0" dirty="0" err="1"/>
              <a:t>Alhola</a:t>
            </a:r>
            <a:r>
              <a:rPr lang="de-CH" sz="1500" b="0" dirty="0"/>
              <a:t> P, Polo-</a:t>
            </a:r>
            <a:r>
              <a:rPr lang="de-CH" sz="1500" b="0" dirty="0" err="1"/>
              <a:t>Kantola</a:t>
            </a:r>
            <a:r>
              <a:rPr lang="de-CH" sz="1500" b="0" dirty="0"/>
              <a:t> P. </a:t>
            </a:r>
            <a:r>
              <a:rPr lang="de-CH" sz="1500" b="0" dirty="0" err="1"/>
              <a:t>Sleep</a:t>
            </a:r>
            <a:r>
              <a:rPr lang="de-CH" sz="1500" b="0" dirty="0"/>
              <a:t> </a:t>
            </a:r>
            <a:r>
              <a:rPr lang="de-CH" sz="1500" b="0" dirty="0" err="1"/>
              <a:t>deprivation</a:t>
            </a:r>
            <a:r>
              <a:rPr lang="de-CH" sz="1500" b="0" dirty="0"/>
              <a:t>: Impact on </a:t>
            </a:r>
            <a:r>
              <a:rPr lang="de-CH" sz="1500" b="0" dirty="0" err="1"/>
              <a:t>cognitive</a:t>
            </a:r>
            <a:r>
              <a:rPr lang="de-CH" sz="1500" b="0" dirty="0"/>
              <a:t> </a:t>
            </a:r>
            <a:r>
              <a:rPr lang="de-CH" sz="1500" b="0" dirty="0" err="1"/>
              <a:t>performance</a:t>
            </a:r>
            <a:r>
              <a:rPr lang="de-CH" sz="1500" b="0" dirty="0"/>
              <a:t>. </a:t>
            </a:r>
            <a:r>
              <a:rPr lang="de-CH" sz="1500" b="0" dirty="0" err="1"/>
              <a:t>Neuropsychiatric</a:t>
            </a:r>
            <a:r>
              <a:rPr lang="de-CH" sz="1500" b="0" dirty="0"/>
              <a:t> </a:t>
            </a:r>
            <a:r>
              <a:rPr lang="de-CH" sz="1500" b="0" dirty="0" err="1"/>
              <a:t>Disease</a:t>
            </a:r>
            <a:r>
              <a:rPr lang="de-CH" sz="1500" b="0" dirty="0"/>
              <a:t> </a:t>
            </a:r>
            <a:r>
              <a:rPr lang="de-CH" sz="1500" b="0" dirty="0" err="1"/>
              <a:t>and</a:t>
            </a:r>
            <a:r>
              <a:rPr lang="de-CH" sz="1500" b="0" dirty="0"/>
              <a:t> Treatment 2007;3(5):553-67.</a:t>
            </a:r>
          </a:p>
          <a:p>
            <a:pPr marL="0" indent="0">
              <a:lnSpc>
                <a:spcPct val="170000"/>
              </a:lnSpc>
              <a:spcBef>
                <a:spcPts val="0"/>
              </a:spcBef>
              <a:buNone/>
            </a:pPr>
            <a:r>
              <a:rPr lang="de-CH" sz="1500" b="0" dirty="0" smtClean="0"/>
              <a:t>Bezzola P, Hochreutener MA, Schwappach DLB. Operation Sichere Chirurgie. Die chirurgische Checkliste und ihre Implementierung: Kultur-Team-Tools. Zürich: Stiftung für Patientensicherheit; 2012.</a:t>
            </a:r>
            <a:endParaRPr lang="de-DE" sz="1500" b="0" dirty="0" smtClean="0"/>
          </a:p>
          <a:p>
            <a:pPr marL="0" indent="0">
              <a:lnSpc>
                <a:spcPct val="170000"/>
              </a:lnSpc>
              <a:spcBef>
                <a:spcPts val="0"/>
              </a:spcBef>
              <a:buNone/>
            </a:pPr>
            <a:r>
              <a:rPr lang="de-DE" sz="1500" b="0" dirty="0" err="1" smtClean="0"/>
              <a:t>Blegen</a:t>
            </a:r>
            <a:r>
              <a:rPr lang="de-DE" sz="1500" b="0" dirty="0" smtClean="0"/>
              <a:t> </a:t>
            </a:r>
            <a:r>
              <a:rPr lang="de-DE" sz="1500" b="0" dirty="0"/>
              <a:t>MA, Pepper GA, Rosse J. </a:t>
            </a:r>
            <a:r>
              <a:rPr lang="de-DE" sz="1500" b="0" dirty="0" err="1"/>
              <a:t>Safety</a:t>
            </a:r>
            <a:r>
              <a:rPr lang="de-DE" sz="1500" b="0" dirty="0"/>
              <a:t> </a:t>
            </a:r>
            <a:r>
              <a:rPr lang="de-DE" sz="1500" b="0" dirty="0" err="1"/>
              <a:t>Climate</a:t>
            </a:r>
            <a:r>
              <a:rPr lang="de-DE" sz="1500" b="0" dirty="0"/>
              <a:t> on Hospital Units: A New </a:t>
            </a:r>
            <a:r>
              <a:rPr lang="de-DE" sz="1500" b="0" dirty="0" err="1"/>
              <a:t>Measure</a:t>
            </a:r>
            <a:r>
              <a:rPr lang="de-DE" sz="1500" b="0" dirty="0"/>
              <a:t>. In: </a:t>
            </a:r>
            <a:r>
              <a:rPr lang="de-DE" sz="1500" b="0" dirty="0" err="1"/>
              <a:t>Henriksen</a:t>
            </a:r>
            <a:r>
              <a:rPr lang="de-DE" sz="1500" b="0" dirty="0"/>
              <a:t> K </a:t>
            </a:r>
            <a:r>
              <a:rPr lang="de-DE" sz="1500" b="0" dirty="0" err="1"/>
              <a:t>Battles</a:t>
            </a:r>
            <a:r>
              <a:rPr lang="de-DE" sz="1500" b="0" dirty="0"/>
              <a:t> JB MELD, </a:t>
            </a:r>
            <a:r>
              <a:rPr lang="de-DE" sz="1500" b="0" dirty="0" err="1"/>
              <a:t>editor</a:t>
            </a:r>
            <a:r>
              <a:rPr lang="de-DE" sz="1500" b="0" dirty="0"/>
              <a:t>. </a:t>
            </a:r>
            <a:r>
              <a:rPr lang="de-DE" sz="1500" b="0" dirty="0" err="1"/>
              <a:t>Advances</a:t>
            </a:r>
            <a:r>
              <a:rPr lang="de-DE" sz="1500" b="0" dirty="0"/>
              <a:t> in Patient </a:t>
            </a:r>
            <a:r>
              <a:rPr lang="de-DE" sz="1500" b="0" dirty="0" err="1"/>
              <a:t>Safety</a:t>
            </a:r>
            <a:r>
              <a:rPr lang="de-DE" sz="1500" b="0" dirty="0"/>
              <a:t>: </a:t>
            </a:r>
            <a:r>
              <a:rPr lang="de-DE" sz="1500" b="0" dirty="0" err="1"/>
              <a:t>From</a:t>
            </a:r>
            <a:r>
              <a:rPr lang="de-DE" sz="1500" b="0" dirty="0"/>
              <a:t> Research </a:t>
            </a:r>
            <a:r>
              <a:rPr lang="de-DE" sz="1500" b="0" dirty="0" err="1"/>
              <a:t>to</a:t>
            </a:r>
            <a:r>
              <a:rPr lang="de-DE" sz="1500" b="0" dirty="0"/>
              <a:t> Implementation (Volume 4: </a:t>
            </a:r>
            <a:r>
              <a:rPr lang="de-DE" sz="1500" b="0" dirty="0" err="1"/>
              <a:t>Programs</a:t>
            </a:r>
            <a:r>
              <a:rPr lang="de-DE" sz="1500" b="0" dirty="0"/>
              <a:t>,  </a:t>
            </a:r>
            <a:r>
              <a:rPr lang="de-DE" sz="1500" b="0" dirty="0" smtClean="0"/>
              <a:t> Tools</a:t>
            </a:r>
            <a:r>
              <a:rPr lang="de-DE" sz="1500" b="0" dirty="0"/>
              <a:t>, </a:t>
            </a:r>
            <a:r>
              <a:rPr lang="de-DE" sz="1500" b="0" dirty="0" err="1"/>
              <a:t>and</a:t>
            </a:r>
            <a:r>
              <a:rPr lang="de-DE" sz="1500" b="0" dirty="0"/>
              <a:t> Products).  </a:t>
            </a:r>
            <a:r>
              <a:rPr lang="de-DE" sz="1500" b="0" dirty="0" err="1"/>
              <a:t>Battles</a:t>
            </a:r>
            <a:r>
              <a:rPr lang="de-DE" sz="1500" b="0" dirty="0"/>
              <a:t> JB </a:t>
            </a:r>
            <a:r>
              <a:rPr lang="de-DE" sz="1500" b="0" dirty="0" err="1"/>
              <a:t>ed</a:t>
            </a:r>
            <a:r>
              <a:rPr lang="de-DE" sz="1500" b="0" dirty="0"/>
              <a:t>. </a:t>
            </a:r>
            <a:r>
              <a:rPr lang="de-DE" sz="1500" b="0" dirty="0" err="1"/>
              <a:t>Rockville</a:t>
            </a:r>
            <a:r>
              <a:rPr lang="de-DE" sz="1500" b="0" dirty="0"/>
              <a:t> (MD): Agency </a:t>
            </a:r>
            <a:r>
              <a:rPr lang="de-DE" sz="1500" b="0" dirty="0" err="1"/>
              <a:t>for</a:t>
            </a:r>
            <a:r>
              <a:rPr lang="de-DE" sz="1500" b="0" dirty="0"/>
              <a:t> </a:t>
            </a:r>
            <a:r>
              <a:rPr lang="de-DE" sz="1500" b="0" dirty="0" err="1"/>
              <a:t>Healthcare</a:t>
            </a:r>
            <a:r>
              <a:rPr lang="de-DE" sz="1500" b="0" dirty="0"/>
              <a:t> Research </a:t>
            </a:r>
            <a:r>
              <a:rPr lang="de-DE" sz="1500" b="0" dirty="0" err="1"/>
              <a:t>and</a:t>
            </a:r>
            <a:r>
              <a:rPr lang="de-DE" sz="1500" b="0" dirty="0"/>
              <a:t> Quality ; 2005</a:t>
            </a:r>
            <a:r>
              <a:rPr lang="de-DE" sz="1500" b="0" dirty="0" smtClean="0"/>
              <a:t>.</a:t>
            </a:r>
          </a:p>
          <a:p>
            <a:pPr marL="0" indent="0">
              <a:lnSpc>
                <a:spcPct val="170000"/>
              </a:lnSpc>
              <a:spcBef>
                <a:spcPts val="0"/>
              </a:spcBef>
              <a:buNone/>
            </a:pPr>
            <a:r>
              <a:rPr lang="de-DE" sz="1500" b="0" dirty="0" err="1" smtClean="0"/>
              <a:t>Flin</a:t>
            </a:r>
            <a:r>
              <a:rPr lang="de-DE" sz="1500" b="0" dirty="0" smtClean="0"/>
              <a:t> </a:t>
            </a:r>
            <a:r>
              <a:rPr lang="de-DE" sz="1500" b="0" dirty="0"/>
              <a:t>R, </a:t>
            </a:r>
            <a:r>
              <a:rPr lang="de-DE" sz="1500" b="0" dirty="0" err="1"/>
              <a:t>Mearns</a:t>
            </a:r>
            <a:r>
              <a:rPr lang="de-DE" sz="1500" b="0" dirty="0"/>
              <a:t> K, O'Connor P, </a:t>
            </a:r>
            <a:r>
              <a:rPr lang="de-DE" sz="1500" b="0" dirty="0" err="1"/>
              <a:t>Bryden</a:t>
            </a:r>
            <a:r>
              <a:rPr lang="de-DE" sz="1500" b="0" dirty="0"/>
              <a:t> R. </a:t>
            </a:r>
            <a:r>
              <a:rPr lang="de-DE" sz="1500" b="0" dirty="0" err="1"/>
              <a:t>Measuring</a:t>
            </a:r>
            <a:r>
              <a:rPr lang="de-DE" sz="1500" b="0" dirty="0"/>
              <a:t> </a:t>
            </a:r>
            <a:r>
              <a:rPr lang="de-DE" sz="1500" b="0" dirty="0" err="1"/>
              <a:t>safety</a:t>
            </a:r>
            <a:r>
              <a:rPr lang="de-DE" sz="1500" b="0" dirty="0"/>
              <a:t> </a:t>
            </a:r>
            <a:r>
              <a:rPr lang="de-DE" sz="1500" b="0" dirty="0" err="1"/>
              <a:t>climate</a:t>
            </a:r>
            <a:r>
              <a:rPr lang="de-DE" sz="1500" b="0" dirty="0"/>
              <a:t>: </a:t>
            </a:r>
            <a:r>
              <a:rPr lang="de-DE" sz="1500" b="0" dirty="0" err="1"/>
              <a:t>identifying</a:t>
            </a:r>
            <a:r>
              <a:rPr lang="de-DE" sz="1500" b="0" dirty="0"/>
              <a:t> </a:t>
            </a:r>
            <a:r>
              <a:rPr lang="de-DE" sz="1500" b="0" dirty="0" err="1"/>
              <a:t>the</a:t>
            </a:r>
            <a:r>
              <a:rPr lang="de-DE" sz="1500" b="0" dirty="0"/>
              <a:t> </a:t>
            </a:r>
            <a:r>
              <a:rPr lang="de-DE" sz="1500" b="0" dirty="0" err="1"/>
              <a:t>common</a:t>
            </a:r>
            <a:r>
              <a:rPr lang="de-DE" sz="1500" b="0" dirty="0"/>
              <a:t> </a:t>
            </a:r>
            <a:r>
              <a:rPr lang="de-DE" sz="1500" b="0" dirty="0" err="1"/>
              <a:t>features</a:t>
            </a:r>
            <a:r>
              <a:rPr lang="de-DE" sz="1500" b="0" dirty="0"/>
              <a:t>. </a:t>
            </a:r>
            <a:r>
              <a:rPr lang="de-DE" sz="1500" b="0" dirty="0" err="1"/>
              <a:t>Safety</a:t>
            </a:r>
            <a:r>
              <a:rPr lang="de-DE" sz="1500" b="0" dirty="0"/>
              <a:t> Science 2000 </a:t>
            </a:r>
            <a:r>
              <a:rPr lang="de-DE" sz="1500" b="0" dirty="0" smtClean="0"/>
              <a:t>Feb;34:177-92.</a:t>
            </a:r>
          </a:p>
          <a:p>
            <a:pPr marL="0" indent="0">
              <a:lnSpc>
                <a:spcPct val="170000"/>
              </a:lnSpc>
              <a:spcBef>
                <a:spcPts val="0"/>
              </a:spcBef>
              <a:buNone/>
            </a:pPr>
            <a:r>
              <a:rPr lang="de-DE" sz="1500" b="0" dirty="0" err="1"/>
              <a:t>Guldenmund</a:t>
            </a:r>
            <a:r>
              <a:rPr lang="de-DE" sz="1500" b="0" dirty="0"/>
              <a:t> FW. The </a:t>
            </a:r>
            <a:r>
              <a:rPr lang="de-DE" sz="1500" b="0" dirty="0" err="1"/>
              <a:t>nature</a:t>
            </a:r>
            <a:r>
              <a:rPr lang="de-DE" sz="1500" b="0" dirty="0"/>
              <a:t> </a:t>
            </a:r>
            <a:r>
              <a:rPr lang="de-DE" sz="1500" b="0" dirty="0" err="1"/>
              <a:t>of</a:t>
            </a:r>
            <a:r>
              <a:rPr lang="de-DE" sz="1500" b="0" dirty="0"/>
              <a:t> </a:t>
            </a:r>
            <a:r>
              <a:rPr lang="de-DE" sz="1500" b="0" dirty="0" err="1"/>
              <a:t>safety</a:t>
            </a:r>
            <a:r>
              <a:rPr lang="de-DE" sz="1500" b="0" dirty="0"/>
              <a:t> </a:t>
            </a:r>
            <a:r>
              <a:rPr lang="de-DE" sz="1500" b="0" dirty="0" err="1"/>
              <a:t>culture</a:t>
            </a:r>
            <a:r>
              <a:rPr lang="de-DE" sz="1500" b="0" dirty="0"/>
              <a:t>: a </a:t>
            </a:r>
            <a:r>
              <a:rPr lang="de-DE" sz="1500" b="0" dirty="0" err="1"/>
              <a:t>review</a:t>
            </a:r>
            <a:r>
              <a:rPr lang="de-DE" sz="1500" b="0" dirty="0"/>
              <a:t> </a:t>
            </a:r>
            <a:r>
              <a:rPr lang="de-DE" sz="1500" b="0" dirty="0" err="1"/>
              <a:t>of</a:t>
            </a:r>
            <a:r>
              <a:rPr lang="de-DE" sz="1500" b="0" dirty="0"/>
              <a:t> </a:t>
            </a:r>
            <a:r>
              <a:rPr lang="de-DE" sz="1500" b="0" dirty="0" err="1"/>
              <a:t>theory</a:t>
            </a:r>
            <a:r>
              <a:rPr lang="de-DE" sz="1500" b="0" dirty="0"/>
              <a:t> </a:t>
            </a:r>
            <a:r>
              <a:rPr lang="de-DE" sz="1500" b="0" dirty="0" err="1"/>
              <a:t>and</a:t>
            </a:r>
            <a:r>
              <a:rPr lang="de-DE" sz="1500" b="0" dirty="0"/>
              <a:t> </a:t>
            </a:r>
            <a:r>
              <a:rPr lang="de-DE" sz="1500" b="0" dirty="0" err="1"/>
              <a:t>research</a:t>
            </a:r>
            <a:r>
              <a:rPr lang="de-DE" sz="1500" b="0" dirty="0"/>
              <a:t>. </a:t>
            </a:r>
            <a:r>
              <a:rPr lang="de-DE" sz="1500" b="0" dirty="0" err="1"/>
              <a:t>Safety</a:t>
            </a:r>
            <a:r>
              <a:rPr lang="de-DE" sz="1500" b="0" dirty="0"/>
              <a:t> Science 2000 Feb;34:215-57.</a:t>
            </a:r>
            <a:endParaRPr lang="de-CH" sz="1500" b="0" dirty="0"/>
          </a:p>
          <a:p>
            <a:pPr marL="0" indent="0">
              <a:lnSpc>
                <a:spcPct val="170000"/>
              </a:lnSpc>
              <a:spcBef>
                <a:spcPts val="0"/>
              </a:spcBef>
              <a:buNone/>
            </a:pPr>
            <a:r>
              <a:rPr lang="de-DE" sz="1500" b="0" dirty="0" err="1" smtClean="0"/>
              <a:t>Halligan</a:t>
            </a:r>
            <a:r>
              <a:rPr lang="de-DE" sz="1500" b="0" dirty="0" smtClean="0"/>
              <a:t> </a:t>
            </a:r>
            <a:r>
              <a:rPr lang="de-DE" sz="1500" b="0" dirty="0"/>
              <a:t>M, </a:t>
            </a:r>
            <a:r>
              <a:rPr lang="de-DE" sz="1500" b="0" dirty="0" err="1"/>
              <a:t>Zecevic</a:t>
            </a:r>
            <a:r>
              <a:rPr lang="de-DE" sz="1500" b="0" dirty="0"/>
              <a:t> A. </a:t>
            </a:r>
            <a:r>
              <a:rPr lang="de-DE" sz="1500" b="0" dirty="0" err="1"/>
              <a:t>Safety</a:t>
            </a:r>
            <a:r>
              <a:rPr lang="de-DE" sz="1500" b="0" dirty="0"/>
              <a:t> </a:t>
            </a:r>
            <a:r>
              <a:rPr lang="de-DE" sz="1500" b="0" dirty="0" err="1"/>
              <a:t>culture</a:t>
            </a:r>
            <a:r>
              <a:rPr lang="de-DE" sz="1500" b="0" dirty="0"/>
              <a:t> in </a:t>
            </a:r>
            <a:r>
              <a:rPr lang="de-DE" sz="1500" b="0" dirty="0" err="1"/>
              <a:t>healthcare</a:t>
            </a:r>
            <a:r>
              <a:rPr lang="de-DE" sz="1500" b="0" dirty="0"/>
              <a:t>: a </a:t>
            </a:r>
            <a:r>
              <a:rPr lang="de-DE" sz="1500" b="0" dirty="0" err="1"/>
              <a:t>review</a:t>
            </a:r>
            <a:r>
              <a:rPr lang="de-DE" sz="1500" b="0" dirty="0"/>
              <a:t> </a:t>
            </a:r>
            <a:r>
              <a:rPr lang="de-DE" sz="1500" b="0" dirty="0" err="1"/>
              <a:t>of</a:t>
            </a:r>
            <a:r>
              <a:rPr lang="de-DE" sz="1500" b="0" dirty="0"/>
              <a:t> </a:t>
            </a:r>
            <a:r>
              <a:rPr lang="de-DE" sz="1500" b="0" dirty="0" err="1"/>
              <a:t>concepts</a:t>
            </a:r>
            <a:r>
              <a:rPr lang="de-DE" sz="1500" b="0" dirty="0"/>
              <a:t>, </a:t>
            </a:r>
            <a:r>
              <a:rPr lang="de-DE" sz="1500" b="0" dirty="0" err="1"/>
              <a:t>dimensions</a:t>
            </a:r>
            <a:r>
              <a:rPr lang="de-DE" sz="1500" b="0" dirty="0"/>
              <a:t>, </a:t>
            </a:r>
            <a:r>
              <a:rPr lang="de-DE" sz="1500" b="0" dirty="0" err="1"/>
              <a:t>measures</a:t>
            </a:r>
            <a:r>
              <a:rPr lang="de-DE" sz="1500" b="0" dirty="0"/>
              <a:t> </a:t>
            </a:r>
            <a:r>
              <a:rPr lang="de-DE" sz="1500" b="0" dirty="0" err="1"/>
              <a:t>and</a:t>
            </a:r>
            <a:r>
              <a:rPr lang="de-DE" sz="1500" b="0" dirty="0"/>
              <a:t> progress. BMJ Quality &amp; </a:t>
            </a:r>
            <a:r>
              <a:rPr lang="de-DE" sz="1500" b="0" dirty="0" err="1"/>
              <a:t>Safety</a:t>
            </a:r>
            <a:r>
              <a:rPr lang="de-DE" sz="1500" b="0" dirty="0"/>
              <a:t> 2011 Apr 1;20(4):338-43.</a:t>
            </a:r>
            <a:endParaRPr lang="de-CH" sz="1500" b="0" dirty="0"/>
          </a:p>
          <a:p>
            <a:pPr marL="0" indent="0">
              <a:lnSpc>
                <a:spcPct val="170000"/>
              </a:lnSpc>
              <a:spcBef>
                <a:spcPts val="0"/>
              </a:spcBef>
              <a:buNone/>
            </a:pPr>
            <a:r>
              <a:rPr lang="de-DE" sz="1500" b="0" dirty="0" smtClean="0"/>
              <a:t>Hoffmann </a:t>
            </a:r>
            <a:r>
              <a:rPr lang="de-DE" sz="1500" b="0" dirty="0"/>
              <a:t>B, </a:t>
            </a:r>
            <a:r>
              <a:rPr lang="de-DE" sz="1500" b="0" dirty="0" err="1"/>
              <a:t>Hofinger</a:t>
            </a:r>
            <a:r>
              <a:rPr lang="de-DE" sz="1500" b="0" dirty="0"/>
              <a:t> G, Gerlach F. [</a:t>
            </a:r>
            <a:r>
              <a:rPr lang="de-DE" sz="1500" b="0" dirty="0" err="1"/>
              <a:t>Is</a:t>
            </a:r>
            <a:r>
              <a:rPr lang="de-DE" sz="1500" b="0" dirty="0"/>
              <a:t> </a:t>
            </a:r>
            <a:r>
              <a:rPr lang="de-DE" sz="1500" b="0" dirty="0" err="1"/>
              <a:t>patient</a:t>
            </a:r>
            <a:r>
              <a:rPr lang="de-DE" sz="1500" b="0" dirty="0"/>
              <a:t> </a:t>
            </a:r>
            <a:r>
              <a:rPr lang="de-DE" sz="1500" b="0" dirty="0" err="1"/>
              <a:t>safety</a:t>
            </a:r>
            <a:r>
              <a:rPr lang="de-DE" sz="1500" b="0" dirty="0"/>
              <a:t> </a:t>
            </a:r>
            <a:r>
              <a:rPr lang="de-DE" sz="1500" b="0" dirty="0" err="1"/>
              <a:t>culture</a:t>
            </a:r>
            <a:r>
              <a:rPr lang="de-DE" sz="1500" b="0" dirty="0"/>
              <a:t> </a:t>
            </a:r>
            <a:r>
              <a:rPr lang="de-DE" sz="1500" b="0" dirty="0" err="1"/>
              <a:t>measurable</a:t>
            </a:r>
            <a:r>
              <a:rPr lang="de-DE" sz="1500" b="0" dirty="0"/>
              <a:t> </a:t>
            </a:r>
            <a:r>
              <a:rPr lang="de-DE" sz="1500" b="0" dirty="0" err="1"/>
              <a:t>and</a:t>
            </a:r>
            <a:r>
              <a:rPr lang="de-DE" sz="1500" b="0" dirty="0"/>
              <a:t> </a:t>
            </a:r>
            <a:r>
              <a:rPr lang="de-DE" sz="1500" b="0" dirty="0" err="1"/>
              <a:t>if</a:t>
            </a:r>
            <a:r>
              <a:rPr lang="de-DE" sz="1500" b="0" dirty="0"/>
              <a:t> so, </a:t>
            </a:r>
            <a:r>
              <a:rPr lang="de-DE" sz="1500" b="0" dirty="0" err="1"/>
              <a:t>how</a:t>
            </a:r>
            <a:r>
              <a:rPr lang="de-DE" sz="1500" b="0" dirty="0"/>
              <a:t> </a:t>
            </a:r>
            <a:r>
              <a:rPr lang="de-DE" sz="1500" b="0" dirty="0" err="1"/>
              <a:t>is</a:t>
            </a:r>
            <a:r>
              <a:rPr lang="de-DE" sz="1500" b="0" dirty="0"/>
              <a:t> </a:t>
            </a:r>
            <a:r>
              <a:rPr lang="de-DE" sz="1500" b="0" dirty="0" err="1"/>
              <a:t>it</a:t>
            </a:r>
            <a:r>
              <a:rPr lang="de-DE" sz="1500" b="0" dirty="0"/>
              <a:t> </a:t>
            </a:r>
            <a:r>
              <a:rPr lang="de-DE" sz="1500" b="0" dirty="0" err="1"/>
              <a:t>done</a:t>
            </a:r>
            <a:r>
              <a:rPr lang="de-DE" sz="1500" b="0" dirty="0"/>
              <a:t>?]. Z </a:t>
            </a:r>
            <a:r>
              <a:rPr lang="de-DE" sz="1500" b="0" dirty="0" err="1"/>
              <a:t>Evid</a:t>
            </a:r>
            <a:r>
              <a:rPr lang="de-DE" sz="1500" b="0" dirty="0"/>
              <a:t> </a:t>
            </a:r>
            <a:r>
              <a:rPr lang="de-DE" sz="1500" b="0" dirty="0" err="1"/>
              <a:t>Fortbild</a:t>
            </a:r>
            <a:r>
              <a:rPr lang="de-DE" sz="1500" b="0" dirty="0"/>
              <a:t> Qual </a:t>
            </a:r>
            <a:r>
              <a:rPr lang="de-DE" sz="1500" b="0" dirty="0" err="1"/>
              <a:t>Gesundhwes</a:t>
            </a:r>
            <a:r>
              <a:rPr lang="de-DE" sz="1500" b="0" dirty="0"/>
              <a:t> 2009;103(8):515-20</a:t>
            </a:r>
            <a:r>
              <a:rPr lang="de-DE" sz="1500" b="0" dirty="0" smtClean="0"/>
              <a:t>.</a:t>
            </a:r>
          </a:p>
          <a:p>
            <a:pPr marL="0" indent="0">
              <a:lnSpc>
                <a:spcPct val="170000"/>
              </a:lnSpc>
              <a:spcBef>
                <a:spcPts val="0"/>
              </a:spcBef>
              <a:buNone/>
            </a:pPr>
            <a:r>
              <a:rPr lang="en-GB" sz="1500" b="0" dirty="0"/>
              <a:t>Kolbe M, </a:t>
            </a:r>
            <a:r>
              <a:rPr lang="en-GB" sz="1500" b="0" dirty="0" err="1"/>
              <a:t>Burtscher</a:t>
            </a:r>
            <a:r>
              <a:rPr lang="en-GB" sz="1500" b="0" dirty="0"/>
              <a:t> MJ Wacker J, Grande B, </a:t>
            </a:r>
            <a:r>
              <a:rPr lang="en-GB" sz="1500" b="0" dirty="0" err="1"/>
              <a:t>Nohynkova</a:t>
            </a:r>
            <a:r>
              <a:rPr lang="en-GB" sz="1500" b="0" dirty="0"/>
              <a:t> R, </a:t>
            </a:r>
            <a:r>
              <a:rPr lang="en-GB" sz="1500" b="0" dirty="0" err="1"/>
              <a:t>Manser</a:t>
            </a:r>
            <a:r>
              <a:rPr lang="en-GB" sz="1500" b="0" dirty="0"/>
              <a:t> T, </a:t>
            </a:r>
            <a:r>
              <a:rPr lang="en-GB" sz="1500" b="0" dirty="0" err="1"/>
              <a:t>Spahn</a:t>
            </a:r>
            <a:r>
              <a:rPr lang="en-GB" sz="1500" b="0" dirty="0"/>
              <a:t> DR et al.: Speaking up is related to better team performance in simulated </a:t>
            </a:r>
            <a:r>
              <a:rPr lang="en-GB" sz="1500" b="0" dirty="0" err="1"/>
              <a:t>anesthesia</a:t>
            </a:r>
            <a:r>
              <a:rPr lang="en-GB" sz="1500" b="0" dirty="0"/>
              <a:t> inductions: an observational study. </a:t>
            </a:r>
            <a:r>
              <a:rPr lang="de-CH" sz="1500" b="0" dirty="0" err="1"/>
              <a:t>Anaesthesia</a:t>
            </a:r>
            <a:r>
              <a:rPr lang="de-CH" sz="1500" b="0" dirty="0"/>
              <a:t> </a:t>
            </a:r>
            <a:r>
              <a:rPr lang="de-CH" sz="1500" b="0" dirty="0" err="1"/>
              <a:t>and</a:t>
            </a:r>
            <a:r>
              <a:rPr lang="de-CH" sz="1500" b="0" dirty="0"/>
              <a:t> </a:t>
            </a:r>
            <a:r>
              <a:rPr lang="de-CH" sz="1500" b="0" dirty="0" err="1"/>
              <a:t>Analgesia</a:t>
            </a:r>
            <a:r>
              <a:rPr lang="de-CH" sz="1500" b="0" dirty="0"/>
              <a:t> 2012, 115: 1099-1108.</a:t>
            </a:r>
          </a:p>
          <a:p>
            <a:pPr marL="0" indent="0">
              <a:lnSpc>
                <a:spcPct val="170000"/>
              </a:lnSpc>
              <a:spcBef>
                <a:spcPts val="0"/>
              </a:spcBef>
              <a:buNone/>
            </a:pPr>
            <a:r>
              <a:rPr lang="de-CH" sz="1500" b="0" dirty="0" smtClean="0"/>
              <a:t>Leonard </a:t>
            </a:r>
            <a:r>
              <a:rPr lang="de-CH" sz="1500" b="0" dirty="0"/>
              <a:t>M, Graham S, </a:t>
            </a:r>
            <a:r>
              <a:rPr lang="de-CH" sz="1500" b="0" dirty="0" err="1"/>
              <a:t>Bonacum</a:t>
            </a:r>
            <a:r>
              <a:rPr lang="de-CH" sz="1500" b="0" dirty="0"/>
              <a:t> D. The human </a:t>
            </a:r>
            <a:r>
              <a:rPr lang="de-CH" sz="1500" b="0" dirty="0" err="1"/>
              <a:t>factor</a:t>
            </a:r>
            <a:r>
              <a:rPr lang="de-CH" sz="1500" b="0" dirty="0"/>
              <a:t>: </a:t>
            </a:r>
            <a:r>
              <a:rPr lang="de-CH" sz="1500" b="0" dirty="0" err="1"/>
              <a:t>the</a:t>
            </a:r>
            <a:r>
              <a:rPr lang="de-CH" sz="1500" b="0" dirty="0"/>
              <a:t> </a:t>
            </a:r>
            <a:r>
              <a:rPr lang="de-CH" sz="1500" b="0" dirty="0" err="1"/>
              <a:t>critical</a:t>
            </a:r>
            <a:r>
              <a:rPr lang="de-CH" sz="1500" b="0" dirty="0"/>
              <a:t> </a:t>
            </a:r>
            <a:r>
              <a:rPr lang="de-CH" sz="1500" b="0" dirty="0" err="1"/>
              <a:t>importance</a:t>
            </a:r>
            <a:r>
              <a:rPr lang="de-CH" sz="1500" b="0" dirty="0"/>
              <a:t> </a:t>
            </a:r>
            <a:r>
              <a:rPr lang="de-CH" sz="1500" b="0" dirty="0" err="1"/>
              <a:t>of</a:t>
            </a:r>
            <a:r>
              <a:rPr lang="de-CH" sz="1500" b="0" dirty="0"/>
              <a:t> </a:t>
            </a:r>
            <a:r>
              <a:rPr lang="de-CH" sz="1500" b="0" dirty="0" err="1"/>
              <a:t>effective</a:t>
            </a:r>
            <a:r>
              <a:rPr lang="de-CH" sz="1500" b="0" dirty="0"/>
              <a:t> </a:t>
            </a:r>
            <a:r>
              <a:rPr lang="de-CH" sz="1500" b="0" dirty="0" err="1"/>
              <a:t>teamwork</a:t>
            </a:r>
            <a:r>
              <a:rPr lang="de-CH" sz="1500" b="0" dirty="0"/>
              <a:t> </a:t>
            </a:r>
            <a:r>
              <a:rPr lang="de-CH" sz="1500" b="0" dirty="0" err="1"/>
              <a:t>and</a:t>
            </a:r>
            <a:r>
              <a:rPr lang="de-CH" sz="1500" b="0" dirty="0"/>
              <a:t> </a:t>
            </a:r>
            <a:r>
              <a:rPr lang="de-CH" sz="1500" b="0" dirty="0" err="1"/>
              <a:t>communication</a:t>
            </a:r>
            <a:r>
              <a:rPr lang="de-CH" sz="1500" b="0" dirty="0"/>
              <a:t> in </a:t>
            </a:r>
            <a:r>
              <a:rPr lang="de-CH" sz="1500" b="0" dirty="0" err="1"/>
              <a:t>providing</a:t>
            </a:r>
            <a:r>
              <a:rPr lang="de-CH" sz="1500" b="0" dirty="0"/>
              <a:t> </a:t>
            </a:r>
            <a:r>
              <a:rPr lang="de-CH" sz="1500" b="0" dirty="0" err="1"/>
              <a:t>safe</a:t>
            </a:r>
            <a:r>
              <a:rPr lang="de-CH" sz="1500" b="0" dirty="0"/>
              <a:t> </a:t>
            </a:r>
            <a:r>
              <a:rPr lang="de-CH" sz="1500" b="0" dirty="0" err="1"/>
              <a:t>care</a:t>
            </a:r>
            <a:r>
              <a:rPr lang="de-CH" sz="1500" b="0" dirty="0"/>
              <a:t>. Qual </a:t>
            </a:r>
            <a:r>
              <a:rPr lang="de-CH" sz="1500" b="0" dirty="0" err="1"/>
              <a:t>Saf</a:t>
            </a:r>
            <a:r>
              <a:rPr lang="de-CH" sz="1500" b="0" dirty="0"/>
              <a:t> </a:t>
            </a:r>
            <a:r>
              <a:rPr lang="de-CH" sz="1500" b="0" dirty="0" err="1"/>
              <a:t>Health</a:t>
            </a:r>
            <a:r>
              <a:rPr lang="de-CH" sz="1500" b="0" dirty="0"/>
              <a:t> Care 2004;13(</a:t>
            </a:r>
            <a:r>
              <a:rPr lang="de-CH" sz="1500" b="0" dirty="0" err="1"/>
              <a:t>Suppl</a:t>
            </a:r>
            <a:r>
              <a:rPr lang="de-CH" sz="1500" b="0" dirty="0"/>
              <a:t> 1):</a:t>
            </a:r>
            <a:r>
              <a:rPr lang="de-CH" sz="1500" b="0" dirty="0" smtClean="0"/>
              <a:t>i85-i90</a:t>
            </a:r>
            <a:r>
              <a:rPr lang="de-CH" sz="1500" b="0" dirty="0"/>
              <a:t>.</a:t>
            </a:r>
          </a:p>
          <a:p>
            <a:pPr marL="0" indent="0">
              <a:lnSpc>
                <a:spcPct val="170000"/>
              </a:lnSpc>
              <a:spcBef>
                <a:spcPts val="0"/>
              </a:spcBef>
              <a:buNone/>
            </a:pPr>
            <a:r>
              <a:rPr lang="de-CH" sz="1500" b="0" dirty="0" err="1" smtClean="0"/>
              <a:t>Makary</a:t>
            </a:r>
            <a:r>
              <a:rPr lang="de-CH" sz="1500" b="0" dirty="0" smtClean="0"/>
              <a:t> </a:t>
            </a:r>
            <a:r>
              <a:rPr lang="de-CH" sz="1500" b="0" dirty="0"/>
              <a:t>MA, Sexton JB, Freischlag J, </a:t>
            </a:r>
            <a:r>
              <a:rPr lang="de-CH" sz="1500" b="0" dirty="0" err="1"/>
              <a:t>Holzmueller</a:t>
            </a:r>
            <a:r>
              <a:rPr lang="de-CH" sz="1500" b="0" dirty="0"/>
              <a:t> C, </a:t>
            </a:r>
            <a:r>
              <a:rPr lang="de-CH" sz="1500" b="0" dirty="0" err="1"/>
              <a:t>Millman</a:t>
            </a:r>
            <a:r>
              <a:rPr lang="de-CH" sz="1500" b="0" dirty="0"/>
              <a:t> EA, </a:t>
            </a:r>
            <a:r>
              <a:rPr lang="de-CH" sz="1500" b="0" dirty="0" err="1"/>
              <a:t>Rowen</a:t>
            </a:r>
            <a:r>
              <a:rPr lang="de-CH" sz="1500" b="0" dirty="0"/>
              <a:t> L, et al. Operating </a:t>
            </a:r>
            <a:r>
              <a:rPr lang="de-CH" sz="1500" b="0" dirty="0" err="1"/>
              <a:t>room</a:t>
            </a:r>
            <a:r>
              <a:rPr lang="de-CH" sz="1500" b="0" dirty="0"/>
              <a:t> </a:t>
            </a:r>
            <a:r>
              <a:rPr lang="de-CH" sz="1500" b="0" dirty="0" err="1"/>
              <a:t>teamwork</a:t>
            </a:r>
            <a:r>
              <a:rPr lang="de-CH" sz="1500" b="0" dirty="0"/>
              <a:t> </a:t>
            </a:r>
            <a:r>
              <a:rPr lang="de-CH" sz="1500" b="0" dirty="0" err="1"/>
              <a:t>among</a:t>
            </a:r>
            <a:r>
              <a:rPr lang="de-CH" sz="1500" b="0" dirty="0"/>
              <a:t> </a:t>
            </a:r>
            <a:r>
              <a:rPr lang="de-CH" sz="1500" b="0" dirty="0" err="1"/>
              <a:t>physicians</a:t>
            </a:r>
            <a:r>
              <a:rPr lang="de-CH" sz="1500" b="0" dirty="0"/>
              <a:t> </a:t>
            </a:r>
            <a:r>
              <a:rPr lang="de-CH" sz="1500" b="0" dirty="0" err="1"/>
              <a:t>and</a:t>
            </a:r>
            <a:r>
              <a:rPr lang="de-CH" sz="1500" b="0" dirty="0"/>
              <a:t> </a:t>
            </a:r>
            <a:r>
              <a:rPr lang="de-CH" sz="1500" b="0" dirty="0" err="1"/>
              <a:t>nurses</a:t>
            </a:r>
            <a:r>
              <a:rPr lang="de-CH" sz="1500" b="0" dirty="0"/>
              <a:t>: </a:t>
            </a:r>
            <a:r>
              <a:rPr lang="de-CH" sz="1500" b="0" dirty="0" err="1"/>
              <a:t>teamwork</a:t>
            </a:r>
            <a:r>
              <a:rPr lang="de-CH" sz="1500" b="0" dirty="0"/>
              <a:t> in </a:t>
            </a:r>
            <a:r>
              <a:rPr lang="de-CH" sz="1500" b="0" dirty="0" err="1"/>
              <a:t>the</a:t>
            </a:r>
            <a:r>
              <a:rPr lang="de-CH" sz="1500" b="0" dirty="0"/>
              <a:t> </a:t>
            </a:r>
            <a:r>
              <a:rPr lang="de-CH" sz="1500" b="0" dirty="0" err="1"/>
              <a:t>eye</a:t>
            </a:r>
            <a:r>
              <a:rPr lang="de-CH" sz="1500" b="0" dirty="0"/>
              <a:t> </a:t>
            </a:r>
            <a:r>
              <a:rPr lang="de-CH" sz="1500" b="0" dirty="0" err="1"/>
              <a:t>of</a:t>
            </a:r>
            <a:r>
              <a:rPr lang="de-CH" sz="1500" b="0" dirty="0"/>
              <a:t> </a:t>
            </a:r>
            <a:r>
              <a:rPr lang="de-CH" sz="1500" b="0" dirty="0" err="1"/>
              <a:t>the</a:t>
            </a:r>
            <a:r>
              <a:rPr lang="de-CH" sz="1500" b="0" dirty="0"/>
              <a:t> </a:t>
            </a:r>
            <a:r>
              <a:rPr lang="de-CH" sz="1500" b="0" dirty="0" err="1"/>
              <a:t>beholder</a:t>
            </a:r>
            <a:r>
              <a:rPr lang="de-CH" sz="1500" b="0" dirty="0"/>
              <a:t>. J Am </a:t>
            </a:r>
            <a:r>
              <a:rPr lang="de-CH" sz="1500" b="0" dirty="0" err="1"/>
              <a:t>Coll</a:t>
            </a:r>
            <a:r>
              <a:rPr lang="de-CH" sz="1500" b="0" dirty="0"/>
              <a:t> </a:t>
            </a:r>
            <a:r>
              <a:rPr lang="de-CH" sz="1500" b="0" dirty="0" err="1"/>
              <a:t>Surg</a:t>
            </a:r>
            <a:r>
              <a:rPr lang="de-CH" sz="1500" b="0" dirty="0"/>
              <a:t> 2006;202:746-52</a:t>
            </a:r>
            <a:r>
              <a:rPr lang="de-CH" sz="1500" b="0" dirty="0" smtClean="0"/>
              <a:t>.</a:t>
            </a:r>
          </a:p>
          <a:p>
            <a:pPr marL="0" indent="0">
              <a:lnSpc>
                <a:spcPct val="170000"/>
              </a:lnSpc>
              <a:spcBef>
                <a:spcPts val="0"/>
              </a:spcBef>
              <a:buNone/>
            </a:pPr>
            <a:r>
              <a:rPr lang="en-US" sz="1500" b="0" dirty="0" err="1" smtClean="0"/>
              <a:t>Neily</a:t>
            </a:r>
            <a:r>
              <a:rPr lang="en-US" sz="1500" b="0" dirty="0" smtClean="0"/>
              <a:t> J, Mills PD, Young-Xu Y, Carney BT, West P, Berger DH, et al. Association Between Implementation of a Medical Team Training Program and Surgical Mortality. JAMA 2010 Oct 20;304(15):1693-700</a:t>
            </a:r>
          </a:p>
          <a:p>
            <a:pPr marL="0" indent="0">
              <a:lnSpc>
                <a:spcPct val="170000"/>
              </a:lnSpc>
              <a:spcBef>
                <a:spcPts val="0"/>
              </a:spcBef>
              <a:buNone/>
            </a:pPr>
            <a:r>
              <a:rPr lang="de-DE" sz="1500" b="0" dirty="0" err="1"/>
              <a:t>Nieva</a:t>
            </a:r>
            <a:r>
              <a:rPr lang="de-DE" sz="1500" b="0" dirty="0"/>
              <a:t> VF, </a:t>
            </a:r>
            <a:r>
              <a:rPr lang="de-DE" sz="1500" b="0" dirty="0" err="1"/>
              <a:t>Sorra</a:t>
            </a:r>
            <a:r>
              <a:rPr lang="de-DE" sz="1500" b="0" dirty="0"/>
              <a:t> J. </a:t>
            </a:r>
            <a:r>
              <a:rPr lang="de-DE" sz="1500" b="0" dirty="0" err="1"/>
              <a:t>Safety</a:t>
            </a:r>
            <a:r>
              <a:rPr lang="de-DE" sz="1500" b="0" dirty="0"/>
              <a:t> </a:t>
            </a:r>
            <a:r>
              <a:rPr lang="de-DE" sz="1500" b="0" dirty="0" err="1"/>
              <a:t>culture</a:t>
            </a:r>
            <a:r>
              <a:rPr lang="de-DE" sz="1500" b="0" dirty="0"/>
              <a:t> </a:t>
            </a:r>
            <a:r>
              <a:rPr lang="de-DE" sz="1500" b="0" dirty="0" err="1"/>
              <a:t>assessment</a:t>
            </a:r>
            <a:r>
              <a:rPr lang="de-DE" sz="1500" b="0" dirty="0"/>
              <a:t>: a </a:t>
            </a:r>
            <a:r>
              <a:rPr lang="de-DE" sz="1500" b="0" dirty="0" err="1"/>
              <a:t>tool</a:t>
            </a:r>
            <a:r>
              <a:rPr lang="de-DE" sz="1500" b="0" dirty="0"/>
              <a:t> </a:t>
            </a:r>
            <a:r>
              <a:rPr lang="de-DE" sz="1500" b="0" dirty="0" err="1"/>
              <a:t>for</a:t>
            </a:r>
            <a:r>
              <a:rPr lang="de-DE" sz="1500" b="0" dirty="0"/>
              <a:t> </a:t>
            </a:r>
            <a:r>
              <a:rPr lang="de-DE" sz="1500" b="0" dirty="0" err="1"/>
              <a:t>improving</a:t>
            </a:r>
            <a:r>
              <a:rPr lang="de-DE" sz="1500" b="0" dirty="0"/>
              <a:t> </a:t>
            </a:r>
            <a:r>
              <a:rPr lang="de-DE" sz="1500" b="0" dirty="0" err="1"/>
              <a:t>patient</a:t>
            </a:r>
            <a:r>
              <a:rPr lang="de-DE" sz="1500" b="0" dirty="0"/>
              <a:t> </a:t>
            </a:r>
            <a:r>
              <a:rPr lang="de-DE" sz="1500" b="0" dirty="0" err="1"/>
              <a:t>safety</a:t>
            </a:r>
            <a:r>
              <a:rPr lang="de-DE" sz="1500" b="0" dirty="0"/>
              <a:t> in </a:t>
            </a:r>
            <a:r>
              <a:rPr lang="de-DE" sz="1500" b="0" dirty="0" err="1"/>
              <a:t>healthcare</a:t>
            </a:r>
            <a:r>
              <a:rPr lang="de-DE" sz="1500" b="0" dirty="0"/>
              <a:t> </a:t>
            </a:r>
            <a:r>
              <a:rPr lang="de-DE" sz="1500" b="0" dirty="0" err="1"/>
              <a:t>organizations</a:t>
            </a:r>
            <a:r>
              <a:rPr lang="de-DE" sz="1500" b="0" dirty="0"/>
              <a:t>. Qual </a:t>
            </a:r>
            <a:r>
              <a:rPr lang="de-DE" sz="1500" b="0" dirty="0" err="1"/>
              <a:t>Saf</a:t>
            </a:r>
            <a:r>
              <a:rPr lang="de-DE" sz="1500" b="0" dirty="0"/>
              <a:t> </a:t>
            </a:r>
            <a:r>
              <a:rPr lang="de-DE" sz="1500" b="0" dirty="0" err="1"/>
              <a:t>Health</a:t>
            </a:r>
            <a:r>
              <a:rPr lang="de-DE" sz="1500" b="0" dirty="0"/>
              <a:t> Care 2003 </a:t>
            </a:r>
            <a:r>
              <a:rPr lang="de-DE" sz="1500" b="0" dirty="0" err="1"/>
              <a:t>Dec</a:t>
            </a:r>
            <a:r>
              <a:rPr lang="de-DE" sz="1500" b="0" dirty="0"/>
              <a:t> 1;12(90002):ii17-ii23.</a:t>
            </a:r>
          </a:p>
          <a:p>
            <a:pPr marL="0" indent="0">
              <a:lnSpc>
                <a:spcPct val="170000"/>
              </a:lnSpc>
              <a:spcBef>
                <a:spcPts val="0"/>
              </a:spcBef>
              <a:buNone/>
            </a:pPr>
            <a:r>
              <a:rPr lang="de-CH" sz="1500" b="0" dirty="0" smtClean="0"/>
              <a:t>Pierre </a:t>
            </a:r>
            <a:r>
              <a:rPr lang="de-CH" sz="1500" b="0" dirty="0"/>
              <a:t>M, </a:t>
            </a:r>
            <a:r>
              <a:rPr lang="de-CH" sz="1500" b="0" dirty="0" err="1"/>
              <a:t>Scholler</a:t>
            </a:r>
            <a:r>
              <a:rPr lang="de-CH" sz="1500" b="0" dirty="0"/>
              <a:t> A, </a:t>
            </a:r>
            <a:r>
              <a:rPr lang="de-CH" sz="1500" b="0" dirty="0" err="1"/>
              <a:t>Strembski</a:t>
            </a:r>
            <a:r>
              <a:rPr lang="de-CH" sz="1500" b="0" dirty="0"/>
              <a:t> D, Breuer G: Äußern Assistenzärzte und Pflegekräfte sicherheitsrelevante Bedenken? </a:t>
            </a:r>
            <a:r>
              <a:rPr lang="de-CH" sz="1500" b="0" dirty="0" err="1"/>
              <a:t>Anaesthesist</a:t>
            </a:r>
            <a:r>
              <a:rPr lang="de-CH" sz="1500" b="0" dirty="0"/>
              <a:t> 2012, 61: 857-866.</a:t>
            </a:r>
          </a:p>
          <a:p>
            <a:pPr marL="0" lvl="0" indent="0">
              <a:lnSpc>
                <a:spcPct val="170000"/>
              </a:lnSpc>
              <a:spcBef>
                <a:spcPts val="0"/>
              </a:spcBef>
              <a:buNone/>
            </a:pPr>
            <a:r>
              <a:rPr lang="en-GB" sz="1500" b="0" dirty="0" smtClean="0"/>
              <a:t>Russ </a:t>
            </a:r>
            <a:r>
              <a:rPr lang="en-GB" sz="1500" b="0" dirty="0"/>
              <a:t>S, Rout S, </a:t>
            </a:r>
            <a:r>
              <a:rPr lang="en-GB" sz="1500" b="0" dirty="0" err="1"/>
              <a:t>Sevdalis</a:t>
            </a:r>
            <a:r>
              <a:rPr lang="en-GB" sz="1500" b="0" dirty="0"/>
              <a:t> N, </a:t>
            </a:r>
            <a:r>
              <a:rPr lang="en-GB" sz="1500" b="0" dirty="0" err="1"/>
              <a:t>Moorthy</a:t>
            </a:r>
            <a:r>
              <a:rPr lang="en-GB" sz="1500" b="0" dirty="0"/>
              <a:t> K, </a:t>
            </a:r>
            <a:r>
              <a:rPr lang="en-GB" sz="1500" b="0" dirty="0" err="1"/>
              <a:t>Darzi</a:t>
            </a:r>
            <a:r>
              <a:rPr lang="en-GB" sz="1500" b="0" dirty="0"/>
              <a:t> A, Vincent C. Do Safety Checklists Improve Teamwork and Communication in the Operating Room? </a:t>
            </a:r>
            <a:r>
              <a:rPr lang="de-CH" sz="1500" b="0" dirty="0"/>
              <a:t>A </a:t>
            </a:r>
            <a:r>
              <a:rPr lang="de-CH" sz="1500" b="0" dirty="0" err="1"/>
              <a:t>Systematic</a:t>
            </a:r>
            <a:r>
              <a:rPr lang="de-CH" sz="1500" b="0" dirty="0"/>
              <a:t> Review. Ann </a:t>
            </a:r>
            <a:r>
              <a:rPr lang="de-CH" sz="1500" b="0" dirty="0" err="1"/>
              <a:t>Surg</a:t>
            </a:r>
            <a:r>
              <a:rPr lang="de-CH" sz="1500" b="0" dirty="0"/>
              <a:t> 2013;258(6):856-71.</a:t>
            </a:r>
            <a:endParaRPr lang="en-US" sz="1500" b="0" dirty="0" smtClean="0"/>
          </a:p>
          <a:p>
            <a:pPr marL="0" lvl="0" indent="0">
              <a:lnSpc>
                <a:spcPct val="170000"/>
              </a:lnSpc>
              <a:spcBef>
                <a:spcPts val="0"/>
              </a:spcBef>
              <a:buNone/>
            </a:pPr>
            <a:r>
              <a:rPr lang="en-US" sz="1500" b="0" dirty="0" smtClean="0"/>
              <a:t>Schwappach </a:t>
            </a:r>
            <a:r>
              <a:rPr lang="en-US" sz="1500" b="0" dirty="0"/>
              <a:t>DLB, Gehring K: Trade-offs between voice and silence: A qualitative exploration of oncology staff’s decisions to speak up about safety concerns. </a:t>
            </a:r>
            <a:r>
              <a:rPr lang="en-US" sz="1500" b="0" dirty="0"/>
              <a:t>BMC Health </a:t>
            </a:r>
            <a:r>
              <a:rPr lang="en-US" sz="1500" b="0" dirty="0" err="1"/>
              <a:t>Serv</a:t>
            </a:r>
            <a:r>
              <a:rPr lang="en-US" sz="1500" b="0" dirty="0"/>
              <a:t> Res 2014;14(1):</a:t>
            </a:r>
            <a:r>
              <a:rPr lang="en-US" sz="1500" b="0" dirty="0" smtClean="0"/>
              <a:t>303.</a:t>
            </a:r>
          </a:p>
          <a:p>
            <a:pPr marL="0" lvl="0" indent="0">
              <a:lnSpc>
                <a:spcPct val="170000"/>
              </a:lnSpc>
              <a:spcBef>
                <a:spcPts val="0"/>
              </a:spcBef>
              <a:buNone/>
            </a:pPr>
            <a:r>
              <a:rPr lang="en-US" sz="1500" b="0" dirty="0" smtClean="0"/>
              <a:t>Schwappach </a:t>
            </a:r>
            <a:r>
              <a:rPr lang="en-US" sz="1500" b="0" dirty="0" smtClean="0"/>
              <a:t>DLB, Gehring K: </a:t>
            </a:r>
            <a:r>
              <a:rPr lang="en-GB" sz="1500" b="0" dirty="0" smtClean="0"/>
              <a:t>Frequency of and predictors for withholding patient safety concerns among oncology staff. A survey study. European Journal of Cancer Care 2015: 24(3): 395-403.</a:t>
            </a:r>
          </a:p>
          <a:p>
            <a:pPr marL="0" lvl="0" indent="0">
              <a:lnSpc>
                <a:spcPct val="170000"/>
              </a:lnSpc>
              <a:spcBef>
                <a:spcPts val="0"/>
              </a:spcBef>
              <a:buNone/>
            </a:pPr>
            <a:r>
              <a:rPr lang="en-US" sz="1500" b="0" dirty="0" smtClean="0"/>
              <a:t>Schwappach </a:t>
            </a:r>
            <a:r>
              <a:rPr lang="en-US" sz="1500" b="0" dirty="0"/>
              <a:t>DLB, Gehring K: Silence that can be dangerous: A vignette study to assess healthcare professionals’ likelihood of speaking up about safety concerns. </a:t>
            </a:r>
            <a:r>
              <a:rPr lang="en-US" sz="1500" b="0" dirty="0" err="1" smtClean="0"/>
              <a:t>PLoS</a:t>
            </a:r>
            <a:r>
              <a:rPr lang="en-US" sz="1500" b="0" dirty="0" smtClean="0"/>
              <a:t> </a:t>
            </a:r>
            <a:r>
              <a:rPr lang="en-US" sz="1500" b="0" dirty="0"/>
              <a:t>One </a:t>
            </a:r>
            <a:r>
              <a:rPr lang="en-US" sz="1500" b="0" dirty="0" smtClean="0"/>
              <a:t>2014,9(8</a:t>
            </a:r>
            <a:r>
              <a:rPr lang="en-US" sz="1500" b="0" dirty="0"/>
              <a:t>) </a:t>
            </a:r>
            <a:r>
              <a:rPr lang="en-US" sz="1500" b="0" dirty="0" smtClean="0"/>
              <a:t>e104720. doi:10.1371/journal.pone.0104720.</a:t>
            </a:r>
            <a:endParaRPr lang="en-US" sz="1500" b="0" dirty="0" smtClean="0"/>
          </a:p>
          <a:p>
            <a:pPr marL="0" lvl="0" indent="0">
              <a:lnSpc>
                <a:spcPct val="170000"/>
              </a:lnSpc>
              <a:spcBef>
                <a:spcPts val="0"/>
              </a:spcBef>
              <a:buNone/>
            </a:pPr>
            <a:r>
              <a:rPr lang="en-GB" sz="1500" b="0" dirty="0" smtClean="0"/>
              <a:t>Schwappach </a:t>
            </a:r>
            <a:r>
              <a:rPr lang="en-GB" sz="1500" b="0" dirty="0"/>
              <a:t>DLB, Gehring K. ´Saying it without words´: a qualitative study of oncology staff's experiences with speaking up about safety concerns. </a:t>
            </a:r>
            <a:r>
              <a:rPr lang="de-CH" sz="1500" b="0" dirty="0"/>
              <a:t>BMJ Open 2014 May 1;4(5).</a:t>
            </a:r>
          </a:p>
          <a:p>
            <a:pPr marL="0" indent="0">
              <a:lnSpc>
                <a:spcPct val="170000"/>
              </a:lnSpc>
              <a:spcBef>
                <a:spcPts val="0"/>
              </a:spcBef>
              <a:buNone/>
            </a:pPr>
            <a:r>
              <a:rPr lang="de-CH" sz="1500" b="0" dirty="0" smtClean="0"/>
              <a:t>Sexton </a:t>
            </a:r>
            <a:r>
              <a:rPr lang="de-CH" sz="1500" b="0" dirty="0"/>
              <a:t>JB, Thomas EJ, Helmreich RL. Error, stress, </a:t>
            </a:r>
            <a:r>
              <a:rPr lang="de-CH" sz="1500" b="0" dirty="0" err="1"/>
              <a:t>and</a:t>
            </a:r>
            <a:r>
              <a:rPr lang="de-CH" sz="1500" b="0" dirty="0"/>
              <a:t> </a:t>
            </a:r>
            <a:r>
              <a:rPr lang="de-CH" sz="1500" b="0" dirty="0" err="1"/>
              <a:t>teamwork</a:t>
            </a:r>
            <a:r>
              <a:rPr lang="de-CH" sz="1500" b="0" dirty="0"/>
              <a:t> in </a:t>
            </a:r>
            <a:r>
              <a:rPr lang="de-CH" sz="1500" b="0" dirty="0" err="1"/>
              <a:t>medicine</a:t>
            </a:r>
            <a:r>
              <a:rPr lang="de-CH" sz="1500" b="0" dirty="0"/>
              <a:t> </a:t>
            </a:r>
            <a:r>
              <a:rPr lang="de-CH" sz="1500" b="0" dirty="0" err="1"/>
              <a:t>and</a:t>
            </a:r>
            <a:r>
              <a:rPr lang="de-CH" sz="1500" b="0" dirty="0"/>
              <a:t> </a:t>
            </a:r>
            <a:r>
              <a:rPr lang="de-CH" sz="1500" b="0" dirty="0" err="1"/>
              <a:t>aviation</a:t>
            </a:r>
            <a:r>
              <a:rPr lang="de-CH" sz="1500" b="0" dirty="0"/>
              <a:t>: </a:t>
            </a:r>
            <a:r>
              <a:rPr lang="de-CH" sz="1500" b="0" dirty="0" err="1"/>
              <a:t>cross</a:t>
            </a:r>
            <a:r>
              <a:rPr lang="de-CH" sz="1500" b="0" dirty="0"/>
              <a:t> </a:t>
            </a:r>
            <a:r>
              <a:rPr lang="de-CH" sz="1500" b="0" dirty="0" err="1"/>
              <a:t>sectional</a:t>
            </a:r>
            <a:r>
              <a:rPr lang="de-CH" sz="1500" b="0" dirty="0"/>
              <a:t> </a:t>
            </a:r>
            <a:r>
              <a:rPr lang="de-CH" sz="1500" b="0" dirty="0" err="1"/>
              <a:t>surveys</a:t>
            </a:r>
            <a:r>
              <a:rPr lang="de-CH" sz="1500" b="0" dirty="0"/>
              <a:t>. BMJ 2000 Mar 18;320(7237):745-9</a:t>
            </a:r>
          </a:p>
          <a:p>
            <a:pPr marL="0" indent="0">
              <a:lnSpc>
                <a:spcPct val="170000"/>
              </a:lnSpc>
              <a:spcBef>
                <a:spcPts val="0"/>
              </a:spcBef>
              <a:buNone/>
            </a:pPr>
            <a:r>
              <a:rPr lang="de-CH" sz="1500" b="0" dirty="0" smtClean="0"/>
              <a:t>Simons </a:t>
            </a:r>
            <a:r>
              <a:rPr lang="de-CH" sz="1500" b="0" dirty="0"/>
              <a:t>D, </a:t>
            </a:r>
            <a:r>
              <a:rPr lang="de-CH" sz="1500" b="0" dirty="0" err="1"/>
              <a:t>Chabris</a:t>
            </a:r>
            <a:r>
              <a:rPr lang="de-CH" sz="1500" b="0" dirty="0"/>
              <a:t> C, 1999 und  2010:  http://www.theinvisiblegorilla.com</a:t>
            </a:r>
          </a:p>
          <a:p>
            <a:pPr marL="0" indent="0">
              <a:lnSpc>
                <a:spcPct val="170000"/>
              </a:lnSpc>
              <a:spcBef>
                <a:spcPts val="0"/>
              </a:spcBef>
              <a:buNone/>
            </a:pPr>
            <a:r>
              <a:rPr lang="de-CH" sz="1500" b="0" dirty="0" smtClean="0"/>
              <a:t>Vincent C, </a:t>
            </a:r>
            <a:r>
              <a:rPr lang="de-CH" sz="1500" b="0" dirty="0" err="1" smtClean="0"/>
              <a:t>Moorthy</a:t>
            </a:r>
            <a:r>
              <a:rPr lang="de-CH" sz="1500" b="0" dirty="0" smtClean="0"/>
              <a:t> K, </a:t>
            </a:r>
            <a:r>
              <a:rPr lang="de-CH" sz="1500" b="0" dirty="0" err="1" smtClean="0"/>
              <a:t>Sarker</a:t>
            </a:r>
            <a:r>
              <a:rPr lang="de-CH" sz="1500" b="0" dirty="0" smtClean="0"/>
              <a:t> S, Chang A, </a:t>
            </a:r>
            <a:r>
              <a:rPr lang="de-CH" sz="1500" b="0" dirty="0" err="1" smtClean="0"/>
              <a:t>Darzi</a:t>
            </a:r>
            <a:r>
              <a:rPr lang="de-CH" sz="1500" b="0" dirty="0" smtClean="0"/>
              <a:t> </a:t>
            </a:r>
            <a:r>
              <a:rPr lang="de-CH" sz="1500" b="0" dirty="0"/>
              <a:t>A. Systems </a:t>
            </a:r>
            <a:r>
              <a:rPr lang="de-CH" sz="1500" b="0" dirty="0" err="1"/>
              <a:t>approaches</a:t>
            </a:r>
            <a:r>
              <a:rPr lang="de-CH" sz="1500" b="0" dirty="0"/>
              <a:t> </a:t>
            </a:r>
            <a:r>
              <a:rPr lang="de-CH" sz="1500" b="0" dirty="0" err="1"/>
              <a:t>to</a:t>
            </a:r>
            <a:r>
              <a:rPr lang="de-CH" sz="1500" b="0" dirty="0"/>
              <a:t> </a:t>
            </a:r>
            <a:r>
              <a:rPr lang="de-CH" sz="1500" b="0" dirty="0" err="1"/>
              <a:t>surgical</a:t>
            </a:r>
            <a:r>
              <a:rPr lang="de-CH" sz="1500" b="0" dirty="0"/>
              <a:t> </a:t>
            </a:r>
            <a:r>
              <a:rPr lang="de-CH" sz="1500" b="0" dirty="0" err="1"/>
              <a:t>quality</a:t>
            </a:r>
            <a:r>
              <a:rPr lang="de-CH" sz="1500" b="0" dirty="0"/>
              <a:t> </a:t>
            </a:r>
            <a:r>
              <a:rPr lang="de-CH" sz="1500" b="0" dirty="0" err="1"/>
              <a:t>and</a:t>
            </a:r>
            <a:r>
              <a:rPr lang="de-CH" sz="1500" b="0" dirty="0"/>
              <a:t> </a:t>
            </a:r>
            <a:r>
              <a:rPr lang="de-CH" sz="1500" b="0" dirty="0" err="1"/>
              <a:t>safety</a:t>
            </a:r>
            <a:r>
              <a:rPr lang="de-CH" sz="1500" b="0" dirty="0"/>
              <a:t>: </a:t>
            </a:r>
            <a:r>
              <a:rPr lang="de-CH" sz="1500" b="0" dirty="0" err="1"/>
              <a:t>from</a:t>
            </a:r>
            <a:r>
              <a:rPr lang="de-CH" sz="1500" b="0" dirty="0"/>
              <a:t> </a:t>
            </a:r>
            <a:r>
              <a:rPr lang="de-CH" sz="1500" b="0" dirty="0" err="1"/>
              <a:t>concept</a:t>
            </a:r>
            <a:r>
              <a:rPr lang="de-CH" sz="1500" b="0" dirty="0"/>
              <a:t> </a:t>
            </a:r>
            <a:r>
              <a:rPr lang="de-CH" sz="1500" b="0" dirty="0" err="1"/>
              <a:t>to</a:t>
            </a:r>
            <a:r>
              <a:rPr lang="de-CH" sz="1500" b="0" dirty="0"/>
              <a:t> </a:t>
            </a:r>
            <a:r>
              <a:rPr lang="de-CH" sz="1500" b="0" dirty="0" err="1"/>
              <a:t>measurement</a:t>
            </a:r>
            <a:r>
              <a:rPr lang="de-CH" sz="1500" b="0" dirty="0"/>
              <a:t>. Ann </a:t>
            </a:r>
            <a:r>
              <a:rPr lang="de-CH" sz="1500" b="0" dirty="0" err="1"/>
              <a:t>Surg</a:t>
            </a:r>
            <a:r>
              <a:rPr lang="de-CH" sz="1500" b="0" dirty="0"/>
              <a:t> </a:t>
            </a:r>
            <a:r>
              <a:rPr lang="de-CH" sz="1500" b="0" dirty="0" smtClean="0"/>
              <a:t>2004;239(4</a:t>
            </a:r>
            <a:r>
              <a:rPr lang="de-CH" sz="1500" b="0" dirty="0"/>
              <a:t>):</a:t>
            </a:r>
            <a:r>
              <a:rPr lang="de-CH" sz="1500" b="0" dirty="0" smtClean="0"/>
              <a:t>475-82</a:t>
            </a:r>
          </a:p>
          <a:p>
            <a:pPr marL="0" indent="0">
              <a:lnSpc>
                <a:spcPct val="170000"/>
              </a:lnSpc>
              <a:spcBef>
                <a:spcPts val="0"/>
              </a:spcBef>
              <a:buNone/>
            </a:pPr>
            <a:endParaRPr lang="de-CH" sz="1500" b="0" dirty="0" smtClean="0"/>
          </a:p>
          <a:p>
            <a:pPr marL="0" indent="0">
              <a:lnSpc>
                <a:spcPct val="170000"/>
              </a:lnSpc>
              <a:spcBef>
                <a:spcPts val="0"/>
              </a:spcBef>
              <a:buNone/>
            </a:pPr>
            <a:r>
              <a:rPr lang="de-CH" sz="1500" dirty="0" smtClean="0"/>
              <a:t>Bildmaterial Folie 3 (im Uhrzeigersinn)</a:t>
            </a:r>
          </a:p>
          <a:p>
            <a:pPr marL="0" indent="0">
              <a:lnSpc>
                <a:spcPct val="170000"/>
              </a:lnSpc>
              <a:spcBef>
                <a:spcPts val="0"/>
              </a:spcBef>
              <a:buNone/>
            </a:pPr>
            <a:r>
              <a:rPr lang="de-CH" sz="1500" b="0" dirty="0">
                <a:cs typeface="Arial" panose="020B0604020202020204" pitchFamily="34" charset="0"/>
              </a:rPr>
              <a:t>http://</a:t>
            </a:r>
            <a:r>
              <a:rPr lang="de-CH" sz="1500" b="0" dirty="0" smtClean="0">
                <a:cs typeface="Arial" panose="020B0604020202020204" pitchFamily="34" charset="0"/>
              </a:rPr>
              <a:t>www.tagesanzeiger.ch/schweiz/standard/FDP-ist-offen-fuer-eine-Zukunft-ohne-AKW/story/18650853</a:t>
            </a:r>
          </a:p>
          <a:p>
            <a:pPr marL="0" indent="0">
              <a:lnSpc>
                <a:spcPct val="170000"/>
              </a:lnSpc>
              <a:spcBef>
                <a:spcPts val="0"/>
              </a:spcBef>
              <a:buNone/>
            </a:pPr>
            <a:r>
              <a:rPr lang="de-CH" sz="1500" b="0" dirty="0">
                <a:cs typeface="Arial" panose="020B0604020202020204" pitchFamily="34" charset="0"/>
              </a:rPr>
              <a:t>http://</a:t>
            </a:r>
            <a:r>
              <a:rPr lang="de-CH" sz="1500" b="0" dirty="0" smtClean="0">
                <a:cs typeface="Arial" panose="020B0604020202020204" pitchFamily="34" charset="0"/>
              </a:rPr>
              <a:t>www.aargauerzeitung.ch/schweiz/post-sorgt-fuer-transparenz-bei-ueberpruefung-der-poststellen-1317431</a:t>
            </a:r>
          </a:p>
          <a:p>
            <a:pPr marL="0" indent="0">
              <a:lnSpc>
                <a:spcPct val="170000"/>
              </a:lnSpc>
              <a:spcBef>
                <a:spcPts val="0"/>
              </a:spcBef>
              <a:buNone/>
            </a:pPr>
            <a:r>
              <a:rPr lang="de-CH" sz="1500" b="0" dirty="0">
                <a:cs typeface="Arial" panose="020B0604020202020204" pitchFamily="34" charset="0"/>
              </a:rPr>
              <a:t>http://</a:t>
            </a:r>
            <a:r>
              <a:rPr lang="de-CH" sz="1500" b="0" dirty="0" smtClean="0">
                <a:cs typeface="Arial" panose="020B0604020202020204" pitchFamily="34" charset="0"/>
              </a:rPr>
              <a:t>planes-and-trains-trains.blogspot.ch/2011/03/sbb-rbde-560-201-6.html</a:t>
            </a:r>
          </a:p>
          <a:p>
            <a:pPr marL="0" indent="0">
              <a:lnSpc>
                <a:spcPct val="170000"/>
              </a:lnSpc>
              <a:spcBef>
                <a:spcPts val="0"/>
              </a:spcBef>
              <a:buNone/>
            </a:pPr>
            <a:r>
              <a:rPr lang="de-CH" sz="1500" b="0" dirty="0">
                <a:cs typeface="Arial" panose="020B0604020202020204" pitchFamily="34" charset="0"/>
              </a:rPr>
              <a:t>http://</a:t>
            </a:r>
            <a:r>
              <a:rPr lang="de-CH" sz="1500" b="0" dirty="0" smtClean="0">
                <a:cs typeface="Arial" panose="020B0604020202020204" pitchFamily="34" charset="0"/>
              </a:rPr>
              <a:t>www.feuerwehrx.de/wie-loescht-man-ein-feuer-so-gehts-richtig</a:t>
            </a:r>
          </a:p>
          <a:p>
            <a:pPr marL="0" indent="0">
              <a:lnSpc>
                <a:spcPct val="170000"/>
              </a:lnSpc>
              <a:spcBef>
                <a:spcPts val="0"/>
              </a:spcBef>
              <a:buNone/>
            </a:pPr>
            <a:r>
              <a:rPr lang="de-CH" sz="1500" b="0" dirty="0">
                <a:cs typeface="Arial" panose="020B0604020202020204" pitchFamily="34" charset="0"/>
              </a:rPr>
              <a:t>http://</a:t>
            </a:r>
            <a:r>
              <a:rPr lang="de-CH" sz="1500" b="0" dirty="0" smtClean="0">
                <a:cs typeface="Arial" panose="020B0604020202020204" pitchFamily="34" charset="0"/>
              </a:rPr>
              <a:t>de.wikipedia.org/wiki/Flugzeugtr%C3%A4ger</a:t>
            </a:r>
          </a:p>
          <a:p>
            <a:pPr marL="0" indent="0">
              <a:lnSpc>
                <a:spcPct val="170000"/>
              </a:lnSpc>
              <a:spcBef>
                <a:spcPts val="0"/>
              </a:spcBef>
              <a:buNone/>
            </a:pPr>
            <a:r>
              <a:rPr lang="de-CH" sz="1500" b="0" dirty="0"/>
              <a:t>http://</a:t>
            </a:r>
            <a:r>
              <a:rPr lang="de-CH" sz="1500" b="0" dirty="0" smtClean="0"/>
              <a:t>www.fiege.ch/ch/fiege_switzerland/standorte/flughaefen</a:t>
            </a:r>
            <a:endParaRPr lang="de-CH" sz="1500" dirty="0" smtClean="0">
              <a:cs typeface="Arial" panose="020B0604020202020204" pitchFamily="34" charset="0"/>
            </a:endParaRPr>
          </a:p>
          <a:p>
            <a:pPr marL="0" indent="0">
              <a:spcBef>
                <a:spcPts val="0"/>
              </a:spcBef>
              <a:spcAft>
                <a:spcPts val="1200"/>
              </a:spcAft>
              <a:buNone/>
            </a:pPr>
            <a:endParaRPr lang="de-CH" sz="1400" dirty="0">
              <a:latin typeface="Arial" panose="020B0604020202020204" pitchFamily="34" charset="0"/>
              <a:cs typeface="Arial" panose="020B0604020202020204" pitchFamily="34" charset="0"/>
            </a:endParaRPr>
          </a:p>
          <a:p>
            <a:pPr marL="0" indent="0">
              <a:spcBef>
                <a:spcPts val="0"/>
              </a:spcBef>
              <a:spcAft>
                <a:spcPts val="1200"/>
              </a:spcAft>
              <a:buNone/>
            </a:pPr>
            <a:endParaRPr lang="de-CH" sz="1400" u="sng" dirty="0" smtClean="0">
              <a:latin typeface="Arial" panose="020B0604020202020204" pitchFamily="34" charset="0"/>
              <a:cs typeface="Arial" panose="020B0604020202020204" pitchFamily="34" charset="0"/>
            </a:endParaRPr>
          </a:p>
          <a:p>
            <a:pPr marL="0" indent="0">
              <a:spcBef>
                <a:spcPts val="0"/>
              </a:spcBef>
              <a:spcAft>
                <a:spcPts val="1200"/>
              </a:spcAft>
              <a:buNone/>
            </a:pPr>
            <a:endParaRPr lang="de-CH" sz="1400" dirty="0">
              <a:latin typeface="Arial" panose="020B0604020202020204" pitchFamily="34" charset="0"/>
              <a:cs typeface="Arial" panose="020B0604020202020204" pitchFamily="34" charset="0"/>
            </a:endParaRPr>
          </a:p>
          <a:p>
            <a:pPr marL="0" indent="0">
              <a:spcBef>
                <a:spcPts val="0"/>
              </a:spcBef>
              <a:spcAft>
                <a:spcPts val="1200"/>
              </a:spcAft>
              <a:buNone/>
            </a:pPr>
            <a:endParaRPr lang="de-CH" sz="1400" b="0" dirty="0" smtClean="0">
              <a:latin typeface="Arial" panose="020B0604020202020204" pitchFamily="34" charset="0"/>
              <a:cs typeface="Arial" panose="020B0604020202020204" pitchFamily="34" charset="0"/>
            </a:endParaRPr>
          </a:p>
          <a:p>
            <a:pPr marL="0" indent="0">
              <a:spcBef>
                <a:spcPts val="0"/>
              </a:spcBef>
              <a:spcAft>
                <a:spcPts val="1200"/>
              </a:spcAft>
              <a:buNone/>
            </a:pPr>
            <a:endParaRPr lang="de-CH" sz="1400" b="0" dirty="0">
              <a:latin typeface="Arial" panose="020B0604020202020204" pitchFamily="34" charset="0"/>
              <a:cs typeface="Arial" panose="020B0604020202020204" pitchFamily="34" charset="0"/>
            </a:endParaRPr>
          </a:p>
          <a:p>
            <a:pPr marL="0" indent="0">
              <a:spcBef>
                <a:spcPts val="0"/>
              </a:spcBef>
              <a:spcAft>
                <a:spcPts val="1200"/>
              </a:spcAft>
              <a:buNone/>
            </a:pPr>
            <a:endParaRPr lang="de-CH" sz="1300" dirty="0" smtClean="0"/>
          </a:p>
          <a:p>
            <a:pPr marL="0" indent="0">
              <a:spcBef>
                <a:spcPts val="0"/>
              </a:spcBef>
              <a:spcAft>
                <a:spcPts val="1200"/>
              </a:spcAft>
              <a:buNone/>
            </a:pPr>
            <a:endParaRPr lang="de-CH" sz="1300" dirty="0" smtClean="0"/>
          </a:p>
          <a:p>
            <a:pPr marL="0" indent="0">
              <a:spcBef>
                <a:spcPts val="0"/>
              </a:spcBef>
              <a:spcAft>
                <a:spcPts val="1200"/>
              </a:spcAft>
              <a:buNone/>
            </a:pPr>
            <a:endParaRPr lang="de-CH" sz="1300" b="0" dirty="0" smtClean="0"/>
          </a:p>
        </p:txBody>
      </p:sp>
      <p:sp>
        <p:nvSpPr>
          <p:cNvPr id="5"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t>© patientensicherheit schweiz</a:t>
            </a:r>
            <a:endParaRPr lang="de-CH" dirty="0"/>
          </a:p>
        </p:txBody>
      </p:sp>
    </p:spTree>
    <p:extLst>
      <p:ext uri="{BB962C8B-B14F-4D97-AF65-F5344CB8AC3E}">
        <p14:creationId xmlns:p14="http://schemas.microsoft.com/office/powerpoint/2010/main" val="28643009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Auch von den Bürgerlichen infrage gestellt: Das Atomkraftwerk Gösgen, 5. November 20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5686" y="714132"/>
            <a:ext cx="4690177" cy="2450185"/>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http://3.bp.blogspot.com/-gjuUwNDo8pI/TYD3PtoWUPI/AAAAAAAACII/ekQomqW2oOs/s1600/SBB%2B%2BRBDe%2B560%2B201-6%2B-%2B5340%2BNET.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46748" y="3656554"/>
            <a:ext cx="4496300" cy="2838467"/>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http://www.fiege.ch/files/images/Flugzeug_II.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714132"/>
            <a:ext cx="4231981" cy="201391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upload.wikimedia.org/wikipedia/commons/thumb/9/93/Carrier.750pix.jpg/220px-Carrier.750pix.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2564904"/>
            <a:ext cx="3956293" cy="221741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http://www.feuerwehrx.de/wp-content/uploads/2012/05/feuer-loeschen.jpe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 y="4782315"/>
            <a:ext cx="4424026" cy="1742310"/>
          </a:xfrm>
          <a:prstGeom prst="rect">
            <a:avLst/>
          </a:prstGeom>
          <a:noFill/>
          <a:extLst>
            <a:ext uri="{909E8E84-426E-40DD-AFC4-6F175D3DCCD1}">
              <a14:hiddenFill xmlns:a14="http://schemas.microsoft.com/office/drawing/2010/main">
                <a:solidFill>
                  <a:srgbClr val="FFFFFF"/>
                </a:solidFill>
              </a14:hiddenFill>
            </a:ext>
          </a:extLst>
        </p:spPr>
      </p:pic>
      <p:sp>
        <p:nvSpPr>
          <p:cNvPr id="2" name="Textplatzhalter 1"/>
          <p:cNvSpPr>
            <a:spLocks noGrp="1"/>
          </p:cNvSpPr>
          <p:nvPr>
            <p:ph type="body" sz="quarter" idx="10"/>
          </p:nvPr>
        </p:nvSpPr>
        <p:spPr>
          <a:xfrm>
            <a:off x="-108520" y="-1"/>
            <a:ext cx="6516216" cy="724205"/>
          </a:xfrm>
        </p:spPr>
        <p:txBody>
          <a:bodyPr/>
          <a:lstStyle/>
          <a:p>
            <a:r>
              <a:rPr lang="de-CH" dirty="0" smtClean="0"/>
              <a:t>Beispiele für HRO’s</a:t>
            </a:r>
            <a:endParaRPr lang="de-CH" dirty="0"/>
          </a:p>
        </p:txBody>
      </p:sp>
      <p:sp>
        <p:nvSpPr>
          <p:cNvPr id="51203" name="Foliennummernplatzhalter 5"/>
          <p:cNvSpPr>
            <a:spLocks noGrp="1"/>
          </p:cNvSpPr>
          <p:nvPr>
            <p:ph type="sldNum" sz="quarter" idx="4"/>
          </p:nvPr>
        </p:nvSpPr>
        <p:spPr>
          <a:noFill/>
        </p:spPr>
        <p:txBody>
          <a:bodyPr/>
          <a:lstStyle>
            <a:lvl1pPr defTabSz="919163" eaLnBrk="0" hangingPunct="0">
              <a:spcBef>
                <a:spcPct val="20000"/>
              </a:spcBef>
              <a:buChar char="•"/>
              <a:defRPr sz="2400">
                <a:solidFill>
                  <a:schemeClr val="tx1"/>
                </a:solidFill>
                <a:latin typeface="Arial" charset="0"/>
              </a:defRPr>
            </a:lvl1pPr>
            <a:lvl2pPr marL="658813" indent="-252413" defTabSz="919163" eaLnBrk="0" hangingPunct="0">
              <a:spcBef>
                <a:spcPct val="20000"/>
              </a:spcBef>
              <a:buChar char="–"/>
              <a:defRPr sz="2400">
                <a:solidFill>
                  <a:schemeClr val="tx1"/>
                </a:solidFill>
                <a:latin typeface="Arial" charset="0"/>
              </a:defRPr>
            </a:lvl2pPr>
            <a:lvl3pPr marL="1014413" indent="-201613" defTabSz="919163" eaLnBrk="0" hangingPunct="0">
              <a:spcBef>
                <a:spcPct val="20000"/>
              </a:spcBef>
              <a:buChar char="•"/>
              <a:defRPr sz="2400">
                <a:solidFill>
                  <a:schemeClr val="tx1"/>
                </a:solidFill>
                <a:latin typeface="Arial" charset="0"/>
              </a:defRPr>
            </a:lvl3pPr>
            <a:lvl4pPr marL="1420813" indent="-201613" defTabSz="919163" eaLnBrk="0" hangingPunct="0">
              <a:spcBef>
                <a:spcPct val="20000"/>
              </a:spcBef>
              <a:buChar char="–"/>
              <a:defRPr sz="2400">
                <a:solidFill>
                  <a:schemeClr val="tx1"/>
                </a:solidFill>
                <a:latin typeface="Arial" charset="0"/>
              </a:defRPr>
            </a:lvl4pPr>
            <a:lvl5pPr marL="1827213" indent="-201613" defTabSz="919163" eaLnBrk="0" hangingPunct="0">
              <a:spcBef>
                <a:spcPct val="20000"/>
              </a:spcBef>
              <a:buChar char="»"/>
              <a:defRPr sz="2400">
                <a:solidFill>
                  <a:schemeClr val="tx1"/>
                </a:solidFill>
                <a:latin typeface="Arial" charset="0"/>
              </a:defRPr>
            </a:lvl5pPr>
            <a:lvl6pPr marL="2284413" indent="-201613" defTabSz="919163" eaLnBrk="0" fontAlgn="base" hangingPunct="0">
              <a:spcBef>
                <a:spcPct val="20000"/>
              </a:spcBef>
              <a:spcAft>
                <a:spcPct val="0"/>
              </a:spcAft>
              <a:buChar char="»"/>
              <a:defRPr sz="2400">
                <a:solidFill>
                  <a:schemeClr val="tx1"/>
                </a:solidFill>
                <a:latin typeface="Arial" charset="0"/>
              </a:defRPr>
            </a:lvl6pPr>
            <a:lvl7pPr marL="2741613" indent="-201613" defTabSz="919163" eaLnBrk="0" fontAlgn="base" hangingPunct="0">
              <a:spcBef>
                <a:spcPct val="20000"/>
              </a:spcBef>
              <a:spcAft>
                <a:spcPct val="0"/>
              </a:spcAft>
              <a:buChar char="»"/>
              <a:defRPr sz="2400">
                <a:solidFill>
                  <a:schemeClr val="tx1"/>
                </a:solidFill>
                <a:latin typeface="Arial" charset="0"/>
              </a:defRPr>
            </a:lvl7pPr>
            <a:lvl8pPr marL="3198813" indent="-201613" defTabSz="919163" eaLnBrk="0" fontAlgn="base" hangingPunct="0">
              <a:spcBef>
                <a:spcPct val="20000"/>
              </a:spcBef>
              <a:spcAft>
                <a:spcPct val="0"/>
              </a:spcAft>
              <a:buChar char="»"/>
              <a:defRPr sz="2400">
                <a:solidFill>
                  <a:schemeClr val="tx1"/>
                </a:solidFill>
                <a:latin typeface="Arial" charset="0"/>
              </a:defRPr>
            </a:lvl8pPr>
            <a:lvl9pPr marL="3656013" indent="-201613" defTabSz="919163" eaLnBrk="0" fontAlgn="base" hangingPunct="0">
              <a:spcBef>
                <a:spcPct val="20000"/>
              </a:spcBef>
              <a:spcAft>
                <a:spcPct val="0"/>
              </a:spcAft>
              <a:buChar char="»"/>
              <a:defRPr sz="2400">
                <a:solidFill>
                  <a:schemeClr val="tx1"/>
                </a:solidFill>
                <a:latin typeface="Arial" charset="0"/>
              </a:defRPr>
            </a:lvl9pPr>
          </a:lstStyle>
          <a:p>
            <a:pPr eaLnBrk="1" hangingPunct="1">
              <a:spcBef>
                <a:spcPct val="0"/>
              </a:spcBef>
              <a:buFontTx/>
              <a:buNone/>
            </a:pPr>
            <a:fld id="{07D9CB1F-4D16-4BBB-92C7-D026AE190788}" type="slidenum">
              <a:rPr lang="de-DE" altLang="de-DE" sz="1400" smtClean="0"/>
              <a:pPr eaLnBrk="1" hangingPunct="1">
                <a:spcBef>
                  <a:spcPct val="0"/>
                </a:spcBef>
                <a:buFontTx/>
                <a:buNone/>
              </a:pPr>
              <a:t>4</a:t>
            </a:fld>
            <a:endParaRPr lang="de-DE" altLang="de-DE" sz="1400" dirty="0" smtClean="0"/>
          </a:p>
        </p:txBody>
      </p:sp>
      <p:sp>
        <p:nvSpPr>
          <p:cNvPr id="13" name="Datumsplatzhalter 3"/>
          <p:cNvSpPr>
            <a:spLocks noGrp="1"/>
          </p:cNvSpPr>
          <p:nvPr>
            <p:ph type="dt" sz="half" idx="2"/>
          </p:nvPr>
        </p:nvSpPr>
        <p:spPr>
          <a:xfrm>
            <a:off x="4572000" y="6524625"/>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solidFill>
                  <a:prstClr val="black"/>
                </a:solidFill>
              </a:rPr>
              <a:t>© patientensicherheit schweiz</a:t>
            </a:r>
            <a:endParaRPr lang="de-CH" dirty="0">
              <a:solidFill>
                <a:prstClr val="black"/>
              </a:solidFill>
            </a:endParaRPr>
          </a:p>
        </p:txBody>
      </p:sp>
      <p:pic>
        <p:nvPicPr>
          <p:cNvPr id="19" name="Grafik 2" descr="https://encrypted-tbn1.gstatic.com/images?q=tbn:ANd9GcSOjoXFRNZtHfq3RQblB76YGbVincjChpS1CH84PKHhvTs1uZUCaw"/>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31981" y="2420888"/>
            <a:ext cx="4611067" cy="2026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feld 3"/>
          <p:cNvSpPr txBox="1"/>
          <p:nvPr/>
        </p:nvSpPr>
        <p:spPr>
          <a:xfrm>
            <a:off x="2491593" y="2420888"/>
            <a:ext cx="3880519" cy="3120854"/>
          </a:xfrm>
          <a:prstGeom prst="rect">
            <a:avLst/>
          </a:prstGeom>
          <a:solidFill>
            <a:schemeClr val="accent2">
              <a:lumMod val="40000"/>
              <a:lumOff val="60000"/>
            </a:schemeClr>
          </a:solidFill>
        </p:spPr>
        <p:txBody>
          <a:bodyPr wrap="square" rtlCol="0">
            <a:spAutoFit/>
          </a:bodyPr>
          <a:lstStyle/>
          <a:p>
            <a:pPr>
              <a:spcBef>
                <a:spcPct val="20000"/>
              </a:spcBef>
            </a:pPr>
            <a:r>
              <a:rPr lang="de-CH" altLang="de-DE" sz="2400" b="1" dirty="0"/>
              <a:t>Merkmale</a:t>
            </a:r>
            <a:r>
              <a:rPr lang="de-CH" altLang="de-DE" sz="2400" dirty="0"/>
              <a:t> </a:t>
            </a:r>
            <a:r>
              <a:rPr lang="de-CH" altLang="de-DE" sz="2400" dirty="0" smtClean="0"/>
              <a:t>von HROs</a:t>
            </a:r>
            <a:endParaRPr lang="de-CH" altLang="de-DE" sz="2400" dirty="0"/>
          </a:p>
          <a:p>
            <a:pPr marL="108000">
              <a:spcBef>
                <a:spcPct val="20000"/>
              </a:spcBef>
              <a:buFontTx/>
              <a:buChar char="•"/>
            </a:pPr>
            <a:r>
              <a:rPr lang="de-CH" altLang="de-DE" sz="2400" dirty="0" smtClean="0"/>
              <a:t> Hohe </a:t>
            </a:r>
            <a:r>
              <a:rPr lang="de-CH" altLang="de-DE" sz="2400" dirty="0"/>
              <a:t>Leistung</a:t>
            </a:r>
          </a:p>
          <a:p>
            <a:pPr marL="108000">
              <a:spcBef>
                <a:spcPct val="20000"/>
              </a:spcBef>
              <a:buFontTx/>
              <a:buChar char="•"/>
            </a:pPr>
            <a:r>
              <a:rPr lang="de-CH" altLang="de-DE" sz="2400" dirty="0" smtClean="0"/>
              <a:t> 100</a:t>
            </a:r>
            <a:r>
              <a:rPr lang="de-CH" altLang="de-DE" sz="2400" dirty="0"/>
              <a:t>% Zuverlässigkeit</a:t>
            </a:r>
          </a:p>
          <a:p>
            <a:pPr>
              <a:spcBef>
                <a:spcPct val="20000"/>
              </a:spcBef>
              <a:buFontTx/>
              <a:buChar char="•"/>
            </a:pPr>
            <a:endParaRPr lang="de-CH" altLang="de-DE" sz="2400" dirty="0"/>
          </a:p>
          <a:p>
            <a:pPr>
              <a:spcBef>
                <a:spcPct val="20000"/>
              </a:spcBef>
            </a:pPr>
            <a:r>
              <a:rPr lang="de-CH" altLang="de-DE" sz="2400" dirty="0"/>
              <a:t>Unter </a:t>
            </a:r>
            <a:r>
              <a:rPr lang="de-CH" altLang="de-DE" sz="2400" b="1" dirty="0"/>
              <a:t>Bedingungen</a:t>
            </a:r>
            <a:r>
              <a:rPr lang="de-CH" altLang="de-DE" sz="2400" dirty="0"/>
              <a:t> wie:</a:t>
            </a:r>
          </a:p>
          <a:p>
            <a:pPr>
              <a:spcBef>
                <a:spcPct val="20000"/>
              </a:spcBef>
              <a:buFontTx/>
              <a:buChar char="•"/>
            </a:pPr>
            <a:r>
              <a:rPr lang="de-CH" altLang="de-DE" sz="2400" dirty="0" smtClean="0"/>
              <a:t> Hohe </a:t>
            </a:r>
            <a:r>
              <a:rPr lang="de-CH" altLang="de-DE" sz="2400" dirty="0"/>
              <a:t>Komplexität</a:t>
            </a:r>
          </a:p>
          <a:p>
            <a:pPr>
              <a:spcBef>
                <a:spcPct val="20000"/>
              </a:spcBef>
              <a:buFontTx/>
              <a:buChar char="•"/>
            </a:pPr>
            <a:r>
              <a:rPr lang="de-CH" altLang="de-DE" sz="2400" dirty="0" smtClean="0"/>
              <a:t> Unvorhersehbarkeit</a:t>
            </a:r>
            <a:endParaRPr lang="de-CH" altLang="de-DE" sz="2400" dirty="0"/>
          </a:p>
        </p:txBody>
      </p:sp>
      <p:sp>
        <p:nvSpPr>
          <p:cNvPr id="21" name="Textfeld 20"/>
          <p:cNvSpPr txBox="1"/>
          <p:nvPr/>
        </p:nvSpPr>
        <p:spPr>
          <a:xfrm>
            <a:off x="834554" y="1064930"/>
            <a:ext cx="7194598" cy="707886"/>
          </a:xfrm>
          <a:prstGeom prst="rect">
            <a:avLst/>
          </a:prstGeom>
          <a:solidFill>
            <a:schemeClr val="accent2">
              <a:lumMod val="40000"/>
              <a:lumOff val="60000"/>
            </a:schemeClr>
          </a:solidFill>
        </p:spPr>
        <p:txBody>
          <a:bodyPr wrap="none" rtlCol="0">
            <a:spAutoFit/>
          </a:bodyPr>
          <a:lstStyle/>
          <a:p>
            <a:r>
              <a:rPr lang="de-CH" sz="4000" b="1" dirty="0" smtClean="0">
                <a:solidFill>
                  <a:srgbClr val="FF0000"/>
                </a:solidFill>
              </a:rPr>
              <a:t>High </a:t>
            </a:r>
            <a:r>
              <a:rPr lang="de-CH" sz="4000" b="1" dirty="0">
                <a:solidFill>
                  <a:srgbClr val="FF0000"/>
                </a:solidFill>
              </a:rPr>
              <a:t>reliability organizations</a:t>
            </a:r>
          </a:p>
        </p:txBody>
      </p:sp>
    </p:spTree>
    <p:extLst>
      <p:ext uri="{BB962C8B-B14F-4D97-AF65-F5344CB8AC3E}">
        <p14:creationId xmlns:p14="http://schemas.microsoft.com/office/powerpoint/2010/main" val="5416196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Sicherheitskultur		</a:t>
            </a:r>
            <a:endParaRPr lang="de-CH"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5</a:t>
            </a:fld>
            <a:endParaRPr lang="de-CH"/>
          </a:p>
        </p:txBody>
      </p:sp>
      <p:sp>
        <p:nvSpPr>
          <p:cNvPr id="4" name="Inhaltsplatzhalter 3"/>
          <p:cNvSpPr>
            <a:spLocks noGrp="1"/>
          </p:cNvSpPr>
          <p:nvPr>
            <p:ph sz="quarter" idx="11"/>
          </p:nvPr>
        </p:nvSpPr>
        <p:spPr/>
        <p:txBody>
          <a:bodyPr>
            <a:normAutofit/>
          </a:bodyPr>
          <a:lstStyle/>
          <a:p>
            <a:r>
              <a:rPr lang="de-CH" sz="1800" dirty="0" smtClean="0">
                <a:solidFill>
                  <a:srgbClr val="C00000"/>
                </a:solidFill>
              </a:rPr>
              <a:t>Sicherheitskultur</a:t>
            </a:r>
          </a:p>
          <a:p>
            <a:pPr marL="269875" lvl="1" indent="0">
              <a:buNone/>
            </a:pPr>
            <a:r>
              <a:rPr lang="de-CH" sz="1800" b="0" dirty="0" smtClean="0"/>
              <a:t>«ein umfassendes </a:t>
            </a:r>
            <a:r>
              <a:rPr lang="de-CH" sz="1800" b="0" dirty="0"/>
              <a:t>Phänomen, das Normen, Werte und Grundannahmen einer Organisation </a:t>
            </a:r>
            <a:r>
              <a:rPr lang="de-CH" sz="1800" b="0" dirty="0" smtClean="0"/>
              <a:t>umfasst </a:t>
            </a:r>
            <a:r>
              <a:rPr lang="de-CH" sz="1800" b="0" dirty="0"/>
              <a:t>und seinen Ausdruck im Umgang mit Sicherheit und konkreten Verhaltensweisen in einer Organisation </a:t>
            </a:r>
            <a:r>
              <a:rPr lang="de-CH" sz="1800" b="0" dirty="0" smtClean="0"/>
              <a:t>findet» </a:t>
            </a:r>
            <a:r>
              <a:rPr lang="de-CH" sz="1000" b="0" dirty="0" smtClean="0"/>
              <a:t>(</a:t>
            </a:r>
            <a:r>
              <a:rPr lang="de-CH" sz="1000" b="0" dirty="0" err="1" smtClean="0"/>
              <a:t>Blege</a:t>
            </a:r>
            <a:r>
              <a:rPr lang="de-CH" sz="1000" dirty="0" err="1" smtClean="0"/>
              <a:t>n</a:t>
            </a:r>
            <a:r>
              <a:rPr lang="de-CH" sz="1000" dirty="0" smtClean="0"/>
              <a:t> et al., 2005)</a:t>
            </a:r>
            <a:endParaRPr lang="de-CH" sz="1000" b="0" dirty="0" smtClean="0"/>
          </a:p>
          <a:p>
            <a:endParaRPr lang="de-CH" sz="1800" b="0" dirty="0"/>
          </a:p>
          <a:p>
            <a:r>
              <a:rPr lang="de-DE" sz="1800" b="0" dirty="0"/>
              <a:t>Die messbare Manifestation des abstrakten Konstrukts </a:t>
            </a:r>
            <a:r>
              <a:rPr lang="de-DE" sz="1800" b="0" dirty="0" smtClean="0"/>
              <a:t>Sicherheitskultur ist </a:t>
            </a:r>
            <a:r>
              <a:rPr lang="de-DE" sz="1800" b="0" dirty="0"/>
              <a:t>das </a:t>
            </a:r>
            <a:r>
              <a:rPr lang="de-DE" sz="1800" dirty="0" smtClean="0">
                <a:solidFill>
                  <a:srgbClr val="C00000"/>
                </a:solidFill>
              </a:rPr>
              <a:t>Sicherheitsklima</a:t>
            </a:r>
          </a:p>
          <a:p>
            <a:endParaRPr lang="de-DE" sz="1800" b="0" dirty="0" smtClean="0">
              <a:solidFill>
                <a:srgbClr val="C00000"/>
              </a:solidFill>
            </a:endParaRPr>
          </a:p>
          <a:p>
            <a:r>
              <a:rPr lang="de-DE" sz="1800" b="0" dirty="0" smtClean="0"/>
              <a:t>Dimensionen </a:t>
            </a:r>
            <a:r>
              <a:rPr lang="de-DE" sz="1800" b="0" dirty="0"/>
              <a:t>des Sicherheitsklimas, die häufig zur Messung herangezogen werden, sind beispielsweise </a:t>
            </a:r>
            <a:endParaRPr lang="de-DE" sz="1800" b="0" dirty="0" smtClean="0"/>
          </a:p>
          <a:p>
            <a:pPr lvl="1"/>
            <a:r>
              <a:rPr lang="de-DE" sz="1800" b="0" dirty="0" smtClean="0"/>
              <a:t>Führung </a:t>
            </a:r>
            <a:r>
              <a:rPr lang="de-DE" sz="1800" b="0" dirty="0"/>
              <a:t>und </a:t>
            </a:r>
            <a:r>
              <a:rPr lang="de-DE" sz="1800" b="0" dirty="0" smtClean="0"/>
              <a:t>Management </a:t>
            </a:r>
          </a:p>
          <a:p>
            <a:pPr lvl="1"/>
            <a:r>
              <a:rPr lang="de-DE" sz="1800" b="0" dirty="0" smtClean="0"/>
              <a:t>Meldung </a:t>
            </a:r>
            <a:r>
              <a:rPr lang="de-DE" sz="1800" b="0" dirty="0"/>
              <a:t>und Bearbeitung von </a:t>
            </a:r>
            <a:r>
              <a:rPr lang="de-DE" sz="1800" b="0" dirty="0" smtClean="0"/>
              <a:t>Ereignissen </a:t>
            </a:r>
          </a:p>
          <a:p>
            <a:pPr lvl="1"/>
            <a:r>
              <a:rPr lang="de-DE" sz="1800" b="0" dirty="0" smtClean="0"/>
              <a:t>Einstellung </a:t>
            </a:r>
            <a:r>
              <a:rPr lang="de-DE" sz="1800" b="0" dirty="0"/>
              <a:t>der Mitarbeitenden zur Bedeutung von </a:t>
            </a:r>
            <a:r>
              <a:rPr lang="de-DE" sz="1800" b="0" dirty="0" smtClean="0"/>
              <a:t>Sicherheit </a:t>
            </a:r>
          </a:p>
          <a:p>
            <a:pPr lvl="1"/>
            <a:r>
              <a:rPr lang="de-DE" sz="1800" dirty="0"/>
              <a:t>A</a:t>
            </a:r>
            <a:r>
              <a:rPr lang="de-DE" sz="1800" b="0" dirty="0" smtClean="0"/>
              <a:t>rbeitsbelastung </a:t>
            </a:r>
          </a:p>
          <a:p>
            <a:pPr lvl="1"/>
            <a:r>
              <a:rPr lang="de-DE" sz="1800" b="0" dirty="0" smtClean="0"/>
              <a:t>organisationales Lernen </a:t>
            </a:r>
          </a:p>
          <a:p>
            <a:pPr lvl="1"/>
            <a:r>
              <a:rPr lang="de-DE" sz="1800" b="1" dirty="0" smtClean="0">
                <a:solidFill>
                  <a:srgbClr val="C00000"/>
                </a:solidFill>
              </a:rPr>
              <a:t>Teamwork </a:t>
            </a:r>
            <a:r>
              <a:rPr lang="de-DE" sz="1800" b="1" dirty="0">
                <a:solidFill>
                  <a:srgbClr val="C00000"/>
                </a:solidFill>
              </a:rPr>
              <a:t>und </a:t>
            </a:r>
            <a:r>
              <a:rPr lang="de-DE" sz="1800" b="1" dirty="0" smtClean="0">
                <a:solidFill>
                  <a:srgbClr val="C00000"/>
                </a:solidFill>
              </a:rPr>
              <a:t>Kommunikation</a:t>
            </a:r>
            <a:endParaRPr lang="de-CH" sz="1800" b="1" dirty="0" smtClean="0">
              <a:solidFill>
                <a:srgbClr val="C00000"/>
              </a:solidFill>
            </a:endParaRPr>
          </a:p>
          <a:p>
            <a:endParaRPr lang="de-CH" dirty="0">
              <a:solidFill>
                <a:srgbClr val="C00000"/>
              </a:solidFill>
            </a:endParaRPr>
          </a:p>
          <a:p>
            <a:endParaRPr lang="de-CH" dirty="0"/>
          </a:p>
        </p:txBody>
      </p:sp>
      <p:sp>
        <p:nvSpPr>
          <p:cNvPr id="5" name="Textplatzhalter 4"/>
          <p:cNvSpPr>
            <a:spLocks noGrp="1"/>
          </p:cNvSpPr>
          <p:nvPr>
            <p:ph type="body" sz="quarter" idx="12"/>
          </p:nvPr>
        </p:nvSpPr>
        <p:spPr/>
        <p:txBody>
          <a:bodyPr/>
          <a:lstStyle/>
          <a:p>
            <a:r>
              <a:rPr lang="de-CH" dirty="0" smtClean="0"/>
              <a:t>Russ et al., 2013; </a:t>
            </a:r>
            <a:r>
              <a:rPr lang="de-CH" dirty="0" err="1" smtClean="0"/>
              <a:t>Blegen</a:t>
            </a:r>
            <a:r>
              <a:rPr lang="de-CH" dirty="0" smtClean="0"/>
              <a:t> MA, 2005; </a:t>
            </a:r>
            <a:r>
              <a:rPr lang="de-DE" dirty="0" err="1"/>
              <a:t>Nieva</a:t>
            </a:r>
            <a:r>
              <a:rPr lang="de-DE" dirty="0"/>
              <a:t> VF, </a:t>
            </a:r>
            <a:r>
              <a:rPr lang="de-DE" dirty="0" smtClean="0"/>
              <a:t>2003; </a:t>
            </a:r>
            <a:r>
              <a:rPr lang="de-DE" dirty="0" err="1" smtClean="0"/>
              <a:t>Guldenmund</a:t>
            </a:r>
            <a:r>
              <a:rPr lang="de-DE" dirty="0" smtClean="0"/>
              <a:t> FW, 2000; </a:t>
            </a:r>
            <a:r>
              <a:rPr lang="de-DE" dirty="0" err="1"/>
              <a:t>Halligan</a:t>
            </a:r>
            <a:r>
              <a:rPr lang="de-DE" dirty="0"/>
              <a:t> </a:t>
            </a:r>
            <a:r>
              <a:rPr lang="de-DE" dirty="0" smtClean="0"/>
              <a:t>M, 2011; Hoffmann </a:t>
            </a:r>
            <a:r>
              <a:rPr lang="de-DE" dirty="0"/>
              <a:t>B, </a:t>
            </a:r>
            <a:r>
              <a:rPr lang="de-DE" dirty="0" smtClean="0"/>
              <a:t>2009; </a:t>
            </a:r>
            <a:r>
              <a:rPr lang="de-DE" dirty="0" err="1"/>
              <a:t>Flin</a:t>
            </a:r>
            <a:r>
              <a:rPr lang="de-DE" dirty="0"/>
              <a:t> </a:t>
            </a:r>
            <a:r>
              <a:rPr lang="de-DE" dirty="0" smtClean="0"/>
              <a:t>R, 2000. </a:t>
            </a:r>
            <a:r>
              <a:rPr lang="de-DE" dirty="0"/>
              <a:t>; </a:t>
            </a:r>
            <a:endParaRPr lang="de-CH" dirty="0"/>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solidFill>
                  <a:prstClr val="black"/>
                </a:solidFill>
              </a:rPr>
              <a:t>© patientensicherheit schweiz</a:t>
            </a:r>
            <a:endParaRPr lang="de-CH" dirty="0">
              <a:solidFill>
                <a:prstClr val="black"/>
              </a:solidFill>
            </a:endParaRPr>
          </a:p>
        </p:txBody>
      </p:sp>
    </p:spTree>
    <p:extLst>
      <p:ext uri="{BB962C8B-B14F-4D97-AF65-F5344CB8AC3E}">
        <p14:creationId xmlns:p14="http://schemas.microsoft.com/office/powerpoint/2010/main" val="18648493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Sicherheitskultur </a:t>
            </a:r>
            <a:endParaRPr lang="de-CH"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6</a:t>
            </a:fld>
            <a:endParaRPr lang="de-CH" dirty="0"/>
          </a:p>
        </p:txBody>
      </p:sp>
      <p:sp>
        <p:nvSpPr>
          <p:cNvPr id="4" name="Inhaltsplatzhalter 3"/>
          <p:cNvSpPr>
            <a:spLocks noGrp="1"/>
          </p:cNvSpPr>
          <p:nvPr>
            <p:ph sz="quarter" idx="11"/>
          </p:nvPr>
        </p:nvSpPr>
        <p:spPr/>
        <p:txBody>
          <a:bodyPr>
            <a:normAutofit/>
          </a:bodyPr>
          <a:lstStyle/>
          <a:p>
            <a:pPr marL="0" indent="0">
              <a:buNone/>
            </a:pPr>
            <a:r>
              <a:rPr lang="de-CH" sz="2000" dirty="0" smtClean="0">
                <a:solidFill>
                  <a:srgbClr val="C00000"/>
                </a:solidFill>
              </a:rPr>
              <a:t>Kulturelle Grundprinzipien als Kennzeichen von Sicherheitskultur </a:t>
            </a:r>
          </a:p>
          <a:p>
            <a:pPr marL="0" indent="0">
              <a:buNone/>
            </a:pPr>
            <a:endParaRPr lang="de-CH" sz="2000" dirty="0" smtClean="0">
              <a:solidFill>
                <a:srgbClr val="C00000"/>
              </a:solidFill>
            </a:endParaRPr>
          </a:p>
          <a:p>
            <a:pPr>
              <a:spcBef>
                <a:spcPts val="1200"/>
              </a:spcBef>
            </a:pPr>
            <a:r>
              <a:rPr lang="de-CH" sz="1800" b="0" dirty="0" smtClean="0"/>
              <a:t>Interprofessionelle </a:t>
            </a:r>
            <a:r>
              <a:rPr lang="de-CH" sz="1800" b="0" dirty="0"/>
              <a:t>Teamarbeit </a:t>
            </a:r>
            <a:r>
              <a:rPr lang="de-CH" sz="1800" b="0" dirty="0" smtClean="0"/>
              <a:t>und gemeinsames Verständnis von Sicherheitsmassnahmen </a:t>
            </a:r>
            <a:endParaRPr lang="de-CH" sz="1800" b="0" dirty="0"/>
          </a:p>
          <a:p>
            <a:pPr>
              <a:spcBef>
                <a:spcPts val="1200"/>
              </a:spcBef>
            </a:pPr>
            <a:r>
              <a:rPr lang="de-CH" sz="1800" b="0" dirty="0"/>
              <a:t>Respekt vor Fachwissen </a:t>
            </a:r>
            <a:r>
              <a:rPr lang="de-CH" sz="1800" b="0" dirty="0" smtClean="0"/>
              <a:t>unabhängig </a:t>
            </a:r>
            <a:r>
              <a:rPr lang="de-CH" sz="1800" b="0" dirty="0"/>
              <a:t>von der Hierarchieebene  </a:t>
            </a:r>
          </a:p>
          <a:p>
            <a:pPr>
              <a:spcBef>
                <a:spcPts val="1200"/>
              </a:spcBef>
            </a:pPr>
            <a:r>
              <a:rPr lang="de-CH" sz="1800" b="0" dirty="0"/>
              <a:t>Vertrauen und </a:t>
            </a:r>
            <a:r>
              <a:rPr lang="de-CH" sz="1800" b="0" dirty="0" smtClean="0"/>
              <a:t>Zuverlässigkeit unter Mitarbeitenden </a:t>
            </a:r>
            <a:endParaRPr lang="de-CH" sz="1800" b="0" dirty="0"/>
          </a:p>
          <a:p>
            <a:pPr>
              <a:spcBef>
                <a:spcPts val="1200"/>
              </a:spcBef>
            </a:pPr>
            <a:r>
              <a:rPr lang="de-CH" sz="1800" b="0" dirty="0" smtClean="0"/>
              <a:t>Offener Umgang mit Sicherheitsanliegen und Flexibilität</a:t>
            </a:r>
          </a:p>
          <a:p>
            <a:pPr>
              <a:spcBef>
                <a:spcPts val="1200"/>
              </a:spcBef>
            </a:pPr>
            <a:r>
              <a:rPr lang="de-CH" sz="1800" b="0" dirty="0" smtClean="0"/>
              <a:t>Dauernde Aufmerksamkeit für Unerwartetes </a:t>
            </a:r>
          </a:p>
          <a:p>
            <a:pPr>
              <a:spcBef>
                <a:spcPts val="1200"/>
              </a:spcBef>
            </a:pPr>
            <a:r>
              <a:rPr lang="de-CH" sz="1800" b="0" dirty="0" smtClean="0"/>
              <a:t>Fokus </a:t>
            </a:r>
            <a:r>
              <a:rPr lang="de-CH" sz="1800" b="0" dirty="0"/>
              <a:t>auf </a:t>
            </a:r>
            <a:r>
              <a:rPr lang="de-CH" sz="1800" b="0" dirty="0" smtClean="0"/>
              <a:t>Lernen </a:t>
            </a:r>
            <a:r>
              <a:rPr lang="de-CH" sz="1800" b="0" dirty="0"/>
              <a:t>aus Fehlern </a:t>
            </a:r>
          </a:p>
          <a:p>
            <a:pPr>
              <a:spcBef>
                <a:spcPts val="1200"/>
              </a:spcBef>
            </a:pPr>
            <a:r>
              <a:rPr lang="de-CH" sz="1800" b="0" dirty="0" smtClean="0"/>
              <a:t>Technologie als Unterstützung </a:t>
            </a:r>
          </a:p>
          <a:p>
            <a:pPr>
              <a:spcBef>
                <a:spcPts val="1200"/>
              </a:spcBef>
            </a:pPr>
            <a:r>
              <a:rPr lang="de-CH" sz="1800" b="0" dirty="0" smtClean="0"/>
              <a:t>Wertschätzung </a:t>
            </a:r>
            <a:r>
              <a:rPr lang="de-CH" sz="1800" b="0" dirty="0"/>
              <a:t>den anderen Mitarbeitenden gegenüber</a:t>
            </a:r>
          </a:p>
          <a:p>
            <a:pPr lvl="1">
              <a:spcBef>
                <a:spcPts val="1200"/>
              </a:spcBef>
            </a:pPr>
            <a:endParaRPr lang="de-CH" sz="1800" dirty="0" smtClean="0"/>
          </a:p>
          <a:p>
            <a:endParaRPr lang="de-CH" sz="1800" b="0" dirty="0"/>
          </a:p>
        </p:txBody>
      </p:sp>
      <p:sp>
        <p:nvSpPr>
          <p:cNvPr id="5" name="Textplatzhalter 4"/>
          <p:cNvSpPr>
            <a:spLocks noGrp="1"/>
          </p:cNvSpPr>
          <p:nvPr>
            <p:ph type="body" sz="quarter" idx="12"/>
          </p:nvPr>
        </p:nvSpPr>
        <p:spPr/>
        <p:txBody>
          <a:bodyPr/>
          <a:lstStyle/>
          <a:p>
            <a:endParaRPr lang="de-CH" dirty="0"/>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solidFill>
                  <a:prstClr val="black"/>
                </a:solidFill>
              </a:rPr>
              <a:t>© patientensicherheit schweiz</a:t>
            </a:r>
            <a:endParaRPr lang="de-CH" dirty="0">
              <a:solidFill>
                <a:prstClr val="black"/>
              </a:solidFill>
            </a:endParaRPr>
          </a:p>
        </p:txBody>
      </p:sp>
    </p:spTree>
    <p:extLst>
      <p:ext uri="{BB962C8B-B14F-4D97-AF65-F5344CB8AC3E}">
        <p14:creationId xmlns:p14="http://schemas.microsoft.com/office/powerpoint/2010/main" val="31557347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en-GB" dirty="0" smtClean="0"/>
              <a:t>Outcome</a:t>
            </a:r>
            <a:r>
              <a:rPr lang="de-CH" dirty="0" smtClean="0"/>
              <a:t> </a:t>
            </a:r>
            <a:r>
              <a:rPr lang="de-CH" dirty="0"/>
              <a:t>in der Chirurgie </a:t>
            </a:r>
          </a:p>
        </p:txBody>
      </p:sp>
      <p:sp>
        <p:nvSpPr>
          <p:cNvPr id="5" name="Inhaltsplatzhalter 4"/>
          <p:cNvSpPr>
            <a:spLocks noGrp="1"/>
          </p:cNvSpPr>
          <p:nvPr>
            <p:ph sz="quarter" idx="11"/>
          </p:nvPr>
        </p:nvSpPr>
        <p:spPr/>
        <p:txBody>
          <a:bodyPr/>
          <a:lstStyle/>
          <a:p>
            <a:pPr marL="0" indent="0">
              <a:buNone/>
            </a:pPr>
            <a:r>
              <a:rPr lang="de-CH" sz="2000" dirty="0" smtClean="0">
                <a:solidFill>
                  <a:srgbClr val="C00000"/>
                </a:solidFill>
              </a:rPr>
              <a:t>Chirurgischer </a:t>
            </a:r>
            <a:r>
              <a:rPr lang="de-CH" sz="2000" dirty="0">
                <a:solidFill>
                  <a:srgbClr val="C00000"/>
                </a:solidFill>
              </a:rPr>
              <a:t>Erfolg </a:t>
            </a:r>
            <a:r>
              <a:rPr lang="de-CH" sz="2000" dirty="0" smtClean="0">
                <a:solidFill>
                  <a:srgbClr val="C00000"/>
                </a:solidFill>
              </a:rPr>
              <a:t>aus systemischer Sicht</a:t>
            </a:r>
            <a:endParaRPr lang="de-CH" sz="2000" dirty="0">
              <a:solidFill>
                <a:srgbClr val="C00000"/>
              </a:solidFill>
            </a:endParaRPr>
          </a:p>
          <a:p>
            <a:endParaRPr lang="de-CH" dirty="0"/>
          </a:p>
        </p:txBody>
      </p:sp>
      <p:sp>
        <p:nvSpPr>
          <p:cNvPr id="6" name="Textplatzhalter 5"/>
          <p:cNvSpPr>
            <a:spLocks noGrp="1"/>
          </p:cNvSpPr>
          <p:nvPr>
            <p:ph type="body" sz="quarter" idx="12"/>
          </p:nvPr>
        </p:nvSpPr>
        <p:spPr>
          <a:xfrm>
            <a:off x="359532" y="6165304"/>
            <a:ext cx="8439150" cy="251371"/>
          </a:xfrm>
        </p:spPr>
        <p:txBody>
          <a:bodyPr/>
          <a:lstStyle/>
          <a:p>
            <a:r>
              <a:rPr lang="en-US" dirty="0" smtClean="0"/>
              <a:t>In </a:t>
            </a:r>
            <a:r>
              <a:rPr lang="en-US" dirty="0" err="1" smtClean="0"/>
              <a:t>Anlehnung</a:t>
            </a:r>
            <a:r>
              <a:rPr lang="en-US" dirty="0" smtClean="0"/>
              <a:t> an Vincent ,, 2004.</a:t>
            </a:r>
            <a:endParaRPr lang="de-CH" dirty="0"/>
          </a:p>
        </p:txBody>
      </p:sp>
      <p:sp>
        <p:nvSpPr>
          <p:cNvPr id="9" name="Text Box 4"/>
          <p:cNvSpPr txBox="1">
            <a:spLocks noChangeArrowheads="1"/>
          </p:cNvSpPr>
          <p:nvPr/>
        </p:nvSpPr>
        <p:spPr bwMode="auto">
          <a:xfrm>
            <a:off x="2856682" y="1412776"/>
            <a:ext cx="3678237" cy="1046440"/>
          </a:xfrm>
          <a:prstGeom prst="rect">
            <a:avLst/>
          </a:prstGeom>
          <a:solidFill>
            <a:srgbClr val="FFFF00"/>
          </a:solidFill>
          <a:ln w="12700">
            <a:solidFill>
              <a:schemeClr val="bg2"/>
            </a:solidFill>
            <a:miter lim="800000"/>
            <a:headEnd/>
            <a:tailEnd/>
          </a:ln>
        </p:spPr>
        <p:txBody>
          <a:bodyPr>
            <a:spAutoFit/>
          </a:bodyPr>
          <a:lstStyle>
            <a:lvl1pPr eaLnBrk="0" hangingPunct="0">
              <a:defRPr sz="1600" i="1">
                <a:solidFill>
                  <a:srgbClr val="6E6E6F"/>
                </a:solidFill>
                <a:latin typeface="Verdana" pitchFamily="34" charset="0"/>
                <a:cs typeface="Times New Roman" pitchFamily="18" charset="0"/>
              </a:defRPr>
            </a:lvl1pPr>
            <a:lvl2pPr marL="742950" indent="-285750" eaLnBrk="0" hangingPunct="0">
              <a:defRPr sz="1600" i="1">
                <a:solidFill>
                  <a:srgbClr val="6E6E6F"/>
                </a:solidFill>
                <a:latin typeface="Verdana" pitchFamily="34" charset="0"/>
                <a:cs typeface="Times New Roman" pitchFamily="18" charset="0"/>
              </a:defRPr>
            </a:lvl2pPr>
            <a:lvl3pPr marL="1143000" indent="-228600" eaLnBrk="0" hangingPunct="0">
              <a:defRPr sz="1600" i="1">
                <a:solidFill>
                  <a:srgbClr val="6E6E6F"/>
                </a:solidFill>
                <a:latin typeface="Verdana" pitchFamily="34" charset="0"/>
                <a:cs typeface="Times New Roman" pitchFamily="18" charset="0"/>
              </a:defRPr>
            </a:lvl3pPr>
            <a:lvl4pPr marL="1600200" indent="-228600" eaLnBrk="0" hangingPunct="0">
              <a:defRPr sz="1600" i="1">
                <a:solidFill>
                  <a:srgbClr val="6E6E6F"/>
                </a:solidFill>
                <a:latin typeface="Verdana" pitchFamily="34" charset="0"/>
                <a:cs typeface="Times New Roman" pitchFamily="18" charset="0"/>
              </a:defRPr>
            </a:lvl4pPr>
            <a:lvl5pPr marL="2057400" indent="-228600" eaLnBrk="0" hangingPunct="0">
              <a:defRPr sz="1600" i="1">
                <a:solidFill>
                  <a:srgbClr val="6E6E6F"/>
                </a:solidFill>
                <a:latin typeface="Verdana" pitchFamily="34" charset="0"/>
                <a:cs typeface="Times New Roman" pitchFamily="18" charset="0"/>
              </a:defRPr>
            </a:lvl5pPr>
            <a:lvl6pPr marL="2514600" indent="-228600" eaLnBrk="0" fontAlgn="base" hangingPunct="0">
              <a:spcBef>
                <a:spcPct val="0"/>
              </a:spcBef>
              <a:spcAft>
                <a:spcPct val="0"/>
              </a:spcAft>
              <a:defRPr sz="1600" i="1">
                <a:solidFill>
                  <a:srgbClr val="6E6E6F"/>
                </a:solidFill>
                <a:latin typeface="Verdana" pitchFamily="34" charset="0"/>
                <a:cs typeface="Times New Roman" pitchFamily="18" charset="0"/>
              </a:defRPr>
            </a:lvl6pPr>
            <a:lvl7pPr marL="2971800" indent="-228600" eaLnBrk="0" fontAlgn="base" hangingPunct="0">
              <a:spcBef>
                <a:spcPct val="0"/>
              </a:spcBef>
              <a:spcAft>
                <a:spcPct val="0"/>
              </a:spcAft>
              <a:defRPr sz="1600" i="1">
                <a:solidFill>
                  <a:srgbClr val="6E6E6F"/>
                </a:solidFill>
                <a:latin typeface="Verdana" pitchFamily="34" charset="0"/>
                <a:cs typeface="Times New Roman" pitchFamily="18" charset="0"/>
              </a:defRPr>
            </a:lvl7pPr>
            <a:lvl8pPr marL="3429000" indent="-228600" eaLnBrk="0" fontAlgn="base" hangingPunct="0">
              <a:spcBef>
                <a:spcPct val="0"/>
              </a:spcBef>
              <a:spcAft>
                <a:spcPct val="0"/>
              </a:spcAft>
              <a:defRPr sz="1600" i="1">
                <a:solidFill>
                  <a:srgbClr val="6E6E6F"/>
                </a:solidFill>
                <a:latin typeface="Verdana" pitchFamily="34" charset="0"/>
                <a:cs typeface="Times New Roman" pitchFamily="18" charset="0"/>
              </a:defRPr>
            </a:lvl8pPr>
            <a:lvl9pPr marL="3886200" indent="-228600" eaLnBrk="0" fontAlgn="base" hangingPunct="0">
              <a:spcBef>
                <a:spcPct val="0"/>
              </a:spcBef>
              <a:spcAft>
                <a:spcPct val="0"/>
              </a:spcAft>
              <a:defRPr sz="1600" i="1">
                <a:solidFill>
                  <a:srgbClr val="6E6E6F"/>
                </a:solidFill>
                <a:latin typeface="Verdana" pitchFamily="34" charset="0"/>
                <a:cs typeface="Times New Roman" pitchFamily="18" charset="0"/>
              </a:defRPr>
            </a:lvl9pPr>
          </a:lstStyle>
          <a:p>
            <a:pPr algn="ctr">
              <a:spcBef>
                <a:spcPct val="50000"/>
              </a:spcBef>
            </a:pPr>
            <a:r>
              <a:rPr lang="de-CH" altLang="de-DE" sz="2000" i="0" dirty="0" smtClean="0">
                <a:solidFill>
                  <a:schemeClr val="tx1"/>
                </a:solidFill>
                <a:latin typeface="+mn-lt"/>
                <a:cs typeface="Arial" charset="0"/>
              </a:rPr>
              <a:t>Individuelle</a:t>
            </a:r>
            <a:r>
              <a:rPr lang="en-GB" altLang="de-DE" sz="2000" i="0" dirty="0" smtClean="0">
                <a:solidFill>
                  <a:schemeClr val="tx1"/>
                </a:solidFill>
                <a:latin typeface="+mn-lt"/>
                <a:cs typeface="Arial" charset="0"/>
              </a:rPr>
              <a:t> </a:t>
            </a:r>
            <a:r>
              <a:rPr lang="de-CH" altLang="de-DE" sz="2000" i="0" dirty="0" smtClean="0">
                <a:solidFill>
                  <a:schemeClr val="tx1"/>
                </a:solidFill>
                <a:latin typeface="+mn-lt"/>
                <a:cs typeface="Arial" charset="0"/>
              </a:rPr>
              <a:t>Kompetenzen</a:t>
            </a:r>
            <a:r>
              <a:rPr lang="en-GB" altLang="de-DE" sz="2000" i="0" dirty="0" smtClean="0">
                <a:solidFill>
                  <a:schemeClr val="tx1"/>
                </a:solidFill>
                <a:latin typeface="+mn-lt"/>
                <a:cs typeface="Arial" charset="0"/>
              </a:rPr>
              <a:t> </a:t>
            </a:r>
            <a:r>
              <a:rPr lang="en-GB" altLang="de-DE" sz="2400" i="0" dirty="0" smtClean="0">
                <a:solidFill>
                  <a:schemeClr val="tx1"/>
                </a:solidFill>
                <a:latin typeface="+mn-lt"/>
                <a:cs typeface="Arial" charset="0"/>
              </a:rPr>
              <a:t/>
            </a:r>
            <a:br>
              <a:rPr lang="en-GB" altLang="de-DE" sz="2400" i="0" dirty="0" smtClean="0">
                <a:solidFill>
                  <a:schemeClr val="tx1"/>
                </a:solidFill>
                <a:latin typeface="+mn-lt"/>
                <a:cs typeface="Arial" charset="0"/>
              </a:rPr>
            </a:br>
            <a:r>
              <a:rPr lang="en-GB" altLang="de-DE" sz="1400" i="0" dirty="0" smtClean="0">
                <a:solidFill>
                  <a:schemeClr val="tx1"/>
                </a:solidFill>
                <a:latin typeface="+mn-lt"/>
                <a:cs typeface="Arial" charset="0"/>
              </a:rPr>
              <a:t>(</a:t>
            </a:r>
            <a:r>
              <a:rPr lang="de-CH" altLang="de-DE" sz="1400" i="0" dirty="0" smtClean="0">
                <a:solidFill>
                  <a:schemeClr val="tx1"/>
                </a:solidFill>
                <a:latin typeface="+mn-lt"/>
                <a:cs typeface="Arial" charset="0"/>
              </a:rPr>
              <a:t>bspw.</a:t>
            </a:r>
            <a:r>
              <a:rPr lang="en-GB" altLang="de-DE" sz="1400" i="0" dirty="0" smtClean="0">
                <a:solidFill>
                  <a:schemeClr val="tx1"/>
                </a:solidFill>
                <a:latin typeface="+mn-lt"/>
                <a:cs typeface="Arial" charset="0"/>
              </a:rPr>
              <a:t>. </a:t>
            </a:r>
            <a:r>
              <a:rPr lang="de-CH" altLang="de-DE" sz="1400" i="0" dirty="0" smtClean="0">
                <a:solidFill>
                  <a:schemeClr val="tx1"/>
                </a:solidFill>
                <a:latin typeface="+mn-lt"/>
                <a:cs typeface="Arial" charset="0"/>
              </a:rPr>
              <a:t>Senso-motorik, Denken, Fachkenntnisse, Kommunikation, Führungsverhalten)</a:t>
            </a:r>
            <a:endParaRPr lang="de-CH" altLang="de-DE" sz="1400" i="0" dirty="0">
              <a:solidFill>
                <a:schemeClr val="tx1"/>
              </a:solidFill>
              <a:latin typeface="+mn-lt"/>
              <a:cs typeface="Arial" charset="0"/>
            </a:endParaRPr>
          </a:p>
        </p:txBody>
      </p:sp>
      <p:sp>
        <p:nvSpPr>
          <p:cNvPr id="10" name="Text Box 5"/>
          <p:cNvSpPr txBox="1">
            <a:spLocks noChangeArrowheads="1"/>
          </p:cNvSpPr>
          <p:nvPr/>
        </p:nvSpPr>
        <p:spPr bwMode="auto">
          <a:xfrm>
            <a:off x="2878907" y="2564904"/>
            <a:ext cx="3656012" cy="1246495"/>
          </a:xfrm>
          <a:prstGeom prst="rect">
            <a:avLst/>
          </a:prstGeom>
          <a:solidFill>
            <a:srgbClr val="FFC000"/>
          </a:solidFill>
          <a:ln w="12700">
            <a:solidFill>
              <a:schemeClr val="bg2"/>
            </a:solidFill>
            <a:miter lim="800000"/>
            <a:headEnd/>
            <a:tailEnd/>
          </a:ln>
        </p:spPr>
        <p:txBody>
          <a:bodyPr>
            <a:spAutoFit/>
          </a:bodyPr>
          <a:lstStyle>
            <a:lvl1pPr eaLnBrk="0" hangingPunct="0">
              <a:defRPr sz="1600" i="1">
                <a:solidFill>
                  <a:srgbClr val="6E6E6F"/>
                </a:solidFill>
                <a:latin typeface="Verdana" pitchFamily="34" charset="0"/>
                <a:cs typeface="Times New Roman" pitchFamily="18" charset="0"/>
              </a:defRPr>
            </a:lvl1pPr>
            <a:lvl2pPr marL="742950" indent="-285750" eaLnBrk="0" hangingPunct="0">
              <a:defRPr sz="1600" i="1">
                <a:solidFill>
                  <a:srgbClr val="6E6E6F"/>
                </a:solidFill>
                <a:latin typeface="Verdana" pitchFamily="34" charset="0"/>
                <a:cs typeface="Times New Roman" pitchFamily="18" charset="0"/>
              </a:defRPr>
            </a:lvl2pPr>
            <a:lvl3pPr marL="1143000" indent="-228600" eaLnBrk="0" hangingPunct="0">
              <a:defRPr sz="1600" i="1">
                <a:solidFill>
                  <a:srgbClr val="6E6E6F"/>
                </a:solidFill>
                <a:latin typeface="Verdana" pitchFamily="34" charset="0"/>
                <a:cs typeface="Times New Roman" pitchFamily="18" charset="0"/>
              </a:defRPr>
            </a:lvl3pPr>
            <a:lvl4pPr marL="1600200" indent="-228600" eaLnBrk="0" hangingPunct="0">
              <a:defRPr sz="1600" i="1">
                <a:solidFill>
                  <a:srgbClr val="6E6E6F"/>
                </a:solidFill>
                <a:latin typeface="Verdana" pitchFamily="34" charset="0"/>
                <a:cs typeface="Times New Roman" pitchFamily="18" charset="0"/>
              </a:defRPr>
            </a:lvl4pPr>
            <a:lvl5pPr marL="2057400" indent="-228600" eaLnBrk="0" hangingPunct="0">
              <a:defRPr sz="1600" i="1">
                <a:solidFill>
                  <a:srgbClr val="6E6E6F"/>
                </a:solidFill>
                <a:latin typeface="Verdana" pitchFamily="34" charset="0"/>
                <a:cs typeface="Times New Roman" pitchFamily="18" charset="0"/>
              </a:defRPr>
            </a:lvl5pPr>
            <a:lvl6pPr marL="2514600" indent="-228600" eaLnBrk="0" fontAlgn="base" hangingPunct="0">
              <a:spcBef>
                <a:spcPct val="0"/>
              </a:spcBef>
              <a:spcAft>
                <a:spcPct val="0"/>
              </a:spcAft>
              <a:defRPr sz="1600" i="1">
                <a:solidFill>
                  <a:srgbClr val="6E6E6F"/>
                </a:solidFill>
                <a:latin typeface="Verdana" pitchFamily="34" charset="0"/>
                <a:cs typeface="Times New Roman" pitchFamily="18" charset="0"/>
              </a:defRPr>
            </a:lvl6pPr>
            <a:lvl7pPr marL="2971800" indent="-228600" eaLnBrk="0" fontAlgn="base" hangingPunct="0">
              <a:spcBef>
                <a:spcPct val="0"/>
              </a:spcBef>
              <a:spcAft>
                <a:spcPct val="0"/>
              </a:spcAft>
              <a:defRPr sz="1600" i="1">
                <a:solidFill>
                  <a:srgbClr val="6E6E6F"/>
                </a:solidFill>
                <a:latin typeface="Verdana" pitchFamily="34" charset="0"/>
                <a:cs typeface="Times New Roman" pitchFamily="18" charset="0"/>
              </a:defRPr>
            </a:lvl7pPr>
            <a:lvl8pPr marL="3429000" indent="-228600" eaLnBrk="0" fontAlgn="base" hangingPunct="0">
              <a:spcBef>
                <a:spcPct val="0"/>
              </a:spcBef>
              <a:spcAft>
                <a:spcPct val="0"/>
              </a:spcAft>
              <a:defRPr sz="1600" i="1">
                <a:solidFill>
                  <a:srgbClr val="6E6E6F"/>
                </a:solidFill>
                <a:latin typeface="Verdana" pitchFamily="34" charset="0"/>
                <a:cs typeface="Times New Roman" pitchFamily="18" charset="0"/>
              </a:defRPr>
            </a:lvl8pPr>
            <a:lvl9pPr marL="3886200" indent="-228600" eaLnBrk="0" fontAlgn="base" hangingPunct="0">
              <a:spcBef>
                <a:spcPct val="0"/>
              </a:spcBef>
              <a:spcAft>
                <a:spcPct val="0"/>
              </a:spcAft>
              <a:defRPr sz="1600" i="1">
                <a:solidFill>
                  <a:srgbClr val="6E6E6F"/>
                </a:solidFill>
                <a:latin typeface="Verdana" pitchFamily="34" charset="0"/>
                <a:cs typeface="Times New Roman" pitchFamily="18" charset="0"/>
              </a:defRPr>
            </a:lvl9pPr>
          </a:lstStyle>
          <a:p>
            <a:pPr algn="ctr">
              <a:spcBef>
                <a:spcPct val="50000"/>
              </a:spcBef>
            </a:pPr>
            <a:r>
              <a:rPr lang="de-CH" altLang="de-DE" sz="2000" i="0" dirty="0" smtClean="0">
                <a:solidFill>
                  <a:schemeClr val="tx1"/>
                </a:solidFill>
                <a:latin typeface="Arial" panose="020B0604020202020204" pitchFamily="34" charset="0"/>
                <a:cs typeface="Arial" panose="020B0604020202020204" pitchFamily="34" charset="0"/>
              </a:rPr>
              <a:t>Teamzusammenarbeit &amp; Kommunikation </a:t>
            </a:r>
          </a:p>
          <a:p>
            <a:pPr algn="ctr">
              <a:spcBef>
                <a:spcPct val="50000"/>
              </a:spcBef>
            </a:pPr>
            <a:r>
              <a:rPr lang="de-CH" altLang="de-DE" sz="1400" i="0" dirty="0" smtClean="0">
                <a:solidFill>
                  <a:schemeClr val="tx1"/>
                </a:solidFill>
                <a:latin typeface="Arial" panose="020B0604020202020204" pitchFamily="34" charset="0"/>
                <a:cs typeface="Arial" panose="020B0604020202020204" pitchFamily="34" charset="0"/>
              </a:rPr>
              <a:t>(bspw. Koordination, Informationsfluss, Treffen von Entscheidungen)</a:t>
            </a:r>
            <a:endParaRPr lang="de-CH" altLang="de-DE" sz="1400" i="0" dirty="0">
              <a:solidFill>
                <a:schemeClr val="tx1"/>
              </a:solidFill>
              <a:latin typeface="Arial" panose="020B0604020202020204" pitchFamily="34" charset="0"/>
              <a:cs typeface="Arial" panose="020B0604020202020204" pitchFamily="34" charset="0"/>
            </a:endParaRPr>
          </a:p>
        </p:txBody>
      </p:sp>
      <p:sp>
        <p:nvSpPr>
          <p:cNvPr id="11" name="Text Box 6"/>
          <p:cNvSpPr txBox="1">
            <a:spLocks noChangeArrowheads="1"/>
          </p:cNvSpPr>
          <p:nvPr/>
        </p:nvSpPr>
        <p:spPr bwMode="auto">
          <a:xfrm>
            <a:off x="2897833" y="3945250"/>
            <a:ext cx="3611562" cy="707886"/>
          </a:xfrm>
          <a:prstGeom prst="rect">
            <a:avLst/>
          </a:prstGeom>
          <a:solidFill>
            <a:schemeClr val="tx2">
              <a:lumMod val="20000"/>
              <a:lumOff val="80000"/>
            </a:schemeClr>
          </a:solidFill>
          <a:ln w="12700">
            <a:solidFill>
              <a:schemeClr val="bg2"/>
            </a:solidFill>
            <a:miter lim="800000"/>
            <a:headEnd/>
            <a:tailEnd/>
          </a:ln>
        </p:spPr>
        <p:txBody>
          <a:bodyPr>
            <a:spAutoFit/>
          </a:bodyPr>
          <a:lstStyle>
            <a:lvl1pPr eaLnBrk="0" hangingPunct="0">
              <a:defRPr sz="1600" i="1">
                <a:solidFill>
                  <a:srgbClr val="6E6E6F"/>
                </a:solidFill>
                <a:latin typeface="Verdana" pitchFamily="34" charset="0"/>
                <a:cs typeface="Times New Roman" pitchFamily="18" charset="0"/>
              </a:defRPr>
            </a:lvl1pPr>
            <a:lvl2pPr marL="742950" indent="-285750" eaLnBrk="0" hangingPunct="0">
              <a:defRPr sz="1600" i="1">
                <a:solidFill>
                  <a:srgbClr val="6E6E6F"/>
                </a:solidFill>
                <a:latin typeface="Verdana" pitchFamily="34" charset="0"/>
                <a:cs typeface="Times New Roman" pitchFamily="18" charset="0"/>
              </a:defRPr>
            </a:lvl2pPr>
            <a:lvl3pPr marL="1143000" indent="-228600" eaLnBrk="0" hangingPunct="0">
              <a:defRPr sz="1600" i="1">
                <a:solidFill>
                  <a:srgbClr val="6E6E6F"/>
                </a:solidFill>
                <a:latin typeface="Verdana" pitchFamily="34" charset="0"/>
                <a:cs typeface="Times New Roman" pitchFamily="18" charset="0"/>
              </a:defRPr>
            </a:lvl3pPr>
            <a:lvl4pPr marL="1600200" indent="-228600" eaLnBrk="0" hangingPunct="0">
              <a:defRPr sz="1600" i="1">
                <a:solidFill>
                  <a:srgbClr val="6E6E6F"/>
                </a:solidFill>
                <a:latin typeface="Verdana" pitchFamily="34" charset="0"/>
                <a:cs typeface="Times New Roman" pitchFamily="18" charset="0"/>
              </a:defRPr>
            </a:lvl4pPr>
            <a:lvl5pPr marL="2057400" indent="-228600" eaLnBrk="0" hangingPunct="0">
              <a:defRPr sz="1600" i="1">
                <a:solidFill>
                  <a:srgbClr val="6E6E6F"/>
                </a:solidFill>
                <a:latin typeface="Verdana" pitchFamily="34" charset="0"/>
                <a:cs typeface="Times New Roman" pitchFamily="18" charset="0"/>
              </a:defRPr>
            </a:lvl5pPr>
            <a:lvl6pPr marL="2514600" indent="-228600" eaLnBrk="0" fontAlgn="base" hangingPunct="0">
              <a:spcBef>
                <a:spcPct val="0"/>
              </a:spcBef>
              <a:spcAft>
                <a:spcPct val="0"/>
              </a:spcAft>
              <a:defRPr sz="1600" i="1">
                <a:solidFill>
                  <a:srgbClr val="6E6E6F"/>
                </a:solidFill>
                <a:latin typeface="Verdana" pitchFamily="34" charset="0"/>
                <a:cs typeface="Times New Roman" pitchFamily="18" charset="0"/>
              </a:defRPr>
            </a:lvl6pPr>
            <a:lvl7pPr marL="2971800" indent="-228600" eaLnBrk="0" fontAlgn="base" hangingPunct="0">
              <a:spcBef>
                <a:spcPct val="0"/>
              </a:spcBef>
              <a:spcAft>
                <a:spcPct val="0"/>
              </a:spcAft>
              <a:defRPr sz="1600" i="1">
                <a:solidFill>
                  <a:srgbClr val="6E6E6F"/>
                </a:solidFill>
                <a:latin typeface="Verdana" pitchFamily="34" charset="0"/>
                <a:cs typeface="Times New Roman" pitchFamily="18" charset="0"/>
              </a:defRPr>
            </a:lvl7pPr>
            <a:lvl8pPr marL="3429000" indent="-228600" eaLnBrk="0" fontAlgn="base" hangingPunct="0">
              <a:spcBef>
                <a:spcPct val="0"/>
              </a:spcBef>
              <a:spcAft>
                <a:spcPct val="0"/>
              </a:spcAft>
              <a:defRPr sz="1600" i="1">
                <a:solidFill>
                  <a:srgbClr val="6E6E6F"/>
                </a:solidFill>
                <a:latin typeface="Verdana" pitchFamily="34" charset="0"/>
                <a:cs typeface="Times New Roman" pitchFamily="18" charset="0"/>
              </a:defRPr>
            </a:lvl8pPr>
            <a:lvl9pPr marL="3886200" indent="-228600" eaLnBrk="0" fontAlgn="base" hangingPunct="0">
              <a:spcBef>
                <a:spcPct val="0"/>
              </a:spcBef>
              <a:spcAft>
                <a:spcPct val="0"/>
              </a:spcAft>
              <a:defRPr sz="1600" i="1">
                <a:solidFill>
                  <a:srgbClr val="6E6E6F"/>
                </a:solidFill>
                <a:latin typeface="Verdana" pitchFamily="34" charset="0"/>
                <a:cs typeface="Times New Roman" pitchFamily="18" charset="0"/>
              </a:defRPr>
            </a:lvl9pPr>
          </a:lstStyle>
          <a:p>
            <a:pPr algn="ctr">
              <a:spcBef>
                <a:spcPct val="50000"/>
              </a:spcBef>
            </a:pPr>
            <a:r>
              <a:rPr lang="de-CH" altLang="de-DE" sz="2000" i="0" dirty="0" smtClean="0">
                <a:solidFill>
                  <a:schemeClr val="tx1"/>
                </a:solidFill>
                <a:latin typeface="+mn-lt"/>
                <a:cs typeface="Arial" charset="0"/>
              </a:rPr>
              <a:t>Arbeitsumgebung &amp; Prozesse im OP </a:t>
            </a:r>
            <a:endParaRPr lang="de-CH" altLang="de-DE" sz="2000" i="0" dirty="0">
              <a:solidFill>
                <a:srgbClr val="777777"/>
              </a:solidFill>
              <a:latin typeface="+mn-lt"/>
              <a:cs typeface="Arial" charset="0"/>
            </a:endParaRPr>
          </a:p>
        </p:txBody>
      </p:sp>
      <p:sp>
        <p:nvSpPr>
          <p:cNvPr id="12" name="Rectangle 8"/>
          <p:cNvSpPr>
            <a:spLocks noChangeArrowheads="1"/>
          </p:cNvSpPr>
          <p:nvPr/>
        </p:nvSpPr>
        <p:spPr bwMode="auto">
          <a:xfrm>
            <a:off x="2555875" y="1348472"/>
            <a:ext cx="4197350" cy="4528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i="1">
                <a:solidFill>
                  <a:srgbClr val="6E6E6F"/>
                </a:solidFill>
                <a:latin typeface="Verdana" pitchFamily="34" charset="0"/>
                <a:cs typeface="Times New Roman" pitchFamily="18" charset="0"/>
              </a:defRPr>
            </a:lvl1pPr>
            <a:lvl2pPr marL="742950" indent="-285750" eaLnBrk="0" hangingPunct="0">
              <a:defRPr sz="1600" i="1">
                <a:solidFill>
                  <a:srgbClr val="6E6E6F"/>
                </a:solidFill>
                <a:latin typeface="Verdana" pitchFamily="34" charset="0"/>
                <a:cs typeface="Times New Roman" pitchFamily="18" charset="0"/>
              </a:defRPr>
            </a:lvl2pPr>
            <a:lvl3pPr marL="1143000" indent="-228600" eaLnBrk="0" hangingPunct="0">
              <a:defRPr sz="1600" i="1">
                <a:solidFill>
                  <a:srgbClr val="6E6E6F"/>
                </a:solidFill>
                <a:latin typeface="Verdana" pitchFamily="34" charset="0"/>
                <a:cs typeface="Times New Roman" pitchFamily="18" charset="0"/>
              </a:defRPr>
            </a:lvl3pPr>
            <a:lvl4pPr marL="1600200" indent="-228600" eaLnBrk="0" hangingPunct="0">
              <a:defRPr sz="1600" i="1">
                <a:solidFill>
                  <a:srgbClr val="6E6E6F"/>
                </a:solidFill>
                <a:latin typeface="Verdana" pitchFamily="34" charset="0"/>
                <a:cs typeface="Times New Roman" pitchFamily="18" charset="0"/>
              </a:defRPr>
            </a:lvl4pPr>
            <a:lvl5pPr marL="2057400" indent="-228600" eaLnBrk="0" hangingPunct="0">
              <a:defRPr sz="1600" i="1">
                <a:solidFill>
                  <a:srgbClr val="6E6E6F"/>
                </a:solidFill>
                <a:latin typeface="Verdana" pitchFamily="34" charset="0"/>
                <a:cs typeface="Times New Roman" pitchFamily="18" charset="0"/>
              </a:defRPr>
            </a:lvl5pPr>
            <a:lvl6pPr marL="2514600" indent="-228600" eaLnBrk="0" fontAlgn="base" hangingPunct="0">
              <a:spcBef>
                <a:spcPct val="0"/>
              </a:spcBef>
              <a:spcAft>
                <a:spcPct val="0"/>
              </a:spcAft>
              <a:defRPr sz="1600" i="1">
                <a:solidFill>
                  <a:srgbClr val="6E6E6F"/>
                </a:solidFill>
                <a:latin typeface="Verdana" pitchFamily="34" charset="0"/>
                <a:cs typeface="Times New Roman" pitchFamily="18" charset="0"/>
              </a:defRPr>
            </a:lvl6pPr>
            <a:lvl7pPr marL="2971800" indent="-228600" eaLnBrk="0" fontAlgn="base" hangingPunct="0">
              <a:spcBef>
                <a:spcPct val="0"/>
              </a:spcBef>
              <a:spcAft>
                <a:spcPct val="0"/>
              </a:spcAft>
              <a:defRPr sz="1600" i="1">
                <a:solidFill>
                  <a:srgbClr val="6E6E6F"/>
                </a:solidFill>
                <a:latin typeface="Verdana" pitchFamily="34" charset="0"/>
                <a:cs typeface="Times New Roman" pitchFamily="18" charset="0"/>
              </a:defRPr>
            </a:lvl7pPr>
            <a:lvl8pPr marL="3429000" indent="-228600" eaLnBrk="0" fontAlgn="base" hangingPunct="0">
              <a:spcBef>
                <a:spcPct val="0"/>
              </a:spcBef>
              <a:spcAft>
                <a:spcPct val="0"/>
              </a:spcAft>
              <a:defRPr sz="1600" i="1">
                <a:solidFill>
                  <a:srgbClr val="6E6E6F"/>
                </a:solidFill>
                <a:latin typeface="Verdana" pitchFamily="34" charset="0"/>
                <a:cs typeface="Times New Roman" pitchFamily="18" charset="0"/>
              </a:defRPr>
            </a:lvl8pPr>
            <a:lvl9pPr marL="3886200" indent="-228600" eaLnBrk="0" fontAlgn="base" hangingPunct="0">
              <a:spcBef>
                <a:spcPct val="0"/>
              </a:spcBef>
              <a:spcAft>
                <a:spcPct val="0"/>
              </a:spcAft>
              <a:defRPr sz="1600" i="1">
                <a:solidFill>
                  <a:srgbClr val="6E6E6F"/>
                </a:solidFill>
                <a:latin typeface="Verdana" pitchFamily="34" charset="0"/>
                <a:cs typeface="Times New Roman" pitchFamily="18" charset="0"/>
              </a:defRPr>
            </a:lvl9pPr>
          </a:lstStyle>
          <a:p>
            <a:pPr eaLnBrk="1" hangingPunct="1"/>
            <a:endParaRPr lang="en-US" altLang="de-DE" dirty="0"/>
          </a:p>
        </p:txBody>
      </p:sp>
      <p:sp>
        <p:nvSpPr>
          <p:cNvPr id="13" name="Text Box 11"/>
          <p:cNvSpPr txBox="1">
            <a:spLocks noChangeArrowheads="1"/>
          </p:cNvSpPr>
          <p:nvPr/>
        </p:nvSpPr>
        <p:spPr bwMode="auto">
          <a:xfrm>
            <a:off x="2915816" y="4789601"/>
            <a:ext cx="3602037" cy="1015663"/>
          </a:xfrm>
          <a:prstGeom prst="rect">
            <a:avLst/>
          </a:prstGeom>
          <a:solidFill>
            <a:schemeClr val="accent2">
              <a:lumMod val="60000"/>
              <a:lumOff val="40000"/>
            </a:schemeClr>
          </a:solidFill>
          <a:ln w="12700">
            <a:solidFill>
              <a:schemeClr val="bg2"/>
            </a:solidFill>
            <a:miter lim="800000"/>
            <a:headEnd/>
            <a:tailEnd/>
          </a:ln>
        </p:spPr>
        <p:txBody>
          <a:bodyPr>
            <a:spAutoFit/>
          </a:bodyPr>
          <a:lstStyle>
            <a:lvl1pPr eaLnBrk="0" hangingPunct="0">
              <a:defRPr sz="1600" i="1">
                <a:solidFill>
                  <a:srgbClr val="6E6E6F"/>
                </a:solidFill>
                <a:latin typeface="Verdana" pitchFamily="34" charset="0"/>
                <a:cs typeface="Times New Roman" pitchFamily="18" charset="0"/>
              </a:defRPr>
            </a:lvl1pPr>
            <a:lvl2pPr marL="742950" indent="-285750" eaLnBrk="0" hangingPunct="0">
              <a:defRPr sz="1600" i="1">
                <a:solidFill>
                  <a:srgbClr val="6E6E6F"/>
                </a:solidFill>
                <a:latin typeface="Verdana" pitchFamily="34" charset="0"/>
                <a:cs typeface="Times New Roman" pitchFamily="18" charset="0"/>
              </a:defRPr>
            </a:lvl2pPr>
            <a:lvl3pPr marL="1143000" indent="-228600" eaLnBrk="0" hangingPunct="0">
              <a:defRPr sz="1600" i="1">
                <a:solidFill>
                  <a:srgbClr val="6E6E6F"/>
                </a:solidFill>
                <a:latin typeface="Verdana" pitchFamily="34" charset="0"/>
                <a:cs typeface="Times New Roman" pitchFamily="18" charset="0"/>
              </a:defRPr>
            </a:lvl3pPr>
            <a:lvl4pPr marL="1600200" indent="-228600" eaLnBrk="0" hangingPunct="0">
              <a:defRPr sz="1600" i="1">
                <a:solidFill>
                  <a:srgbClr val="6E6E6F"/>
                </a:solidFill>
                <a:latin typeface="Verdana" pitchFamily="34" charset="0"/>
                <a:cs typeface="Times New Roman" pitchFamily="18" charset="0"/>
              </a:defRPr>
            </a:lvl4pPr>
            <a:lvl5pPr marL="2057400" indent="-228600" eaLnBrk="0" hangingPunct="0">
              <a:defRPr sz="1600" i="1">
                <a:solidFill>
                  <a:srgbClr val="6E6E6F"/>
                </a:solidFill>
                <a:latin typeface="Verdana" pitchFamily="34" charset="0"/>
                <a:cs typeface="Times New Roman" pitchFamily="18" charset="0"/>
              </a:defRPr>
            </a:lvl5pPr>
            <a:lvl6pPr marL="2514600" indent="-228600" eaLnBrk="0" fontAlgn="base" hangingPunct="0">
              <a:spcBef>
                <a:spcPct val="0"/>
              </a:spcBef>
              <a:spcAft>
                <a:spcPct val="0"/>
              </a:spcAft>
              <a:defRPr sz="1600" i="1">
                <a:solidFill>
                  <a:srgbClr val="6E6E6F"/>
                </a:solidFill>
                <a:latin typeface="Verdana" pitchFamily="34" charset="0"/>
                <a:cs typeface="Times New Roman" pitchFamily="18" charset="0"/>
              </a:defRPr>
            </a:lvl6pPr>
            <a:lvl7pPr marL="2971800" indent="-228600" eaLnBrk="0" fontAlgn="base" hangingPunct="0">
              <a:spcBef>
                <a:spcPct val="0"/>
              </a:spcBef>
              <a:spcAft>
                <a:spcPct val="0"/>
              </a:spcAft>
              <a:defRPr sz="1600" i="1">
                <a:solidFill>
                  <a:srgbClr val="6E6E6F"/>
                </a:solidFill>
                <a:latin typeface="Verdana" pitchFamily="34" charset="0"/>
                <a:cs typeface="Times New Roman" pitchFamily="18" charset="0"/>
              </a:defRPr>
            </a:lvl7pPr>
            <a:lvl8pPr marL="3429000" indent="-228600" eaLnBrk="0" fontAlgn="base" hangingPunct="0">
              <a:spcBef>
                <a:spcPct val="0"/>
              </a:spcBef>
              <a:spcAft>
                <a:spcPct val="0"/>
              </a:spcAft>
              <a:defRPr sz="1600" i="1">
                <a:solidFill>
                  <a:srgbClr val="6E6E6F"/>
                </a:solidFill>
                <a:latin typeface="Verdana" pitchFamily="34" charset="0"/>
                <a:cs typeface="Times New Roman" pitchFamily="18" charset="0"/>
              </a:defRPr>
            </a:lvl8pPr>
            <a:lvl9pPr marL="3886200" indent="-228600" eaLnBrk="0" fontAlgn="base" hangingPunct="0">
              <a:spcBef>
                <a:spcPct val="0"/>
              </a:spcBef>
              <a:spcAft>
                <a:spcPct val="0"/>
              </a:spcAft>
              <a:defRPr sz="1600" i="1">
                <a:solidFill>
                  <a:srgbClr val="6E6E6F"/>
                </a:solidFill>
                <a:latin typeface="Verdana" pitchFamily="34" charset="0"/>
                <a:cs typeface="Times New Roman" pitchFamily="18" charset="0"/>
              </a:defRPr>
            </a:lvl9pPr>
          </a:lstStyle>
          <a:p>
            <a:pPr algn="ctr">
              <a:spcBef>
                <a:spcPct val="50000"/>
              </a:spcBef>
            </a:pPr>
            <a:r>
              <a:rPr lang="de-CH" altLang="de-DE" sz="2000" i="0" dirty="0" smtClean="0">
                <a:solidFill>
                  <a:schemeClr val="tx1"/>
                </a:solidFill>
                <a:latin typeface="+mn-lt"/>
                <a:cs typeface="Arial" charset="0"/>
              </a:rPr>
              <a:t>Organisatorische, kulturelle, finanzielle, regulatorische Rahmenbedingungen </a:t>
            </a:r>
            <a:endParaRPr lang="de-CH" altLang="de-DE" sz="2000" i="0" dirty="0">
              <a:solidFill>
                <a:schemeClr val="tx1"/>
              </a:solidFill>
              <a:latin typeface="+mn-lt"/>
              <a:cs typeface="Arial" charset="0"/>
            </a:endParaRPr>
          </a:p>
        </p:txBody>
      </p:sp>
      <p:sp>
        <p:nvSpPr>
          <p:cNvPr id="15" name="Line 9"/>
          <p:cNvSpPr>
            <a:spLocks noChangeShapeType="1"/>
          </p:cNvSpPr>
          <p:nvPr/>
        </p:nvSpPr>
        <p:spPr bwMode="auto">
          <a:xfrm>
            <a:off x="1454150" y="3544853"/>
            <a:ext cx="11017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de-CH" dirty="0"/>
          </a:p>
        </p:txBody>
      </p:sp>
      <p:sp>
        <p:nvSpPr>
          <p:cNvPr id="16" name="Text Box 3"/>
          <p:cNvSpPr txBox="1">
            <a:spLocks noChangeArrowheads="1"/>
          </p:cNvSpPr>
          <p:nvPr/>
        </p:nvSpPr>
        <p:spPr bwMode="auto">
          <a:xfrm>
            <a:off x="404244" y="3037021"/>
            <a:ext cx="1871662" cy="1015663"/>
          </a:xfrm>
          <a:prstGeom prst="rect">
            <a:avLst/>
          </a:prstGeom>
          <a:solidFill>
            <a:srgbClr val="FF9999"/>
          </a:solidFill>
          <a:ln w="12700">
            <a:solidFill>
              <a:schemeClr val="bg2"/>
            </a:solidFill>
            <a:miter lim="800000"/>
            <a:headEnd/>
            <a:tailEnd/>
          </a:ln>
        </p:spPr>
        <p:txBody>
          <a:bodyPr>
            <a:spAutoFit/>
          </a:bodyPr>
          <a:lstStyle>
            <a:lvl1pPr eaLnBrk="0" hangingPunct="0">
              <a:defRPr sz="1600" i="1">
                <a:solidFill>
                  <a:srgbClr val="6E6E6F"/>
                </a:solidFill>
                <a:latin typeface="Verdana" pitchFamily="34" charset="0"/>
                <a:cs typeface="Times New Roman" pitchFamily="18" charset="0"/>
              </a:defRPr>
            </a:lvl1pPr>
            <a:lvl2pPr marL="742950" indent="-285750" eaLnBrk="0" hangingPunct="0">
              <a:defRPr sz="1600" i="1">
                <a:solidFill>
                  <a:srgbClr val="6E6E6F"/>
                </a:solidFill>
                <a:latin typeface="Verdana" pitchFamily="34" charset="0"/>
                <a:cs typeface="Times New Roman" pitchFamily="18" charset="0"/>
              </a:defRPr>
            </a:lvl2pPr>
            <a:lvl3pPr marL="1143000" indent="-228600" eaLnBrk="0" hangingPunct="0">
              <a:defRPr sz="1600" i="1">
                <a:solidFill>
                  <a:srgbClr val="6E6E6F"/>
                </a:solidFill>
                <a:latin typeface="Verdana" pitchFamily="34" charset="0"/>
                <a:cs typeface="Times New Roman" pitchFamily="18" charset="0"/>
              </a:defRPr>
            </a:lvl3pPr>
            <a:lvl4pPr marL="1600200" indent="-228600" eaLnBrk="0" hangingPunct="0">
              <a:defRPr sz="1600" i="1">
                <a:solidFill>
                  <a:srgbClr val="6E6E6F"/>
                </a:solidFill>
                <a:latin typeface="Verdana" pitchFamily="34" charset="0"/>
                <a:cs typeface="Times New Roman" pitchFamily="18" charset="0"/>
              </a:defRPr>
            </a:lvl4pPr>
            <a:lvl5pPr marL="2057400" indent="-228600" eaLnBrk="0" hangingPunct="0">
              <a:defRPr sz="1600" i="1">
                <a:solidFill>
                  <a:srgbClr val="6E6E6F"/>
                </a:solidFill>
                <a:latin typeface="Verdana" pitchFamily="34" charset="0"/>
                <a:cs typeface="Times New Roman" pitchFamily="18" charset="0"/>
              </a:defRPr>
            </a:lvl5pPr>
            <a:lvl6pPr marL="2514600" indent="-228600" eaLnBrk="0" fontAlgn="base" hangingPunct="0">
              <a:spcBef>
                <a:spcPct val="0"/>
              </a:spcBef>
              <a:spcAft>
                <a:spcPct val="0"/>
              </a:spcAft>
              <a:defRPr sz="1600" i="1">
                <a:solidFill>
                  <a:srgbClr val="6E6E6F"/>
                </a:solidFill>
                <a:latin typeface="Verdana" pitchFamily="34" charset="0"/>
                <a:cs typeface="Times New Roman" pitchFamily="18" charset="0"/>
              </a:defRPr>
            </a:lvl6pPr>
            <a:lvl7pPr marL="2971800" indent="-228600" eaLnBrk="0" fontAlgn="base" hangingPunct="0">
              <a:spcBef>
                <a:spcPct val="0"/>
              </a:spcBef>
              <a:spcAft>
                <a:spcPct val="0"/>
              </a:spcAft>
              <a:defRPr sz="1600" i="1">
                <a:solidFill>
                  <a:srgbClr val="6E6E6F"/>
                </a:solidFill>
                <a:latin typeface="Verdana" pitchFamily="34" charset="0"/>
                <a:cs typeface="Times New Roman" pitchFamily="18" charset="0"/>
              </a:defRPr>
            </a:lvl7pPr>
            <a:lvl8pPr marL="3429000" indent="-228600" eaLnBrk="0" fontAlgn="base" hangingPunct="0">
              <a:spcBef>
                <a:spcPct val="0"/>
              </a:spcBef>
              <a:spcAft>
                <a:spcPct val="0"/>
              </a:spcAft>
              <a:defRPr sz="1600" i="1">
                <a:solidFill>
                  <a:srgbClr val="6E6E6F"/>
                </a:solidFill>
                <a:latin typeface="Verdana" pitchFamily="34" charset="0"/>
                <a:cs typeface="Times New Roman" pitchFamily="18" charset="0"/>
              </a:defRPr>
            </a:lvl8pPr>
            <a:lvl9pPr marL="3886200" indent="-228600" eaLnBrk="0" fontAlgn="base" hangingPunct="0">
              <a:spcBef>
                <a:spcPct val="0"/>
              </a:spcBef>
              <a:spcAft>
                <a:spcPct val="0"/>
              </a:spcAft>
              <a:defRPr sz="1600" i="1">
                <a:solidFill>
                  <a:srgbClr val="6E6E6F"/>
                </a:solidFill>
                <a:latin typeface="Verdana" pitchFamily="34" charset="0"/>
                <a:cs typeface="Times New Roman" pitchFamily="18" charset="0"/>
              </a:defRPr>
            </a:lvl9pPr>
          </a:lstStyle>
          <a:p>
            <a:pPr algn="ctr">
              <a:spcBef>
                <a:spcPct val="50000"/>
              </a:spcBef>
            </a:pPr>
            <a:r>
              <a:rPr lang="de-CH" altLang="de-DE" sz="2000" i="0" dirty="0" smtClean="0">
                <a:solidFill>
                  <a:schemeClr val="tx1"/>
                </a:solidFill>
                <a:latin typeface="+mn-lt"/>
                <a:cs typeface="Arial" charset="0"/>
              </a:rPr>
              <a:t>Risiko-faktoren</a:t>
            </a:r>
            <a:r>
              <a:rPr lang="en-GB" altLang="de-DE" sz="2000" i="0" dirty="0" smtClean="0">
                <a:solidFill>
                  <a:schemeClr val="tx1"/>
                </a:solidFill>
                <a:latin typeface="+mn-lt"/>
                <a:cs typeface="Arial" charset="0"/>
              </a:rPr>
              <a:t> </a:t>
            </a:r>
            <a:br>
              <a:rPr lang="en-GB" altLang="de-DE" sz="2000" i="0" dirty="0" smtClean="0">
                <a:solidFill>
                  <a:schemeClr val="tx1"/>
                </a:solidFill>
                <a:latin typeface="+mn-lt"/>
                <a:cs typeface="Arial" charset="0"/>
              </a:rPr>
            </a:br>
            <a:r>
              <a:rPr lang="en-GB" altLang="de-DE" sz="2000" i="0" dirty="0" smtClean="0">
                <a:solidFill>
                  <a:schemeClr val="tx1"/>
                </a:solidFill>
                <a:latin typeface="+mn-lt"/>
                <a:cs typeface="Arial" charset="0"/>
              </a:rPr>
              <a:t>des </a:t>
            </a:r>
            <a:r>
              <a:rPr lang="de-CH" altLang="de-DE" sz="2000" i="0" dirty="0" smtClean="0">
                <a:solidFill>
                  <a:schemeClr val="tx1"/>
                </a:solidFill>
                <a:latin typeface="+mn-lt"/>
                <a:cs typeface="Arial" charset="0"/>
              </a:rPr>
              <a:t>Patienten</a:t>
            </a:r>
            <a:endParaRPr lang="de-CH" altLang="de-DE" sz="2000" i="0" dirty="0">
              <a:solidFill>
                <a:schemeClr val="tx1"/>
              </a:solidFill>
              <a:latin typeface="+mn-lt"/>
              <a:cs typeface="Arial" charset="0"/>
            </a:endParaRPr>
          </a:p>
        </p:txBody>
      </p:sp>
      <p:sp>
        <p:nvSpPr>
          <p:cNvPr id="17" name="Text Box 7"/>
          <p:cNvSpPr txBox="1">
            <a:spLocks noChangeArrowheads="1"/>
          </p:cNvSpPr>
          <p:nvPr/>
        </p:nvSpPr>
        <p:spPr bwMode="auto">
          <a:xfrm>
            <a:off x="7236296" y="3344798"/>
            <a:ext cx="1552575" cy="400110"/>
          </a:xfrm>
          <a:prstGeom prst="rect">
            <a:avLst/>
          </a:prstGeom>
          <a:solidFill>
            <a:srgbClr val="92D050"/>
          </a:solidFill>
          <a:ln w="12700">
            <a:solidFill>
              <a:schemeClr val="bg2"/>
            </a:solidFill>
            <a:miter lim="800000"/>
            <a:headEnd/>
            <a:tailEnd/>
          </a:ln>
        </p:spPr>
        <p:txBody>
          <a:bodyPr>
            <a:spAutoFit/>
          </a:bodyPr>
          <a:lstStyle>
            <a:lvl1pPr eaLnBrk="0" hangingPunct="0">
              <a:defRPr sz="1600" i="1">
                <a:solidFill>
                  <a:srgbClr val="6E6E6F"/>
                </a:solidFill>
                <a:latin typeface="Verdana" pitchFamily="34" charset="0"/>
                <a:cs typeface="Times New Roman" pitchFamily="18" charset="0"/>
              </a:defRPr>
            </a:lvl1pPr>
            <a:lvl2pPr marL="742950" indent="-285750" eaLnBrk="0" hangingPunct="0">
              <a:defRPr sz="1600" i="1">
                <a:solidFill>
                  <a:srgbClr val="6E6E6F"/>
                </a:solidFill>
                <a:latin typeface="Verdana" pitchFamily="34" charset="0"/>
                <a:cs typeface="Times New Roman" pitchFamily="18" charset="0"/>
              </a:defRPr>
            </a:lvl2pPr>
            <a:lvl3pPr marL="1143000" indent="-228600" eaLnBrk="0" hangingPunct="0">
              <a:defRPr sz="1600" i="1">
                <a:solidFill>
                  <a:srgbClr val="6E6E6F"/>
                </a:solidFill>
                <a:latin typeface="Verdana" pitchFamily="34" charset="0"/>
                <a:cs typeface="Times New Roman" pitchFamily="18" charset="0"/>
              </a:defRPr>
            </a:lvl3pPr>
            <a:lvl4pPr marL="1600200" indent="-228600" eaLnBrk="0" hangingPunct="0">
              <a:defRPr sz="1600" i="1">
                <a:solidFill>
                  <a:srgbClr val="6E6E6F"/>
                </a:solidFill>
                <a:latin typeface="Verdana" pitchFamily="34" charset="0"/>
                <a:cs typeface="Times New Roman" pitchFamily="18" charset="0"/>
              </a:defRPr>
            </a:lvl4pPr>
            <a:lvl5pPr marL="2057400" indent="-228600" eaLnBrk="0" hangingPunct="0">
              <a:defRPr sz="1600" i="1">
                <a:solidFill>
                  <a:srgbClr val="6E6E6F"/>
                </a:solidFill>
                <a:latin typeface="Verdana" pitchFamily="34" charset="0"/>
                <a:cs typeface="Times New Roman" pitchFamily="18" charset="0"/>
              </a:defRPr>
            </a:lvl5pPr>
            <a:lvl6pPr marL="2514600" indent="-228600" eaLnBrk="0" fontAlgn="base" hangingPunct="0">
              <a:spcBef>
                <a:spcPct val="0"/>
              </a:spcBef>
              <a:spcAft>
                <a:spcPct val="0"/>
              </a:spcAft>
              <a:defRPr sz="1600" i="1">
                <a:solidFill>
                  <a:srgbClr val="6E6E6F"/>
                </a:solidFill>
                <a:latin typeface="Verdana" pitchFamily="34" charset="0"/>
                <a:cs typeface="Times New Roman" pitchFamily="18" charset="0"/>
              </a:defRPr>
            </a:lvl6pPr>
            <a:lvl7pPr marL="2971800" indent="-228600" eaLnBrk="0" fontAlgn="base" hangingPunct="0">
              <a:spcBef>
                <a:spcPct val="0"/>
              </a:spcBef>
              <a:spcAft>
                <a:spcPct val="0"/>
              </a:spcAft>
              <a:defRPr sz="1600" i="1">
                <a:solidFill>
                  <a:srgbClr val="6E6E6F"/>
                </a:solidFill>
                <a:latin typeface="Verdana" pitchFamily="34" charset="0"/>
                <a:cs typeface="Times New Roman" pitchFamily="18" charset="0"/>
              </a:defRPr>
            </a:lvl7pPr>
            <a:lvl8pPr marL="3429000" indent="-228600" eaLnBrk="0" fontAlgn="base" hangingPunct="0">
              <a:spcBef>
                <a:spcPct val="0"/>
              </a:spcBef>
              <a:spcAft>
                <a:spcPct val="0"/>
              </a:spcAft>
              <a:defRPr sz="1600" i="1">
                <a:solidFill>
                  <a:srgbClr val="6E6E6F"/>
                </a:solidFill>
                <a:latin typeface="Verdana" pitchFamily="34" charset="0"/>
                <a:cs typeface="Times New Roman" pitchFamily="18" charset="0"/>
              </a:defRPr>
            </a:lvl8pPr>
            <a:lvl9pPr marL="3886200" indent="-228600" eaLnBrk="0" fontAlgn="base" hangingPunct="0">
              <a:spcBef>
                <a:spcPct val="0"/>
              </a:spcBef>
              <a:spcAft>
                <a:spcPct val="0"/>
              </a:spcAft>
              <a:defRPr sz="1600" i="1">
                <a:solidFill>
                  <a:srgbClr val="6E6E6F"/>
                </a:solidFill>
                <a:latin typeface="Verdana" pitchFamily="34" charset="0"/>
                <a:cs typeface="Times New Roman" pitchFamily="18" charset="0"/>
              </a:defRPr>
            </a:lvl9pPr>
          </a:lstStyle>
          <a:p>
            <a:pPr algn="ctr">
              <a:spcBef>
                <a:spcPct val="50000"/>
              </a:spcBef>
            </a:pPr>
            <a:r>
              <a:rPr lang="en-GB" altLang="de-DE" sz="2000" i="0" dirty="0">
                <a:solidFill>
                  <a:schemeClr val="tx1"/>
                </a:solidFill>
                <a:latin typeface="+mn-lt"/>
                <a:cs typeface="Arial" charset="0"/>
              </a:rPr>
              <a:t>Outcome</a:t>
            </a:r>
          </a:p>
        </p:txBody>
      </p:sp>
      <p:sp>
        <p:nvSpPr>
          <p:cNvPr id="18" name="Line 10"/>
          <p:cNvSpPr>
            <a:spLocks noChangeShapeType="1"/>
          </p:cNvSpPr>
          <p:nvPr/>
        </p:nvSpPr>
        <p:spPr bwMode="auto">
          <a:xfrm>
            <a:off x="6751637" y="3523074"/>
            <a:ext cx="484659"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de-CH" dirty="0"/>
          </a:p>
        </p:txBody>
      </p:sp>
      <p:sp>
        <p:nvSpPr>
          <p:cNvPr id="4" name="Foliennummernplatzhalter 3"/>
          <p:cNvSpPr>
            <a:spLocks noGrp="1"/>
          </p:cNvSpPr>
          <p:nvPr>
            <p:ph type="sldNum" sz="quarter" idx="4"/>
          </p:nvPr>
        </p:nvSpPr>
        <p:spPr/>
        <p:txBody>
          <a:bodyPr/>
          <a:lstStyle/>
          <a:p>
            <a:fld id="{A6DC35B0-3101-436D-83E8-2A48940380AD}" type="slidenum">
              <a:rPr lang="de-CH" smtClean="0"/>
              <a:pPr/>
              <a:t>7</a:t>
            </a:fld>
            <a:endParaRPr lang="de-CH" dirty="0"/>
          </a:p>
        </p:txBody>
      </p:sp>
      <p:sp>
        <p:nvSpPr>
          <p:cNvPr id="19" name="Ellipse 18"/>
          <p:cNvSpPr/>
          <p:nvPr/>
        </p:nvSpPr>
        <p:spPr>
          <a:xfrm>
            <a:off x="2555875" y="2459216"/>
            <a:ext cx="4197350" cy="1486034"/>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solidFill>
                <a:srgbClr val="C00000"/>
              </a:solidFill>
            </a:endParaRPr>
          </a:p>
        </p:txBody>
      </p:sp>
      <p:cxnSp>
        <p:nvCxnSpPr>
          <p:cNvPr id="8" name="Gerade Verbindung 7"/>
          <p:cNvCxnSpPr/>
          <p:nvPr/>
        </p:nvCxnSpPr>
        <p:spPr>
          <a:xfrm>
            <a:off x="4716834" y="2204864"/>
            <a:ext cx="1295326"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Gerade Verbindung 20"/>
          <p:cNvCxnSpPr/>
          <p:nvPr/>
        </p:nvCxnSpPr>
        <p:spPr>
          <a:xfrm>
            <a:off x="3918239" y="2406757"/>
            <a:ext cx="1446258"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2" name="Gerade Verbindung 21"/>
          <p:cNvCxnSpPr/>
          <p:nvPr/>
        </p:nvCxnSpPr>
        <p:spPr>
          <a:xfrm>
            <a:off x="5141557" y="5157192"/>
            <a:ext cx="1086627"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6" name="Gerade Verbindung mit Pfeil 25"/>
          <p:cNvCxnSpPr/>
          <p:nvPr/>
        </p:nvCxnSpPr>
        <p:spPr>
          <a:xfrm flipH="1">
            <a:off x="6113982" y="2167204"/>
            <a:ext cx="790826" cy="0"/>
          </a:xfrm>
          <a:prstGeom prst="straightConnector1">
            <a:avLst/>
          </a:prstGeom>
          <a:ln w="412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Gerade Verbindung mit Pfeil 26"/>
          <p:cNvCxnSpPr/>
          <p:nvPr/>
        </p:nvCxnSpPr>
        <p:spPr>
          <a:xfrm flipH="1">
            <a:off x="6445470" y="5013176"/>
            <a:ext cx="790826" cy="0"/>
          </a:xfrm>
          <a:prstGeom prst="straightConnector1">
            <a:avLst/>
          </a:prstGeom>
          <a:ln w="412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3"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solidFill>
                  <a:prstClr val="black"/>
                </a:solidFill>
              </a:rPr>
              <a:t>© patientensicherheit schweiz</a:t>
            </a:r>
            <a:endParaRPr lang="de-CH" dirty="0">
              <a:solidFill>
                <a:prstClr val="black"/>
              </a:solidFill>
            </a:endParaRPr>
          </a:p>
        </p:txBody>
      </p:sp>
    </p:spTree>
    <p:extLst>
      <p:ext uri="{BB962C8B-B14F-4D97-AF65-F5344CB8AC3E}">
        <p14:creationId xmlns:p14="http://schemas.microsoft.com/office/powerpoint/2010/main" val="3857533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Gemeinsames Verständnis?</a:t>
            </a:r>
            <a:endParaRPr lang="de-CH"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8</a:t>
            </a:fld>
            <a:endParaRPr lang="de-CH" dirty="0"/>
          </a:p>
        </p:txBody>
      </p:sp>
      <p:sp>
        <p:nvSpPr>
          <p:cNvPr id="4" name="Inhaltsplatzhalter 3"/>
          <p:cNvSpPr>
            <a:spLocks noGrp="1"/>
          </p:cNvSpPr>
          <p:nvPr>
            <p:ph sz="quarter" idx="11"/>
          </p:nvPr>
        </p:nvSpPr>
        <p:spPr/>
        <p:txBody>
          <a:bodyPr>
            <a:normAutofit/>
          </a:bodyPr>
          <a:lstStyle/>
          <a:p>
            <a:pPr marL="0" indent="0">
              <a:buNone/>
            </a:pPr>
            <a:r>
              <a:rPr lang="de-CH" sz="2000" dirty="0" smtClean="0">
                <a:solidFill>
                  <a:srgbClr val="C00000"/>
                </a:solidFill>
              </a:rPr>
              <a:t>Wie ist das bei uns? Welche Einschätzungen haben wir?</a:t>
            </a:r>
          </a:p>
          <a:p>
            <a:pPr marL="0" indent="0">
              <a:buNone/>
            </a:pPr>
            <a:endParaRPr lang="de-CH" sz="1800" b="0" dirty="0" smtClean="0"/>
          </a:p>
          <a:p>
            <a:pPr marL="342900" indent="-342900">
              <a:spcBef>
                <a:spcPts val="0"/>
              </a:spcBef>
              <a:buClrTx/>
              <a:buSzTx/>
              <a:buFont typeface="+mj-lt"/>
              <a:buAutoNum type="arabicPeriod"/>
              <a:defRPr/>
            </a:pPr>
            <a:r>
              <a:rPr lang="en-US" sz="1800" b="0" dirty="0" smtClean="0">
                <a:latin typeface="Arial" panose="020B0604020202020204" pitchFamily="34" charset="0"/>
                <a:cs typeface="Arial" panose="020B0604020202020204" pitchFamily="34" charset="0"/>
              </a:rPr>
              <a:t>«</a:t>
            </a:r>
            <a:r>
              <a:rPr lang="en-US" sz="1800" b="0" dirty="0" err="1">
                <a:latin typeface="Arial" panose="020B0604020202020204" pitchFamily="34" charset="0"/>
                <a:cs typeface="Arial" panose="020B0604020202020204" pitchFamily="34" charset="0"/>
              </a:rPr>
              <a:t>Auch</a:t>
            </a:r>
            <a:r>
              <a:rPr lang="en-US" sz="1800" b="0" dirty="0">
                <a:latin typeface="Arial" panose="020B0604020202020204" pitchFamily="34" charset="0"/>
                <a:cs typeface="Arial" panose="020B0604020202020204" pitchFamily="34" charset="0"/>
              </a:rPr>
              <a:t> </a:t>
            </a:r>
            <a:r>
              <a:rPr lang="en-US" sz="1800" b="0" dirty="0" err="1">
                <a:latin typeface="Arial" panose="020B0604020202020204" pitchFamily="34" charset="0"/>
                <a:cs typeface="Arial" panose="020B0604020202020204" pitchFamily="34" charset="0"/>
              </a:rPr>
              <a:t>wenn</a:t>
            </a:r>
            <a:r>
              <a:rPr lang="en-US" sz="1800" b="0" dirty="0">
                <a:latin typeface="Arial" panose="020B0604020202020204" pitchFamily="34" charset="0"/>
                <a:cs typeface="Arial" panose="020B0604020202020204" pitchFamily="34" charset="0"/>
              </a:rPr>
              <a:t> </a:t>
            </a:r>
            <a:r>
              <a:rPr lang="en-US" sz="1800" b="0" dirty="0" err="1">
                <a:latin typeface="Arial" panose="020B0604020202020204" pitchFamily="34" charset="0"/>
                <a:cs typeface="Arial" panose="020B0604020202020204" pitchFamily="34" charset="0"/>
              </a:rPr>
              <a:t>ich</a:t>
            </a:r>
            <a:r>
              <a:rPr lang="en-US" sz="1800" b="0" dirty="0">
                <a:latin typeface="Arial" panose="020B0604020202020204" pitchFamily="34" charset="0"/>
                <a:cs typeface="Arial" panose="020B0604020202020204" pitchFamily="34" charset="0"/>
              </a:rPr>
              <a:t> </a:t>
            </a:r>
            <a:r>
              <a:rPr lang="en-US" sz="1800" b="0" dirty="0" err="1">
                <a:latin typeface="Arial" panose="020B0604020202020204" pitchFamily="34" charset="0"/>
                <a:cs typeface="Arial" panose="020B0604020202020204" pitchFamily="34" charset="0"/>
              </a:rPr>
              <a:t>müde</a:t>
            </a:r>
            <a:r>
              <a:rPr lang="en-US" sz="1800" b="0" dirty="0">
                <a:latin typeface="Arial" panose="020B0604020202020204" pitchFamily="34" charset="0"/>
                <a:cs typeface="Arial" panose="020B0604020202020204" pitchFamily="34" charset="0"/>
              </a:rPr>
              <a:t> bin, bin </a:t>
            </a:r>
            <a:r>
              <a:rPr lang="en-US" sz="1800" b="0" dirty="0" err="1">
                <a:latin typeface="Arial" panose="020B0604020202020204" pitchFamily="34" charset="0"/>
                <a:cs typeface="Arial" panose="020B0604020202020204" pitchFamily="34" charset="0"/>
              </a:rPr>
              <a:t>ich</a:t>
            </a:r>
            <a:r>
              <a:rPr lang="en-US" sz="1800" b="0" dirty="0">
                <a:latin typeface="Arial" panose="020B0604020202020204" pitchFamily="34" charset="0"/>
                <a:cs typeface="Arial" panose="020B0604020202020204" pitchFamily="34" charset="0"/>
              </a:rPr>
              <a:t> in </a:t>
            </a:r>
            <a:r>
              <a:rPr lang="en-US" sz="1800" b="0" dirty="0" err="1">
                <a:latin typeface="Arial" panose="020B0604020202020204" pitchFamily="34" charset="0"/>
                <a:cs typeface="Arial" panose="020B0604020202020204" pitchFamily="34" charset="0"/>
              </a:rPr>
              <a:t>kritischen</a:t>
            </a:r>
            <a:r>
              <a:rPr lang="en-US" sz="1800" b="0" dirty="0">
                <a:latin typeface="Arial" panose="020B0604020202020204" pitchFamily="34" charset="0"/>
                <a:cs typeface="Arial" panose="020B0604020202020204" pitchFamily="34" charset="0"/>
              </a:rPr>
              <a:t> </a:t>
            </a:r>
            <a:r>
              <a:rPr lang="en-US" sz="1800" b="0" dirty="0" err="1">
                <a:latin typeface="Arial" panose="020B0604020202020204" pitchFamily="34" charset="0"/>
                <a:cs typeface="Arial" panose="020B0604020202020204" pitchFamily="34" charset="0"/>
              </a:rPr>
              <a:t>Situationen</a:t>
            </a:r>
            <a:r>
              <a:rPr lang="en-US" sz="1800" b="0" dirty="0">
                <a:latin typeface="Arial" panose="020B0604020202020204" pitchFamily="34" charset="0"/>
                <a:cs typeface="Arial" panose="020B0604020202020204" pitchFamily="34" charset="0"/>
              </a:rPr>
              <a:t> </a:t>
            </a:r>
            <a:r>
              <a:rPr lang="en-US" sz="1800" b="0" dirty="0" err="1">
                <a:latin typeface="Arial" panose="020B0604020202020204" pitchFamily="34" charset="0"/>
                <a:cs typeface="Arial" panose="020B0604020202020204" pitchFamily="34" charset="0"/>
              </a:rPr>
              <a:t>effektiv</a:t>
            </a:r>
            <a:r>
              <a:rPr lang="en-US" sz="1800" b="0" dirty="0">
                <a:latin typeface="Arial" panose="020B0604020202020204" pitchFamily="34" charset="0"/>
                <a:cs typeface="Arial" panose="020B0604020202020204" pitchFamily="34" charset="0"/>
              </a:rPr>
              <a:t> und </a:t>
            </a:r>
            <a:r>
              <a:rPr lang="en-US" sz="1800" b="0" dirty="0" err="1">
                <a:latin typeface="Arial" panose="020B0604020202020204" pitchFamily="34" charset="0"/>
                <a:cs typeface="Arial" panose="020B0604020202020204" pitchFamily="34" charset="0"/>
              </a:rPr>
              <a:t>leistungsfähig</a:t>
            </a:r>
            <a:r>
              <a:rPr lang="en-US" sz="1800" b="0" dirty="0" smtClean="0">
                <a:latin typeface="Arial" panose="020B0604020202020204" pitchFamily="34" charset="0"/>
                <a:cs typeface="Arial" panose="020B0604020202020204" pitchFamily="34" charset="0"/>
              </a:rPr>
              <a:t>.»</a:t>
            </a:r>
          </a:p>
          <a:p>
            <a:pPr marL="342900" indent="-342900">
              <a:spcBef>
                <a:spcPts val="0"/>
              </a:spcBef>
              <a:buClrTx/>
              <a:buSzTx/>
              <a:buFont typeface="+mj-lt"/>
              <a:buAutoNum type="arabicPeriod"/>
              <a:defRPr/>
            </a:pPr>
            <a:endParaRPr lang="en-US" sz="1800" b="0" dirty="0">
              <a:latin typeface="Arial" panose="020B0604020202020204" pitchFamily="34" charset="0"/>
              <a:cs typeface="Arial" panose="020B0604020202020204" pitchFamily="34" charset="0"/>
            </a:endParaRPr>
          </a:p>
          <a:p>
            <a:pPr marL="342900" indent="-342900">
              <a:spcBef>
                <a:spcPts val="0"/>
              </a:spcBef>
              <a:buClrTx/>
              <a:buSzTx/>
              <a:buFont typeface="+mj-lt"/>
              <a:buAutoNum type="arabicPeriod"/>
              <a:defRPr/>
            </a:pPr>
            <a:r>
              <a:rPr lang="de-CH" sz="1800" b="0" dirty="0" smtClean="0">
                <a:latin typeface="Arial" panose="020B0604020202020204" pitchFamily="34" charset="0"/>
                <a:cs typeface="Arial" panose="020B0604020202020204" pitchFamily="34" charset="0"/>
              </a:rPr>
              <a:t>«Ein </a:t>
            </a:r>
            <a:r>
              <a:rPr lang="de-CH" sz="1800" b="0" dirty="0">
                <a:latin typeface="Arial" panose="020B0604020202020204" pitchFamily="34" charset="0"/>
                <a:cs typeface="Arial" panose="020B0604020202020204" pitchFamily="34" charset="0"/>
              </a:rPr>
              <a:t>jüngeres Teammitglied sollte die </a:t>
            </a:r>
            <a:r>
              <a:rPr lang="de-CH" sz="1800" b="0" dirty="0" smtClean="0">
                <a:latin typeface="Arial" panose="020B0604020202020204" pitchFamily="34" charset="0"/>
                <a:cs typeface="Arial" panose="020B0604020202020204" pitchFamily="34" charset="0"/>
              </a:rPr>
              <a:t>Entscheidungen erfahrener </a:t>
            </a:r>
            <a:r>
              <a:rPr lang="de-CH" sz="1800" b="0" dirty="0">
                <a:latin typeface="Arial" panose="020B0604020202020204" pitchFamily="34" charset="0"/>
                <a:cs typeface="Arial" panose="020B0604020202020204" pitchFamily="34" charset="0"/>
              </a:rPr>
              <a:t>Teammitglieder nicht in Frage stellen.»</a:t>
            </a:r>
          </a:p>
          <a:p>
            <a:endParaRPr lang="de-CH" sz="1800" dirty="0">
              <a:latin typeface="Arial" panose="020B0604020202020204" pitchFamily="34" charset="0"/>
              <a:cs typeface="Arial" panose="020B0604020202020204" pitchFamily="34" charset="0"/>
            </a:endParaRPr>
          </a:p>
          <a:p>
            <a:pPr marL="0" indent="0">
              <a:buNone/>
            </a:pPr>
            <a:endParaRPr lang="de-CH" sz="2000" dirty="0">
              <a:solidFill>
                <a:srgbClr val="C00000"/>
              </a:solidFill>
            </a:endParaRPr>
          </a:p>
          <a:p>
            <a:pPr marL="0" indent="0">
              <a:buNone/>
            </a:pPr>
            <a:r>
              <a:rPr lang="de-CH" sz="2000" smtClean="0">
                <a:solidFill>
                  <a:srgbClr val="C00000"/>
                </a:solidFill>
              </a:rPr>
              <a:t>Bestehten eine </a:t>
            </a:r>
            <a:r>
              <a:rPr lang="de-CH" sz="2000" dirty="0" smtClean="0">
                <a:solidFill>
                  <a:srgbClr val="C00000"/>
                </a:solidFill>
              </a:rPr>
              <a:t>gemeinsame </a:t>
            </a:r>
            <a:r>
              <a:rPr lang="de-CH" sz="2000" dirty="0">
                <a:solidFill>
                  <a:srgbClr val="C00000"/>
                </a:solidFill>
              </a:rPr>
              <a:t>Wahrnehmung </a:t>
            </a:r>
            <a:r>
              <a:rPr lang="de-CH" sz="2000" dirty="0" smtClean="0">
                <a:solidFill>
                  <a:srgbClr val="C00000"/>
                </a:solidFill>
              </a:rPr>
              <a:t>und ein gemeinsames Verständnis von Teamzusammenarbeit </a:t>
            </a:r>
            <a:r>
              <a:rPr lang="de-CH" sz="2000" dirty="0">
                <a:solidFill>
                  <a:srgbClr val="C00000"/>
                </a:solidFill>
              </a:rPr>
              <a:t>und Kommunikation?  </a:t>
            </a:r>
            <a:endParaRPr lang="de-CH" sz="2000" dirty="0" smtClean="0">
              <a:solidFill>
                <a:srgbClr val="C00000"/>
              </a:solidFill>
            </a:endParaRPr>
          </a:p>
          <a:p>
            <a:r>
              <a:rPr lang="de-CH" sz="1800" b="0" dirty="0" smtClean="0"/>
              <a:t>Wie nehme ich die Qualität der Zusammenarbeit mit den anderen Berufsgruppen wahr? </a:t>
            </a:r>
          </a:p>
          <a:p>
            <a:r>
              <a:rPr lang="de-CH" sz="1800" b="0" dirty="0" smtClean="0"/>
              <a:t>Nehmen die anderen Berufsgruppen diese ähnlich wahr? </a:t>
            </a:r>
            <a:endParaRPr lang="de-CH" sz="1800" b="0" dirty="0"/>
          </a:p>
          <a:p>
            <a:pPr marL="0" indent="0">
              <a:buNone/>
            </a:pPr>
            <a:endParaRPr lang="de-CH" sz="2000" dirty="0">
              <a:solidFill>
                <a:srgbClr val="C00000"/>
              </a:solidFill>
            </a:endParaRPr>
          </a:p>
        </p:txBody>
      </p:sp>
      <p:sp>
        <p:nvSpPr>
          <p:cNvPr id="5" name="Textplatzhalter 4"/>
          <p:cNvSpPr>
            <a:spLocks noGrp="1"/>
          </p:cNvSpPr>
          <p:nvPr>
            <p:ph type="body" sz="quarter" idx="12"/>
          </p:nvPr>
        </p:nvSpPr>
        <p:spPr/>
        <p:txBody>
          <a:bodyPr/>
          <a:lstStyle/>
          <a:p>
            <a:endParaRPr lang="de-CH" dirty="0"/>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solidFill>
                  <a:prstClr val="black"/>
                </a:solidFill>
              </a:rPr>
              <a:t>© patientensicherheit schweiz</a:t>
            </a:r>
            <a:endParaRPr lang="de-CH" dirty="0">
              <a:solidFill>
                <a:prstClr val="black"/>
              </a:solidFill>
            </a:endParaRPr>
          </a:p>
        </p:txBody>
      </p:sp>
    </p:spTree>
    <p:extLst>
      <p:ext uri="{BB962C8B-B14F-4D97-AF65-F5344CB8AC3E}">
        <p14:creationId xmlns:p14="http://schemas.microsoft.com/office/powerpoint/2010/main" val="13643446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Gemeinsames Verständnis?</a:t>
            </a:r>
            <a:endParaRPr lang="de-CH"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9</a:t>
            </a:fld>
            <a:endParaRPr lang="de-CH" dirty="0"/>
          </a:p>
        </p:txBody>
      </p:sp>
      <p:sp>
        <p:nvSpPr>
          <p:cNvPr id="4" name="Inhaltsplatzhalter 3"/>
          <p:cNvSpPr>
            <a:spLocks noGrp="1"/>
          </p:cNvSpPr>
          <p:nvPr>
            <p:ph sz="quarter" idx="11"/>
          </p:nvPr>
        </p:nvSpPr>
        <p:spPr/>
        <p:txBody>
          <a:bodyPr>
            <a:normAutofit fontScale="92500" lnSpcReduction="20000"/>
          </a:bodyPr>
          <a:lstStyle/>
          <a:p>
            <a:pPr marL="0" indent="0">
              <a:buNone/>
            </a:pPr>
            <a:r>
              <a:rPr lang="de-CH" sz="1800" dirty="0">
                <a:solidFill>
                  <a:srgbClr val="C00000"/>
                </a:solidFill>
              </a:rPr>
              <a:t>Besteht </a:t>
            </a:r>
            <a:r>
              <a:rPr lang="de-CH" sz="1800" dirty="0" smtClean="0">
                <a:solidFill>
                  <a:srgbClr val="C00000"/>
                </a:solidFill>
              </a:rPr>
              <a:t>eine gemeinsame </a:t>
            </a:r>
            <a:r>
              <a:rPr lang="de-CH" sz="1800" dirty="0">
                <a:solidFill>
                  <a:srgbClr val="C00000"/>
                </a:solidFill>
              </a:rPr>
              <a:t>Einschätzung </a:t>
            </a:r>
            <a:r>
              <a:rPr lang="de-CH" sz="1800" dirty="0" smtClean="0">
                <a:solidFill>
                  <a:srgbClr val="C00000"/>
                </a:solidFill>
              </a:rPr>
              <a:t>sicherheitsrelevanter </a:t>
            </a:r>
            <a:r>
              <a:rPr lang="de-CH" sz="1800" dirty="0">
                <a:solidFill>
                  <a:srgbClr val="C00000"/>
                </a:solidFill>
              </a:rPr>
              <a:t>Faktoren? </a:t>
            </a:r>
          </a:p>
          <a:p>
            <a:pPr marL="0" indent="0">
              <a:buNone/>
            </a:pPr>
            <a:endParaRPr lang="en-US" sz="1800" dirty="0" smtClean="0">
              <a:solidFill>
                <a:srgbClr val="C00000"/>
              </a:solidFill>
            </a:endParaRPr>
          </a:p>
          <a:p>
            <a:pPr marL="0" indent="0">
              <a:buNone/>
            </a:pPr>
            <a:r>
              <a:rPr lang="en-US" sz="1800" dirty="0" err="1" smtClean="0">
                <a:solidFill>
                  <a:srgbClr val="C00000"/>
                </a:solidFill>
              </a:rPr>
              <a:t>Einstellungen</a:t>
            </a:r>
            <a:r>
              <a:rPr lang="en-US" sz="1800" dirty="0" smtClean="0">
                <a:solidFill>
                  <a:srgbClr val="C00000"/>
                </a:solidFill>
              </a:rPr>
              <a:t> und </a:t>
            </a:r>
            <a:r>
              <a:rPr lang="en-US" sz="1800" dirty="0" err="1" smtClean="0">
                <a:solidFill>
                  <a:srgbClr val="C00000"/>
                </a:solidFill>
              </a:rPr>
              <a:t>Sicherheitskultur</a:t>
            </a:r>
            <a:r>
              <a:rPr lang="en-US" sz="1800" dirty="0" smtClean="0">
                <a:solidFill>
                  <a:srgbClr val="C00000"/>
                </a:solidFill>
              </a:rPr>
              <a:t> </a:t>
            </a:r>
          </a:p>
          <a:p>
            <a:endParaRPr lang="en-US" sz="1800" dirty="0">
              <a:solidFill>
                <a:srgbClr val="FF0000"/>
              </a:solidFill>
            </a:endParaRPr>
          </a:p>
          <a:p>
            <a:r>
              <a:rPr lang="de-CH" sz="1800" dirty="0" smtClean="0"/>
              <a:t>«Auch wenn ich müde bin, bin ich in kritischen Situationen effektiv und leistungsfähig.»</a:t>
            </a:r>
            <a:br>
              <a:rPr lang="de-CH" sz="1800" dirty="0" smtClean="0"/>
            </a:br>
            <a:r>
              <a:rPr lang="de-CH" sz="1800" b="0" dirty="0" smtClean="0"/>
              <a:t>Zustimmung:</a:t>
            </a:r>
            <a:r>
              <a:rPr lang="de-CH" sz="1800" dirty="0" smtClean="0"/>
              <a:t> </a:t>
            </a:r>
          </a:p>
          <a:p>
            <a:pPr lvl="1"/>
            <a:r>
              <a:rPr lang="en-US" sz="1800" b="0" dirty="0" smtClean="0"/>
              <a:t>60</a:t>
            </a:r>
            <a:r>
              <a:rPr lang="en-US" sz="1800" b="0" dirty="0"/>
              <a:t>% </a:t>
            </a:r>
            <a:r>
              <a:rPr lang="en-US" sz="1800" dirty="0" smtClean="0"/>
              <a:t>des </a:t>
            </a:r>
            <a:r>
              <a:rPr lang="en-US" sz="1800" dirty="0" err="1" smtClean="0"/>
              <a:t>medizinischen</a:t>
            </a:r>
            <a:r>
              <a:rPr lang="en-US" sz="1800" dirty="0" smtClean="0"/>
              <a:t> Personals </a:t>
            </a:r>
          </a:p>
          <a:p>
            <a:pPr lvl="1"/>
            <a:r>
              <a:rPr lang="en-US" sz="1800" b="0" dirty="0" smtClean="0"/>
              <a:t>70% der </a:t>
            </a:r>
            <a:r>
              <a:rPr lang="en-US" sz="1800" b="0" dirty="0" err="1" smtClean="0"/>
              <a:t>Chirurgen</a:t>
            </a:r>
            <a:r>
              <a:rPr lang="en-US" sz="1800" b="0" dirty="0" smtClean="0"/>
              <a:t>, 47% der </a:t>
            </a:r>
            <a:r>
              <a:rPr lang="en-US" sz="1800" b="0" dirty="0" err="1" smtClean="0"/>
              <a:t>Anästhesisten</a:t>
            </a:r>
            <a:r>
              <a:rPr lang="en-US" sz="1800" b="0" dirty="0" smtClean="0"/>
              <a:t> </a:t>
            </a:r>
          </a:p>
          <a:p>
            <a:pPr lvl="1"/>
            <a:r>
              <a:rPr lang="en-US" sz="1800" dirty="0" smtClean="0"/>
              <a:t>26</a:t>
            </a:r>
            <a:r>
              <a:rPr lang="en-US" sz="1800" dirty="0"/>
              <a:t>% des  </a:t>
            </a:r>
            <a:r>
              <a:rPr lang="en-US" sz="1800" dirty="0" err="1"/>
              <a:t>Flugpersonals</a:t>
            </a:r>
            <a:r>
              <a:rPr lang="en-US" sz="1800" dirty="0"/>
              <a:t> </a:t>
            </a:r>
          </a:p>
          <a:p>
            <a:endParaRPr lang="de-CH" sz="1800" b="0" dirty="0"/>
          </a:p>
          <a:p>
            <a:r>
              <a:rPr lang="de-CH" sz="1800" dirty="0" smtClean="0"/>
              <a:t>«Ein jüngeres </a:t>
            </a:r>
            <a:r>
              <a:rPr lang="de-CH" sz="1800" dirty="0"/>
              <a:t>Teammitglied sollte die </a:t>
            </a:r>
            <a:r>
              <a:rPr lang="de-CH" sz="1800" dirty="0" smtClean="0"/>
              <a:t>Entscheidungen </a:t>
            </a:r>
            <a:r>
              <a:rPr lang="de-CH" sz="1800" dirty="0"/>
              <a:t>erfahrener Teammitglieder nicht in </a:t>
            </a:r>
            <a:r>
              <a:rPr lang="de-CH" sz="1800" dirty="0" smtClean="0"/>
              <a:t>Frage stellen.»</a:t>
            </a:r>
            <a:br>
              <a:rPr lang="de-CH" sz="1800" dirty="0" smtClean="0"/>
            </a:br>
            <a:r>
              <a:rPr lang="de-CH" sz="1800" b="0" dirty="0" smtClean="0"/>
              <a:t>Zustimmung: </a:t>
            </a:r>
          </a:p>
          <a:p>
            <a:pPr lvl="1"/>
            <a:r>
              <a:rPr lang="de-CH" sz="1800" b="0" dirty="0" smtClean="0"/>
              <a:t>45% </a:t>
            </a:r>
            <a:r>
              <a:rPr lang="de-CH" sz="1800" b="0" dirty="0"/>
              <a:t>der </a:t>
            </a:r>
            <a:r>
              <a:rPr lang="de-CH" sz="1800" b="0" dirty="0" smtClean="0"/>
              <a:t>Chirurgen</a:t>
            </a:r>
          </a:p>
          <a:p>
            <a:pPr lvl="1"/>
            <a:r>
              <a:rPr lang="de-CH" sz="1800" b="0" dirty="0" smtClean="0"/>
              <a:t>6% </a:t>
            </a:r>
            <a:r>
              <a:rPr lang="de-CH" sz="1800" b="0" dirty="0"/>
              <a:t>des </a:t>
            </a:r>
            <a:r>
              <a:rPr lang="de-CH" sz="1800" b="0" dirty="0" smtClean="0"/>
              <a:t>Personals </a:t>
            </a:r>
            <a:r>
              <a:rPr lang="de-CH" sz="1800" b="0" dirty="0"/>
              <a:t>aus der </a:t>
            </a:r>
            <a:r>
              <a:rPr lang="de-CH" sz="1800" dirty="0" smtClean="0"/>
              <a:t>Intensivpflege und </a:t>
            </a:r>
            <a:r>
              <a:rPr lang="de-CH" sz="1800" dirty="0"/>
              <a:t>des </a:t>
            </a:r>
            <a:r>
              <a:rPr lang="de-CH" sz="1800" dirty="0" smtClean="0"/>
              <a:t>Cockpitpersonals</a:t>
            </a:r>
            <a:endParaRPr lang="de-CH" sz="1800" b="0" dirty="0" smtClean="0"/>
          </a:p>
          <a:p>
            <a:pPr lvl="1"/>
            <a:endParaRPr lang="de-CH" sz="1800" b="0" dirty="0" smtClean="0"/>
          </a:p>
          <a:p>
            <a:pPr marL="269875" lvl="1" indent="0">
              <a:buNone/>
            </a:pPr>
            <a:r>
              <a:rPr lang="de-CH" sz="1800" b="1" dirty="0" smtClean="0"/>
              <a:t>«</a:t>
            </a:r>
            <a:r>
              <a:rPr lang="de-CH" sz="1800" b="1" dirty="0" err="1" smtClean="0"/>
              <a:t>Speak</a:t>
            </a:r>
            <a:r>
              <a:rPr lang="de-CH" sz="1800" b="1" dirty="0" smtClean="0"/>
              <a:t> </a:t>
            </a:r>
            <a:r>
              <a:rPr lang="de-CH" sz="1800" b="1" dirty="0" err="1" smtClean="0"/>
              <a:t>up</a:t>
            </a:r>
            <a:r>
              <a:rPr lang="de-CH" sz="1800" b="1" dirty="0" smtClean="0"/>
              <a:t>»</a:t>
            </a:r>
          </a:p>
          <a:p>
            <a:pPr lvl="1"/>
            <a:r>
              <a:rPr lang="de-CH" sz="1800" dirty="0" smtClean="0"/>
              <a:t>1 von 4 von Personen geben an, dass sie nicht ermuntert werden, Sicherheitsbedenken zu äussern </a:t>
            </a:r>
            <a:endParaRPr lang="de-CH" sz="2000" dirty="0"/>
          </a:p>
          <a:p>
            <a:endParaRPr lang="de-CH" sz="2000" dirty="0"/>
          </a:p>
          <a:p>
            <a:endParaRPr lang="en-US" sz="2000" dirty="0" smtClean="0">
              <a:solidFill>
                <a:srgbClr val="C00000"/>
              </a:solidFill>
            </a:endParaRPr>
          </a:p>
          <a:p>
            <a:endParaRPr lang="en-US" dirty="0"/>
          </a:p>
        </p:txBody>
      </p:sp>
      <p:sp>
        <p:nvSpPr>
          <p:cNvPr id="5" name="Textplatzhalter 4"/>
          <p:cNvSpPr>
            <a:spLocks noGrp="1"/>
          </p:cNvSpPr>
          <p:nvPr>
            <p:ph type="body" sz="quarter" idx="12"/>
          </p:nvPr>
        </p:nvSpPr>
        <p:spPr/>
        <p:txBody>
          <a:bodyPr/>
          <a:lstStyle/>
          <a:p>
            <a:r>
              <a:rPr lang="de-CH"/>
              <a:t>Sexton JB, 2000.</a:t>
            </a:r>
          </a:p>
          <a:p>
            <a:endParaRPr lang="de-CH"/>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solidFill>
                  <a:prstClr val="black"/>
                </a:solidFill>
              </a:rPr>
              <a:t>© patientensicherheit </a:t>
            </a:r>
            <a:r>
              <a:rPr lang="de-CH" dirty="0" err="1" smtClean="0">
                <a:solidFill>
                  <a:prstClr val="black"/>
                </a:solidFill>
              </a:rPr>
              <a:t>schweiz</a:t>
            </a:r>
            <a:endParaRPr lang="de-CH" dirty="0">
              <a:solidFill>
                <a:prstClr val="black"/>
              </a:solidFill>
            </a:endParaRPr>
          </a:p>
        </p:txBody>
      </p:sp>
    </p:spTree>
    <p:extLst>
      <p:ext uri="{BB962C8B-B14F-4D97-AF65-F5344CB8AC3E}">
        <p14:creationId xmlns:p14="http://schemas.microsoft.com/office/powerpoint/2010/main" val="1559636390"/>
      </p:ext>
    </p:extLst>
  </p:cSld>
  <p:clrMapOvr>
    <a:masterClrMapping/>
  </p:clrMapOvr>
  <p:timing>
    <p:tnLst>
      <p:par>
        <p:cTn id="1" dur="indefinite" restart="never" nodeType="tmRoot"/>
      </p:par>
    </p:tnLst>
  </p:timing>
</p:sld>
</file>

<file path=ppt/theme/theme1.xml><?xml version="1.0" encoding="utf-8"?>
<a:theme xmlns:a="http://schemas.openxmlformats.org/drawingml/2006/main" name="Präsentationsvorlage_progress_SC_d">
  <a:themeElements>
    <a:clrScheme name="Patientensicherheit">
      <a:dk1>
        <a:sysClr val="windowText" lastClr="000000"/>
      </a:dk1>
      <a:lt1>
        <a:sysClr val="window" lastClr="FFFFFF"/>
      </a:lt1>
      <a:dk2>
        <a:srgbClr val="1F497D"/>
      </a:dk2>
      <a:lt2>
        <a:srgbClr val="EEECE1"/>
      </a:lt2>
      <a:accent1>
        <a:srgbClr val="006061"/>
      </a:accent1>
      <a:accent2>
        <a:srgbClr val="6CA09B"/>
      </a:accent2>
      <a:accent3>
        <a:srgbClr val="B2CECB"/>
      </a:accent3>
      <a:accent4>
        <a:srgbClr val="8064A2"/>
      </a:accent4>
      <a:accent5>
        <a:srgbClr val="4BACC6"/>
      </a:accent5>
      <a:accent6>
        <a:srgbClr val="F79646"/>
      </a:accent6>
      <a:hlink>
        <a:srgbClr val="0000FF"/>
      </a:hlink>
      <a:folHlink>
        <a:srgbClr val="800080"/>
      </a:folHlink>
    </a:clrScheme>
    <a:fontScheme name="Patientensicherheit">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Präsentationsvorlage_progress_SC_d">
  <a:themeElements>
    <a:clrScheme name="Patientensicherheit">
      <a:dk1>
        <a:sysClr val="windowText" lastClr="000000"/>
      </a:dk1>
      <a:lt1>
        <a:sysClr val="window" lastClr="FFFFFF"/>
      </a:lt1>
      <a:dk2>
        <a:srgbClr val="1F497D"/>
      </a:dk2>
      <a:lt2>
        <a:srgbClr val="EEECE1"/>
      </a:lt2>
      <a:accent1>
        <a:srgbClr val="006061"/>
      </a:accent1>
      <a:accent2>
        <a:srgbClr val="6CA09B"/>
      </a:accent2>
      <a:accent3>
        <a:srgbClr val="B2CECB"/>
      </a:accent3>
      <a:accent4>
        <a:srgbClr val="8064A2"/>
      </a:accent4>
      <a:accent5>
        <a:srgbClr val="4BACC6"/>
      </a:accent5>
      <a:accent6>
        <a:srgbClr val="F79646"/>
      </a:accent6>
      <a:hlink>
        <a:srgbClr val="0000FF"/>
      </a:hlink>
      <a:folHlink>
        <a:srgbClr val="800080"/>
      </a:folHlink>
    </a:clrScheme>
    <a:fontScheme name="Patientensicherheit">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Präsentationsvorlage_progress_SC_d</Template>
  <TotalTime>0</TotalTime>
  <Words>9215</Words>
  <Application>Microsoft Office PowerPoint</Application>
  <PresentationFormat>Bildschirmpräsentation (4:3)</PresentationFormat>
  <Paragraphs>747</Paragraphs>
  <Slides>32</Slides>
  <Notes>32</Notes>
  <HiddenSlides>0</HiddenSlides>
  <MMClips>0</MMClips>
  <ScaleCrop>false</ScaleCrop>
  <HeadingPairs>
    <vt:vector size="4" baseType="variant">
      <vt:variant>
        <vt:lpstr>Design</vt:lpstr>
      </vt:variant>
      <vt:variant>
        <vt:i4>3</vt:i4>
      </vt:variant>
      <vt:variant>
        <vt:lpstr>Folientitel</vt:lpstr>
      </vt:variant>
      <vt:variant>
        <vt:i4>32</vt:i4>
      </vt:variant>
    </vt:vector>
  </HeadingPairs>
  <TitlesOfParts>
    <vt:vector size="35" baseType="lpstr">
      <vt:lpstr>Präsentationsvorlage_progress_SC_d</vt:lpstr>
      <vt:lpstr>Office-Design</vt:lpstr>
      <vt:lpstr>1_Präsentationsvorlage_progress_SC_d</vt:lpstr>
      <vt:lpstr>PowerPoint-Präsentation</vt:lpstr>
      <vt:lpstr>PowerPoint-Präsentation</vt:lpstr>
      <vt:lpstr>Betriebsinterne Weiterbildung    Modul 3 Sicherheits-management und Teamkommunikation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Stiftung für Patientensicherheit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Paula Bezzola</dc:creator>
  <cp:lastModifiedBy>Irene Kobler</cp:lastModifiedBy>
  <cp:revision>428</cp:revision>
  <cp:lastPrinted>2013-12-09T13:54:18Z</cp:lastPrinted>
  <dcterms:created xsi:type="dcterms:W3CDTF">2013-08-02T15:56:19Z</dcterms:created>
  <dcterms:modified xsi:type="dcterms:W3CDTF">2015-10-14T13:55:06Z</dcterms:modified>
</cp:coreProperties>
</file>