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6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83"/>
    <a:srgbClr val="001C1A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 snapToGrid="0" snapToObjects="1">
      <p:cViewPr>
        <p:scale>
          <a:sx n="70" d="100"/>
          <a:sy n="70" d="100"/>
        </p:scale>
        <p:origin x="-114" y="-726"/>
      </p:cViewPr>
      <p:guideLst>
        <p:guide orient="horz" pos="672"/>
        <p:guide pos="2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8B0C-F2E1-4673-B110-F7709F0F79BA}" type="datetimeFigureOut">
              <a:rPr lang="de-DE" smtClean="0"/>
              <a:t>18.04.2019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F29A-CF1F-4104-83D1-6A74775249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3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F29A-CF1F-4104-83D1-6A747752490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17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2186"/>
            <a:ext cx="6829425" cy="595139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5CA9B-E913-F843-A9A6-044CA7840AD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1190625"/>
            <a:ext cx="8229600" cy="49720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de-DE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24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A9B-E913-F843-A9A6-044CA7840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65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5392591" cy="59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Titelschrift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26109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de-CH" dirty="0" smtClean="0"/>
              <a:t>Lauftext: ﻿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wisi</a:t>
            </a:r>
            <a:r>
              <a:rPr lang="de-CH" dirty="0" smtClean="0"/>
              <a:t> </a:t>
            </a:r>
            <a:r>
              <a:rPr lang="de-CH" dirty="0" err="1" smtClean="0"/>
              <a:t>enim</a:t>
            </a:r>
            <a:r>
              <a:rPr lang="de-CH" dirty="0" smtClean="0"/>
              <a:t> ad minim </a:t>
            </a:r>
            <a:r>
              <a:rPr lang="de-CH" dirty="0" err="1" smtClean="0"/>
              <a:t>veniam</a:t>
            </a:r>
            <a:r>
              <a:rPr lang="de-CH" dirty="0" smtClean="0"/>
              <a:t>, </a:t>
            </a:r>
            <a:r>
              <a:rPr lang="de-CH" dirty="0" err="1" smtClean="0"/>
              <a:t>quis</a:t>
            </a:r>
            <a:r>
              <a:rPr lang="de-CH" dirty="0" smtClean="0"/>
              <a:t> </a:t>
            </a:r>
            <a:r>
              <a:rPr lang="de-CH" dirty="0" err="1" smtClean="0"/>
              <a:t>nostrud</a:t>
            </a:r>
            <a:r>
              <a:rPr lang="de-CH" dirty="0" smtClean="0"/>
              <a:t> </a:t>
            </a:r>
            <a:r>
              <a:rPr lang="de-CH" dirty="0" err="1" smtClean="0"/>
              <a:t>exerci</a:t>
            </a:r>
            <a:r>
              <a:rPr lang="de-CH" dirty="0" smtClean="0"/>
              <a:t> </a:t>
            </a:r>
            <a:r>
              <a:rPr lang="de-CH" dirty="0" err="1" smtClean="0"/>
              <a:t>tation</a:t>
            </a:r>
            <a:r>
              <a:rPr lang="de-CH" dirty="0" smtClean="0"/>
              <a:t> </a:t>
            </a:r>
            <a:r>
              <a:rPr lang="de-CH" dirty="0" err="1" smtClean="0"/>
              <a:t>ullamcorper</a:t>
            </a:r>
            <a:r>
              <a:rPr lang="de-CH" dirty="0" smtClean="0"/>
              <a:t> </a:t>
            </a:r>
            <a:r>
              <a:rPr lang="de-CH" dirty="0" err="1" smtClean="0"/>
              <a:t>suscipit</a:t>
            </a:r>
            <a:r>
              <a:rPr lang="de-CH" dirty="0" smtClean="0"/>
              <a:t> </a:t>
            </a:r>
          </a:p>
          <a:p>
            <a:pPr lvl="1"/>
            <a:r>
              <a:rPr lang="de-CH" dirty="0" err="1" smtClean="0"/>
              <a:t>lobortis</a:t>
            </a:r>
            <a:r>
              <a:rPr lang="de-CH" dirty="0" smtClean="0"/>
              <a:t> </a:t>
            </a:r>
            <a:r>
              <a:rPr lang="de-CH" dirty="0" err="1" smtClean="0"/>
              <a:t>nisl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aliquip</a:t>
            </a:r>
            <a:r>
              <a:rPr lang="de-CH" dirty="0" smtClean="0"/>
              <a:t> ex </a:t>
            </a:r>
            <a:r>
              <a:rPr lang="de-CH" dirty="0" err="1" smtClean="0"/>
              <a:t>ea</a:t>
            </a:r>
            <a:r>
              <a:rPr lang="de-CH" dirty="0" smtClean="0"/>
              <a:t> commodo </a:t>
            </a:r>
            <a:r>
              <a:rPr lang="de-CH" dirty="0" err="1" smtClean="0"/>
              <a:t>consequat</a:t>
            </a:r>
            <a:r>
              <a:rPr lang="de-CH" dirty="0" smtClean="0"/>
              <a:t>. </a:t>
            </a:r>
            <a:r>
              <a:rPr lang="de-CH" dirty="0" err="1" smtClean="0"/>
              <a:t>Dolor</a:t>
            </a:r>
            <a:r>
              <a:rPr lang="de-CH" dirty="0" smtClean="0"/>
              <a:t> in </a:t>
            </a:r>
            <a:r>
              <a:rPr lang="de-CH" dirty="0" err="1" smtClean="0"/>
              <a:t>hendrerit</a:t>
            </a:r>
            <a:r>
              <a:rPr lang="de-CH" dirty="0" smtClean="0"/>
              <a:t> in </a:t>
            </a:r>
            <a:r>
              <a:rPr lang="de-CH" dirty="0" err="1" smtClean="0"/>
              <a:t>vulputate</a:t>
            </a:r>
            <a:r>
              <a:rPr lang="de-CH" dirty="0" smtClean="0"/>
              <a:t> </a:t>
            </a:r>
            <a:r>
              <a:rPr lang="de-CH" dirty="0" err="1" smtClean="0"/>
              <a:t>velit</a:t>
            </a:r>
            <a:r>
              <a:rPr lang="de-CH" dirty="0" smtClean="0"/>
              <a:t> esse </a:t>
            </a:r>
            <a:r>
              <a:rPr lang="de-CH" dirty="0" err="1" smtClean="0"/>
              <a:t>molestie</a:t>
            </a:r>
            <a:r>
              <a:rPr lang="de-CH" dirty="0" smtClean="0"/>
              <a:t> </a:t>
            </a:r>
            <a:r>
              <a:rPr lang="de-CH" dirty="0" err="1" smtClean="0"/>
              <a:t>consequat</a:t>
            </a:r>
            <a:r>
              <a:rPr lang="de-CH" dirty="0" smtClean="0"/>
              <a:t>, </a:t>
            </a:r>
            <a:r>
              <a:rPr lang="de-CH" dirty="0" err="1" smtClean="0"/>
              <a:t>vel</a:t>
            </a:r>
            <a:r>
              <a:rPr lang="de-CH" dirty="0" smtClean="0"/>
              <a:t> </a:t>
            </a:r>
            <a:r>
              <a:rPr lang="de-CH" dirty="0" err="1" smtClean="0"/>
              <a:t>illum</a:t>
            </a:r>
            <a:r>
              <a:rPr lang="de-CH" dirty="0" smtClean="0"/>
              <a:t> </a:t>
            </a:r>
            <a:r>
              <a:rPr lang="de-CH" dirty="0" err="1" smtClean="0"/>
              <a:t>dolore</a:t>
            </a:r>
            <a:r>
              <a:rPr lang="de-CH" dirty="0" smtClean="0"/>
              <a:t> </a:t>
            </a:r>
            <a:r>
              <a:rPr lang="de-CH" dirty="0" err="1" smtClean="0"/>
              <a:t>eu</a:t>
            </a:r>
            <a:r>
              <a:rPr lang="de-CH" dirty="0" smtClean="0"/>
              <a:t> </a:t>
            </a:r>
            <a:r>
              <a:rPr lang="de-CH" dirty="0" err="1" smtClean="0"/>
              <a:t>feugiat</a:t>
            </a:r>
            <a:r>
              <a:rPr lang="de-CH" dirty="0" smtClean="0"/>
              <a:t> </a:t>
            </a:r>
            <a:r>
              <a:rPr lang="de-CH" dirty="0" err="1" smtClean="0"/>
              <a:t>nulla</a:t>
            </a:r>
            <a:endParaRPr lang="de-CH" dirty="0" smtClean="0"/>
          </a:p>
          <a:p>
            <a:pPr lvl="1"/>
            <a:endParaRPr lang="de-CH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CA9B-E913-F843-A9A6-044CA7840ADE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8" descr="Patientensicherheit_Logo_d-f-i.cmy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84" y="184121"/>
            <a:ext cx="1282916" cy="6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6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2400" b="0" kern="1200">
          <a:solidFill>
            <a:srgbClr val="001C1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67469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Revue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 morbidité et de mortalité</a:t>
            </a:r>
            <a:endParaRPr lang="de-DE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l"/>
            <a:endParaRPr lang="de-DE" sz="1600" dirty="0">
              <a:latin typeface="Arial"/>
              <a:cs typeface="Arial"/>
            </a:endParaRPr>
          </a:p>
        </p:txBody>
      </p:sp>
      <p:pic>
        <p:nvPicPr>
          <p:cNvPr id="1027" name="Picture 3" descr="Z:\Stiftung Patientensicherheit\MoMo\Modul II_Entwicklung Materialien\7_Materialien\Foto Momo GettyImages-10621868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4"/>
          <a:stretch/>
        </p:blipFill>
        <p:spPr bwMode="auto">
          <a:xfrm>
            <a:off x="466725" y="1784874"/>
            <a:ext cx="7956000" cy="4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Indications relatives aux patients: 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((conserver l’anonymat au maximum, ni nom ni date de naissance, sexe seulement si pertinent</a:t>
            </a:r>
            <a:r>
              <a:rPr lang="fr-CH" i="1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Diagnostic d’admission ou de traitement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Évolution de la maladie et mesure(s) médicale(s) effectuée(s)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5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Avez-vous des questions de compréhension concernant le </a:t>
            </a:r>
            <a:r>
              <a:rPr lang="fr-FR" sz="2400" dirty="0" smtClean="0"/>
              <a:t>cas?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1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ésultat </a:t>
            </a:r>
            <a:r>
              <a:rPr lang="fr-FR" dirty="0"/>
              <a:t>indésirable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information de l’équipe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de sélection des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cas)) 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Erreur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((information de l’équipe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de sélection des cas)) 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</a:t>
            </a:r>
            <a:r>
              <a:rPr lang="fr-FR" dirty="0"/>
              <a:t>préliminaire </a:t>
            </a:r>
            <a:endParaRPr lang="de-D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07" y="3046939"/>
            <a:ext cx="2533663" cy="12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3" y="3056791"/>
            <a:ext cx="2415200" cy="13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8" y="1574694"/>
            <a:ext cx="2173133" cy="13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58" y="1614834"/>
            <a:ext cx="2406372" cy="12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1623754"/>
            <a:ext cx="2210991" cy="1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93" y="4740551"/>
            <a:ext cx="134143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630624"/>
            <a:ext cx="7164000" cy="15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552" y="51366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</a:t>
            </a:r>
            <a:r>
              <a:rPr lang="fr-FR" sz="1200" dirty="0" smtClean="0"/>
              <a:t>nformations </a:t>
            </a:r>
            <a:r>
              <a:rPr lang="fr-FR" sz="1200" dirty="0"/>
              <a:t>relatives au cas 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69712" y="5138275"/>
            <a:ext cx="126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Résultat </a:t>
            </a:r>
            <a:r>
              <a:rPr lang="fr-FR" sz="1200" dirty="0"/>
              <a:t>indésirable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58843" y="51382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Informations relatives au cas 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61495" y="513506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E</a:t>
            </a:r>
            <a:r>
              <a:rPr lang="de-DE" sz="1200" dirty="0" err="1" smtClean="0"/>
              <a:t>rreur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995936" y="51366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Informations relatives au cas 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93343" y="348385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321870" y="20387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4278474" y="33780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Kognitive Verzerrung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5227249" y="513506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Informations relatives au cas 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55140" y="20387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1566003" y="20530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Kognitive Verzerrung</a:t>
            </a:r>
            <a:endParaRPr lang="de-DE" sz="1200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1" y="3056791"/>
            <a:ext cx="2415200" cy="13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66" y="1574694"/>
            <a:ext cx="2173133" cy="13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96" y="1614834"/>
            <a:ext cx="2406372" cy="12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0" y="1623754"/>
            <a:ext cx="2210991" cy="1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763581" y="348385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28" name="Textfeld 27"/>
          <p:cNvSpPr txBox="1"/>
          <p:nvPr/>
        </p:nvSpPr>
        <p:spPr>
          <a:xfrm>
            <a:off x="6292108" y="20387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29" name="Textfeld 28"/>
          <p:cNvSpPr txBox="1"/>
          <p:nvPr/>
        </p:nvSpPr>
        <p:spPr>
          <a:xfrm>
            <a:off x="4025378" y="20387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Faktor</a:t>
            </a:r>
            <a:endParaRPr lang="de-DE" sz="1200" dirty="0"/>
          </a:p>
        </p:txBody>
      </p:sp>
      <p:sp>
        <p:nvSpPr>
          <p:cNvPr id="30" name="Textfeld 29"/>
          <p:cNvSpPr txBox="1"/>
          <p:nvPr/>
        </p:nvSpPr>
        <p:spPr>
          <a:xfrm>
            <a:off x="1536241" y="20530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Kognitive Verzerrung</a:t>
            </a:r>
            <a:endParaRPr lang="de-DE" sz="1200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80" y="3046939"/>
            <a:ext cx="2533663" cy="12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4205647" y="33780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Distorsion cognitive </a:t>
            </a:r>
            <a:endParaRPr lang="de-DE" sz="1200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4" y="3056791"/>
            <a:ext cx="2415200" cy="13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39" y="1574694"/>
            <a:ext cx="2173133" cy="13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69" y="1614834"/>
            <a:ext cx="2406372" cy="12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3" y="1623754"/>
            <a:ext cx="2210991" cy="1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690754" y="348385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Facteur d’influence</a:t>
            </a:r>
            <a:endParaRPr lang="de-DE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6219281" y="203874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Facteur d’influence</a:t>
            </a:r>
            <a:endParaRPr lang="de-DE" sz="1200" dirty="0"/>
          </a:p>
        </p:txBody>
      </p:sp>
      <p:sp>
        <p:nvSpPr>
          <p:cNvPr id="39" name="Textfeld 38"/>
          <p:cNvSpPr txBox="1"/>
          <p:nvPr/>
        </p:nvSpPr>
        <p:spPr>
          <a:xfrm>
            <a:off x="3847320" y="20024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Facteur d’influence</a:t>
            </a:r>
            <a:endParaRPr lang="de-DE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1463414" y="20530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Distorsion </a:t>
            </a:r>
            <a:r>
              <a:rPr lang="fr-FR" sz="1200" dirty="0"/>
              <a:t>cognitive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61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dirty="0" smtClean="0"/>
              <a:t>Que </a:t>
            </a:r>
            <a:r>
              <a:rPr lang="fr-FR" dirty="0"/>
              <a:t>jugez-vous évident? </a:t>
            </a:r>
            <a:endParaRPr lang="fr-F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dirty="0" smtClean="0"/>
              <a:t>Quels </a:t>
            </a:r>
            <a:r>
              <a:rPr lang="fr-FR" dirty="0"/>
              <a:t>points voyez-vous différemment? Manque-t-il quelque chose</a:t>
            </a:r>
            <a:r>
              <a:rPr lang="fr-FR" dirty="0" smtClean="0"/>
              <a:t>?</a:t>
            </a:r>
            <a:endParaRPr lang="de-DE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dirty="0" smtClean="0"/>
              <a:t>Des </a:t>
            </a:r>
            <a:r>
              <a:rPr lang="fr-FR" dirty="0"/>
              <a:t>mesures d’amélioration sont-elles nécessaires et par où pourrait-on commencer? </a:t>
            </a:r>
            <a:endParaRPr lang="fr-FR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dirty="0" smtClean="0"/>
              <a:t>Qu’avez-vous </a:t>
            </a:r>
            <a:r>
              <a:rPr lang="fr-FR" dirty="0"/>
              <a:t>appris durant cette </a:t>
            </a:r>
            <a:r>
              <a:rPr lang="fr-FR" dirty="0" smtClean="0"/>
              <a:t>RMM</a:t>
            </a:r>
            <a:r>
              <a:rPr lang="de-DE" dirty="0" smtClean="0"/>
              <a:t>?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476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Masterfoli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Powerpoint-Masterfolien</Template>
  <TotalTime>0</TotalTime>
  <Words>151</Words>
  <Application>Microsoft Office PowerPoint</Application>
  <PresentationFormat>Bildschirmpräsentation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Powerpoint-Masterfolien</vt:lpstr>
      <vt:lpstr>PowerPoint-Präsentation</vt:lpstr>
      <vt:lpstr>Cas</vt:lpstr>
      <vt:lpstr>Avez-vous des questions de compréhension concernant le cas?</vt:lpstr>
      <vt:lpstr>Résultat indésirable</vt:lpstr>
      <vt:lpstr>Erreur </vt:lpstr>
      <vt:lpstr>Analyse préliminaire </vt:lpstr>
      <vt:lpstr>Discussion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Lynn Häsler</dc:creator>
  <cp:lastModifiedBy>Lynn Häsler</cp:lastModifiedBy>
  <cp:revision>38</cp:revision>
  <dcterms:created xsi:type="dcterms:W3CDTF">2019-04-12T14:29:05Z</dcterms:created>
  <dcterms:modified xsi:type="dcterms:W3CDTF">2019-04-18T07:26:02Z</dcterms:modified>
</cp:coreProperties>
</file>