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>
        <p:scale>
          <a:sx n="100" d="100"/>
          <a:sy n="100" d="100"/>
        </p:scale>
        <p:origin x="336" y="-7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B5FC47ED-111D-E424-B22A-6429B55CABCE}"/>
              </a:ext>
            </a:extLst>
          </p:cNvPr>
          <p:cNvSpPr/>
          <p:nvPr userDrawn="1"/>
        </p:nvSpPr>
        <p:spPr>
          <a:xfrm>
            <a:off x="289086" y="2174034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3500CC9-07A6-F5DC-BDCF-8A42DB775495}"/>
              </a:ext>
            </a:extLst>
          </p:cNvPr>
          <p:cNvSpPr/>
          <p:nvPr userDrawn="1"/>
        </p:nvSpPr>
        <p:spPr>
          <a:xfrm>
            <a:off x="4658559" y="2156663"/>
            <a:ext cx="4179837" cy="219690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E027EF-4A1C-A608-15F1-D413DA40CD0A}"/>
              </a:ext>
            </a:extLst>
          </p:cNvPr>
          <p:cNvSpPr/>
          <p:nvPr userDrawn="1"/>
        </p:nvSpPr>
        <p:spPr>
          <a:xfrm>
            <a:off x="283451" y="6796880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29E521CA-4CD3-9B86-2DF4-5B4C8FD4DB7E}"/>
              </a:ext>
            </a:extLst>
          </p:cNvPr>
          <p:cNvSpPr/>
          <p:nvPr userDrawn="1"/>
        </p:nvSpPr>
        <p:spPr>
          <a:xfrm>
            <a:off x="4652626" y="6796880"/>
            <a:ext cx="4179837" cy="2179530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14FF95A-FCE9-3C65-5E41-4FAD17D60E55}"/>
              </a:ext>
            </a:extLst>
          </p:cNvPr>
          <p:cNvSpPr/>
          <p:nvPr userDrawn="1"/>
        </p:nvSpPr>
        <p:spPr>
          <a:xfrm>
            <a:off x="950429" y="4574056"/>
            <a:ext cx="2788501" cy="2084239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24165C2C-3B82-49C5-20A4-0A7749A2CDFF}"/>
              </a:ext>
            </a:extLst>
          </p:cNvPr>
          <p:cNvSpPr/>
          <p:nvPr userDrawn="1"/>
        </p:nvSpPr>
        <p:spPr>
          <a:xfrm>
            <a:off x="3764127" y="4568684"/>
            <a:ext cx="2788501" cy="2084239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DDA7B5E2-BBE5-9B4F-2E77-67D646D15136}"/>
              </a:ext>
            </a:extLst>
          </p:cNvPr>
          <p:cNvSpPr/>
          <p:nvPr userDrawn="1"/>
        </p:nvSpPr>
        <p:spPr>
          <a:xfrm>
            <a:off x="9725453" y="2571723"/>
            <a:ext cx="2787062" cy="6084722"/>
          </a:xfrm>
          <a:prstGeom prst="roundRect">
            <a:avLst>
              <a:gd name="adj" fmla="val 730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93FD1568-1D26-1372-80AE-7047DEBDC9D4}"/>
              </a:ext>
            </a:extLst>
          </p:cNvPr>
          <p:cNvSpPr/>
          <p:nvPr userDrawn="1"/>
        </p:nvSpPr>
        <p:spPr>
          <a:xfrm>
            <a:off x="6704155" y="3516859"/>
            <a:ext cx="2900502" cy="4168129"/>
          </a:xfrm>
          <a:prstGeom prst="rightArrow">
            <a:avLst>
              <a:gd name="adj1" fmla="val 50000"/>
              <a:gd name="adj2" fmla="val 21852"/>
            </a:avLst>
          </a:prstGeom>
          <a:solidFill>
            <a:srgbClr val="FFC000">
              <a:alpha val="4313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3" name="Legende: mit Pfeil nach unten 32">
            <a:extLst>
              <a:ext uri="{FF2B5EF4-FFF2-40B4-BE49-F238E27FC236}">
                <a16:creationId xmlns:a16="http://schemas.microsoft.com/office/drawing/2014/main" id="{3853FEDC-4ED2-CDF7-CD0F-E3B297010AE3}"/>
              </a:ext>
            </a:extLst>
          </p:cNvPr>
          <p:cNvSpPr/>
          <p:nvPr userDrawn="1"/>
        </p:nvSpPr>
        <p:spPr>
          <a:xfrm>
            <a:off x="283452" y="1287739"/>
            <a:ext cx="8549012" cy="854694"/>
          </a:xfrm>
          <a:prstGeom prst="downArrowCallout">
            <a:avLst>
              <a:gd name="adj1" fmla="val 84287"/>
              <a:gd name="adj2" fmla="val 92756"/>
              <a:gd name="adj3" fmla="val 28771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3108" dirty="0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26E57C5A-6152-19F5-C661-EFB4305EF8C8}"/>
              </a:ext>
            </a:extLst>
          </p:cNvPr>
          <p:cNvSpPr/>
          <p:nvPr userDrawn="1"/>
        </p:nvSpPr>
        <p:spPr>
          <a:xfrm>
            <a:off x="3738930" y="1206305"/>
            <a:ext cx="1597123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Influences externe</a:t>
            </a: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1C397965-2CE1-1A19-7820-94BED4A19103}"/>
              </a:ext>
            </a:extLst>
          </p:cNvPr>
          <p:cNvSpPr/>
          <p:nvPr userDrawn="1"/>
        </p:nvSpPr>
        <p:spPr>
          <a:xfrm>
            <a:off x="1290419" y="2081605"/>
            <a:ext cx="2441475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Moyens</a:t>
            </a:r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 de travail &amp;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A9761AA0-CD03-7A2E-ED9B-0EAC456154DB}"/>
              </a:ext>
            </a:extLst>
          </p:cNvPr>
          <p:cNvSpPr/>
          <p:nvPr userDrawn="1"/>
        </p:nvSpPr>
        <p:spPr>
          <a:xfrm>
            <a:off x="5572391" y="2081605"/>
            <a:ext cx="2396428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Institution &amp;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7D91D6AD-D3AC-22C7-FCA6-2E1D1E580D07}"/>
              </a:ext>
            </a:extLst>
          </p:cNvPr>
          <p:cNvSpPr/>
          <p:nvPr userDrawn="1"/>
        </p:nvSpPr>
        <p:spPr>
          <a:xfrm>
            <a:off x="2515700" y="4492149"/>
            <a:ext cx="2237202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4A3C7A23-8628-0540-C926-22A5EF35CEEF}"/>
              </a:ext>
            </a:extLst>
          </p:cNvPr>
          <p:cNvSpPr/>
          <p:nvPr userDrawn="1"/>
        </p:nvSpPr>
        <p:spPr>
          <a:xfrm>
            <a:off x="7376719" y="4492148"/>
            <a:ext cx="1079107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890219DF-1D20-6342-AB6B-5B8EFCBC239C}"/>
              </a:ext>
            </a:extLst>
          </p:cNvPr>
          <p:cNvSpPr/>
          <p:nvPr userDrawn="1"/>
        </p:nvSpPr>
        <p:spPr>
          <a:xfrm>
            <a:off x="1882802" y="6562809"/>
            <a:ext cx="970376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69162ED1-2858-8D58-D0DA-80B39E19DD5E}"/>
              </a:ext>
            </a:extLst>
          </p:cNvPr>
          <p:cNvSpPr/>
          <p:nvPr userDrawn="1"/>
        </p:nvSpPr>
        <p:spPr>
          <a:xfrm>
            <a:off x="4604857" y="6548370"/>
            <a:ext cx="1287162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Collaborateurs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78C99B7F-87CE-5142-3277-85B87E295F8D}"/>
              </a:ext>
            </a:extLst>
          </p:cNvPr>
          <p:cNvSpPr/>
          <p:nvPr userDrawn="1"/>
        </p:nvSpPr>
        <p:spPr>
          <a:xfrm>
            <a:off x="1235806" y="8871771"/>
            <a:ext cx="2279257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Mandat &amp; </a:t>
            </a:r>
            <a:r>
              <a:rPr lang="de-CH" sz="1292" b="1" dirty="0" err="1"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endParaRPr lang="de-CH" sz="129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C6685705-5188-92E9-F6EF-08C46BA5C33A}"/>
              </a:ext>
            </a:extLst>
          </p:cNvPr>
          <p:cNvSpPr/>
          <p:nvPr userDrawn="1"/>
        </p:nvSpPr>
        <p:spPr>
          <a:xfrm>
            <a:off x="5754055" y="8883262"/>
            <a:ext cx="2237202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Environnement interne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1E9C41F8-7966-4AC3-7663-8C030AE8F754}"/>
              </a:ext>
            </a:extLst>
          </p:cNvPr>
          <p:cNvSpPr/>
          <p:nvPr userDrawn="1"/>
        </p:nvSpPr>
        <p:spPr>
          <a:xfrm>
            <a:off x="10657239" y="2488280"/>
            <a:ext cx="1079107" cy="16283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292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34FCD775-725D-AAB3-F54E-56CB0286B257}"/>
              </a:ext>
            </a:extLst>
          </p:cNvPr>
          <p:cNvSpPr txBox="1"/>
          <p:nvPr userDrawn="1"/>
        </p:nvSpPr>
        <p:spPr>
          <a:xfrm>
            <a:off x="9737589" y="8795032"/>
            <a:ext cx="3004348" cy="2712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1163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Fondation Sécurité des patients Suisse</a:t>
            </a:r>
            <a:endParaRPr lang="de-CH" sz="1551" dirty="0"/>
          </a:p>
        </p:txBody>
      </p:sp>
      <p:pic>
        <p:nvPicPr>
          <p:cNvPr id="45" name="Bild 1">
            <a:extLst>
              <a:ext uri="{FF2B5EF4-FFF2-40B4-BE49-F238E27FC236}">
                <a16:creationId xmlns:a16="http://schemas.microsoft.com/office/drawing/2014/main" id="{340D37AB-5472-74EA-C394-D57598E5C4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63" y="514006"/>
            <a:ext cx="1831604" cy="861496"/>
          </a:xfrm>
          <a:prstGeom prst="rect">
            <a:avLst/>
          </a:prstGeom>
          <a:ln w="19050">
            <a:noFill/>
          </a:ln>
        </p:spPr>
      </p:pic>
      <p:sp>
        <p:nvSpPr>
          <p:cNvPr id="46" name="Textfeld 45">
            <a:extLst>
              <a:ext uri="{FF2B5EF4-FFF2-40B4-BE49-F238E27FC236}">
                <a16:creationId xmlns:a16="http://schemas.microsoft.com/office/drawing/2014/main" id="{1176E538-72CF-6F55-9D2A-DE5EDB2AEBD5}"/>
              </a:ext>
            </a:extLst>
          </p:cNvPr>
          <p:cNvSpPr txBox="1"/>
          <p:nvPr userDrawn="1"/>
        </p:nvSpPr>
        <p:spPr>
          <a:xfrm>
            <a:off x="289085" y="887642"/>
            <a:ext cx="8661093" cy="4176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357" u="sng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de-CH" sz="1357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905" dirty="0">
                <a:latin typeface="Arial" panose="020B0604020202020204" pitchFamily="34" charset="0"/>
                <a:cs typeface="Arial" panose="020B0604020202020204" pitchFamily="34" charset="0"/>
              </a:rPr>
              <a:t>Titre / Date</a:t>
            </a:r>
            <a:r>
              <a:rPr lang="de-CH" sz="1357" b="1" u="sng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68664177-1A7E-EA72-DC40-2D025FA5C631}"/>
              </a:ext>
            </a:extLst>
          </p:cNvPr>
          <p:cNvSpPr txBox="1"/>
          <p:nvPr userDrawn="1"/>
        </p:nvSpPr>
        <p:spPr>
          <a:xfrm>
            <a:off x="9753707" y="1550890"/>
            <a:ext cx="2843599" cy="907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"Human centered design"</a:t>
            </a:r>
          </a:p>
          <a:p>
            <a:pPr algn="ctr"/>
            <a:r>
              <a:rPr lang="de-CH" sz="1809" b="1" dirty="0">
                <a:latin typeface="Arial" panose="020B0604020202020204" pitchFamily="34" charset="0"/>
                <a:cs typeface="Arial" panose="020B0604020202020204" pitchFamily="34" charset="0"/>
              </a:rPr>
              <a:t>SEIPS model V. 2.0 </a:t>
            </a:r>
            <a:r>
              <a:rPr lang="de-CH" sz="1200" b="0" dirty="0">
                <a:latin typeface="Arial" panose="020B0604020202020204" pitchFamily="34" charset="0"/>
                <a:cs typeface="Arial" panose="020B0604020202020204" pitchFamily="34" charset="0"/>
              </a:rPr>
              <a:t>(mod.)</a:t>
            </a:r>
            <a:endParaRPr lang="de-CH" sz="1809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SEIPS = Systems Engineering</a:t>
            </a:r>
          </a:p>
          <a:p>
            <a:pPr algn="ctr"/>
            <a:r>
              <a:rPr lang="de-CH" sz="1163" dirty="0">
                <a:latin typeface="Arial" panose="020B0604020202020204" pitchFamily="34" charset="0"/>
                <a:cs typeface="Arial" panose="020B0604020202020204" pitchFamily="34" charset="0"/>
              </a:rPr>
              <a:t>Initiative for Patient Safety</a:t>
            </a:r>
            <a:endParaRPr lang="fr-CH" sz="12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7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97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>
            <a:extLst>
              <a:ext uri="{FF2B5EF4-FFF2-40B4-BE49-F238E27FC236}">
                <a16:creationId xmlns:a16="http://schemas.microsoft.com/office/drawing/2014/main" id="{F97BF405-D838-F314-39B6-FA9BA2EF44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3846" y="4673675"/>
            <a:ext cx="2754776" cy="187759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A86E445-74A0-90BA-68F8-A5B0015648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922" y="4673675"/>
            <a:ext cx="2754776" cy="187759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D37E4A2-765E-CDCA-E8C8-F1DA77B814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42" y="2268069"/>
            <a:ext cx="4104000" cy="205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E274C5B-71A2-459D-B55B-F886A345ED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3057" y="2272496"/>
            <a:ext cx="4104000" cy="205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AA57743-0F73-822B-6BEF-1483840A88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0842" y="6841999"/>
            <a:ext cx="4104000" cy="201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0841707E-7A65-F88F-2F21-D1E4E5199B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1482" y="6853574"/>
            <a:ext cx="4104000" cy="201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073F454-AF47-50DD-FDE3-26CC04F2C14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9267" y="1390723"/>
            <a:ext cx="8460000" cy="43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381F9E8E-B229-9364-518A-DD27C44EFD9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692" y="591868"/>
            <a:ext cx="8523790" cy="47280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B1BBE34C-D126-7A76-07DE-D303A6454F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54790" y="4673675"/>
            <a:ext cx="2516532" cy="194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1407B8F-2BB5-A791-DBC4-2B684B0B24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73857" y="2684760"/>
            <a:ext cx="2700000" cy="5868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19</cp:revision>
  <dcterms:created xsi:type="dcterms:W3CDTF">2022-08-05T09:13:16Z</dcterms:created>
  <dcterms:modified xsi:type="dcterms:W3CDTF">2023-01-13T16:10:22Z</dcterms:modified>
</cp:coreProperties>
</file>