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6" autoAdjust="0"/>
    <p:restoredTop sz="94607" autoAdjust="0"/>
  </p:normalViewPr>
  <p:slideViewPr>
    <p:cSldViewPr snapToGrid="0">
      <p:cViewPr varScale="1">
        <p:scale>
          <a:sx n="109" d="100"/>
          <a:sy n="109" d="100"/>
        </p:scale>
        <p:origin x="9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0055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0A087A9C-445D-E2B4-17AD-329CEF838C16}"/>
              </a:ext>
            </a:extLst>
          </p:cNvPr>
          <p:cNvSpPr/>
          <p:nvPr userDrawn="1"/>
        </p:nvSpPr>
        <p:spPr>
          <a:xfrm>
            <a:off x="223697" y="1396538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589703FF-DEEF-4C55-E387-515ED5227CCE}"/>
              </a:ext>
            </a:extLst>
          </p:cNvPr>
          <p:cNvSpPr/>
          <p:nvPr userDrawn="1"/>
        </p:nvSpPr>
        <p:spPr>
          <a:xfrm>
            <a:off x="3604837" y="1383096"/>
            <a:ext cx="3234398" cy="1699983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13DD3040-055A-DA35-EFF5-13B7D1B110AE}"/>
              </a:ext>
            </a:extLst>
          </p:cNvPr>
          <p:cNvSpPr/>
          <p:nvPr userDrawn="1"/>
        </p:nvSpPr>
        <p:spPr>
          <a:xfrm>
            <a:off x="219337" y="4973740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F2A98271-ADE0-0F9C-7CD1-6FEA50A4AAA8}"/>
              </a:ext>
            </a:extLst>
          </p:cNvPr>
          <p:cNvSpPr/>
          <p:nvPr userDrawn="1"/>
        </p:nvSpPr>
        <p:spPr>
          <a:xfrm>
            <a:off x="3600246" y="4973740"/>
            <a:ext cx="3234398" cy="1686541"/>
          </a:xfrm>
          <a:prstGeom prst="roundRect">
            <a:avLst>
              <a:gd name="adj" fmla="val 7302"/>
            </a:avLst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77A4F2FA-201B-3C78-3068-121E9675F17E}"/>
              </a:ext>
            </a:extLst>
          </p:cNvPr>
          <p:cNvSpPr/>
          <p:nvPr userDrawn="1"/>
        </p:nvSpPr>
        <p:spPr>
          <a:xfrm>
            <a:off x="735450" y="3253698"/>
            <a:ext cx="2157769" cy="1612804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5" name="Rechteck: abgerundete Ecken 34">
            <a:extLst>
              <a:ext uri="{FF2B5EF4-FFF2-40B4-BE49-F238E27FC236}">
                <a16:creationId xmlns:a16="http://schemas.microsoft.com/office/drawing/2014/main" id="{E419E574-FFEA-318D-183E-6AD2A2D55C96}"/>
              </a:ext>
            </a:extLst>
          </p:cNvPr>
          <p:cNvSpPr/>
          <p:nvPr userDrawn="1"/>
        </p:nvSpPr>
        <p:spPr>
          <a:xfrm>
            <a:off x="2912717" y="3249541"/>
            <a:ext cx="2157769" cy="1612804"/>
          </a:xfrm>
          <a:prstGeom prst="roundRect">
            <a:avLst>
              <a:gd name="adj" fmla="val 7302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0A0F1286-57CE-3054-905D-7D4DE5922A75}"/>
              </a:ext>
            </a:extLst>
          </p:cNvPr>
          <p:cNvSpPr/>
          <p:nvPr userDrawn="1"/>
        </p:nvSpPr>
        <p:spPr>
          <a:xfrm>
            <a:off x="7525648" y="1704274"/>
            <a:ext cx="2156655" cy="4708416"/>
          </a:xfrm>
          <a:prstGeom prst="roundRect">
            <a:avLst>
              <a:gd name="adj" fmla="val 7302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7" name="Pfeil: nach rechts 36">
            <a:extLst>
              <a:ext uri="{FF2B5EF4-FFF2-40B4-BE49-F238E27FC236}">
                <a16:creationId xmlns:a16="http://schemas.microsoft.com/office/drawing/2014/main" id="{3577BED7-344F-CB69-85C8-0E84316B6AF9}"/>
              </a:ext>
            </a:extLst>
          </p:cNvPr>
          <p:cNvSpPr/>
          <p:nvPr userDrawn="1"/>
        </p:nvSpPr>
        <p:spPr>
          <a:xfrm>
            <a:off x="5187739" y="2435629"/>
            <a:ext cx="2244436" cy="3225338"/>
          </a:xfrm>
          <a:prstGeom prst="rightArrow">
            <a:avLst>
              <a:gd name="adj1" fmla="val 50000"/>
              <a:gd name="adj2" fmla="val 21852"/>
            </a:avLst>
          </a:prstGeom>
          <a:solidFill>
            <a:srgbClr val="FFC000">
              <a:alpha val="43137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8" name="Legende: mit Pfeil nach unten 37">
            <a:extLst>
              <a:ext uri="{FF2B5EF4-FFF2-40B4-BE49-F238E27FC236}">
                <a16:creationId xmlns:a16="http://schemas.microsoft.com/office/drawing/2014/main" id="{42B806E8-B059-949B-2AD6-D910FFCA8668}"/>
              </a:ext>
            </a:extLst>
          </p:cNvPr>
          <p:cNvSpPr/>
          <p:nvPr userDrawn="1"/>
        </p:nvSpPr>
        <p:spPr>
          <a:xfrm>
            <a:off x="219337" y="710715"/>
            <a:ext cx="6615307" cy="661370"/>
          </a:xfrm>
          <a:prstGeom prst="downArrowCallout">
            <a:avLst>
              <a:gd name="adj1" fmla="val 84287"/>
              <a:gd name="adj2" fmla="val 92756"/>
              <a:gd name="adj3" fmla="val 28771"/>
              <a:gd name="adj4" fmla="val 64977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dirty="0"/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A086BE8F-6A11-61A6-CCDC-0B13E189C176}"/>
              </a:ext>
            </a:extLst>
          </p:cNvPr>
          <p:cNvSpPr/>
          <p:nvPr userDrawn="1"/>
        </p:nvSpPr>
        <p:spPr>
          <a:xfrm>
            <a:off x="2893219" y="647700"/>
            <a:ext cx="1235869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Influences externe</a:t>
            </a: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29F3BDEA-CF4C-1534-5D3B-0FC67B3EC17E}"/>
              </a:ext>
            </a:extLst>
          </p:cNvPr>
          <p:cNvSpPr/>
          <p:nvPr userDrawn="1"/>
        </p:nvSpPr>
        <p:spPr>
          <a:xfrm>
            <a:off x="990280" y="1318178"/>
            <a:ext cx="1930808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Moyens</a:t>
            </a:r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 de travail &amp; Technique</a:t>
            </a:r>
          </a:p>
        </p:txBody>
      </p:sp>
      <p:sp>
        <p:nvSpPr>
          <p:cNvPr id="41" name="Rechteck: abgerundete Ecken 40">
            <a:extLst>
              <a:ext uri="{FF2B5EF4-FFF2-40B4-BE49-F238E27FC236}">
                <a16:creationId xmlns:a16="http://schemas.microsoft.com/office/drawing/2014/main" id="{4DC39033-7C65-8E7E-E7C5-4146F12C6264}"/>
              </a:ext>
            </a:extLst>
          </p:cNvPr>
          <p:cNvSpPr/>
          <p:nvPr userDrawn="1"/>
        </p:nvSpPr>
        <p:spPr>
          <a:xfrm>
            <a:off x="4303709" y="1318178"/>
            <a:ext cx="1895183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Institution &amp; </a:t>
            </a:r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endParaRPr lang="de-CH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Rechteck: abgerundete Ecken 41">
            <a:extLst>
              <a:ext uri="{FF2B5EF4-FFF2-40B4-BE49-F238E27FC236}">
                <a16:creationId xmlns:a16="http://schemas.microsoft.com/office/drawing/2014/main" id="{8008EBCA-B873-A2FC-32E3-3E167B5828BA}"/>
              </a:ext>
            </a:extLst>
          </p:cNvPr>
          <p:cNvSpPr/>
          <p:nvPr userDrawn="1"/>
        </p:nvSpPr>
        <p:spPr>
          <a:xfrm>
            <a:off x="1946673" y="3190318"/>
            <a:ext cx="1731168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Personnes</a:t>
            </a:r>
          </a:p>
        </p:txBody>
      </p:sp>
      <p:sp>
        <p:nvSpPr>
          <p:cNvPr id="43" name="Rechteck: abgerundete Ecken 42">
            <a:extLst>
              <a:ext uri="{FF2B5EF4-FFF2-40B4-BE49-F238E27FC236}">
                <a16:creationId xmlns:a16="http://schemas.microsoft.com/office/drawing/2014/main" id="{8B2105BA-94EB-CCB2-44CD-A303097584AF}"/>
              </a:ext>
            </a:extLst>
          </p:cNvPr>
          <p:cNvSpPr/>
          <p:nvPr userDrawn="1"/>
        </p:nvSpPr>
        <p:spPr>
          <a:xfrm>
            <a:off x="5708175" y="3190317"/>
            <a:ext cx="835023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Processus</a:t>
            </a:r>
          </a:p>
        </p:txBody>
      </p:sp>
      <p:sp>
        <p:nvSpPr>
          <p:cNvPr id="44" name="Rechteck: abgerundete Ecken 43">
            <a:extLst>
              <a:ext uri="{FF2B5EF4-FFF2-40B4-BE49-F238E27FC236}">
                <a16:creationId xmlns:a16="http://schemas.microsoft.com/office/drawing/2014/main" id="{FD9AE8B3-8EB1-30AC-5384-4D17B580F73B}"/>
              </a:ext>
            </a:extLst>
          </p:cNvPr>
          <p:cNvSpPr/>
          <p:nvPr userDrawn="1"/>
        </p:nvSpPr>
        <p:spPr>
          <a:xfrm>
            <a:off x="1456930" y="4792614"/>
            <a:ext cx="750886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Patients</a:t>
            </a:r>
          </a:p>
        </p:txBody>
      </p:sp>
      <p:sp>
        <p:nvSpPr>
          <p:cNvPr id="45" name="Rechteck: abgerundete Ecken 44">
            <a:extLst>
              <a:ext uri="{FF2B5EF4-FFF2-40B4-BE49-F238E27FC236}">
                <a16:creationId xmlns:a16="http://schemas.microsoft.com/office/drawing/2014/main" id="{FACA0415-3EB2-5D4A-E063-560098C5A4E6}"/>
              </a:ext>
            </a:extLst>
          </p:cNvPr>
          <p:cNvSpPr/>
          <p:nvPr userDrawn="1"/>
        </p:nvSpPr>
        <p:spPr>
          <a:xfrm>
            <a:off x="3563282" y="4781441"/>
            <a:ext cx="996018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Collaborateurs</a:t>
            </a:r>
          </a:p>
        </p:txBody>
      </p:sp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AB33A9B1-69AB-B001-F732-C06DFB1BA089}"/>
              </a:ext>
            </a:extLst>
          </p:cNvPr>
          <p:cNvSpPr/>
          <p:nvPr userDrawn="1"/>
        </p:nvSpPr>
        <p:spPr>
          <a:xfrm>
            <a:off x="956278" y="6579311"/>
            <a:ext cx="1763711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Mandats &amp; </a:t>
            </a:r>
            <a:r>
              <a:rPr lang="de-CH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tâches</a:t>
            </a:r>
            <a:endParaRPr lang="de-CH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Rechteck: abgerundete Ecken 46">
            <a:extLst>
              <a:ext uri="{FF2B5EF4-FFF2-40B4-BE49-F238E27FC236}">
                <a16:creationId xmlns:a16="http://schemas.microsoft.com/office/drawing/2014/main" id="{8ACB0C79-67D8-5EDF-21E3-4FA18ACE9EA7}"/>
              </a:ext>
            </a:extLst>
          </p:cNvPr>
          <p:cNvSpPr/>
          <p:nvPr userDrawn="1"/>
        </p:nvSpPr>
        <p:spPr>
          <a:xfrm>
            <a:off x="4452543" y="6588203"/>
            <a:ext cx="1731168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Environnement interne</a:t>
            </a:r>
          </a:p>
        </p:txBody>
      </p:sp>
      <p:sp>
        <p:nvSpPr>
          <p:cNvPr id="48" name="Rechteck: abgerundete Ecken 47">
            <a:extLst>
              <a:ext uri="{FF2B5EF4-FFF2-40B4-BE49-F238E27FC236}">
                <a16:creationId xmlns:a16="http://schemas.microsoft.com/office/drawing/2014/main" id="{33AC44E0-2D6E-956B-DF4B-EACB092FDBB7}"/>
              </a:ext>
            </a:extLst>
          </p:cNvPr>
          <p:cNvSpPr/>
          <p:nvPr userDrawn="1"/>
        </p:nvSpPr>
        <p:spPr>
          <a:xfrm>
            <a:off x="8246673" y="1639705"/>
            <a:ext cx="835023" cy="126000"/>
          </a:xfrm>
          <a:prstGeom prst="round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de-CH" sz="1000" b="1" dirty="0">
                <a:latin typeface="Arial" panose="020B0604020202020204" pitchFamily="34" charset="0"/>
                <a:cs typeface="Arial" panose="020B0604020202020204" pitchFamily="34" charset="0"/>
              </a:rPr>
              <a:t>Outcome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81E2A3F2-3B53-6C99-D196-F08638E1A7CD}"/>
              </a:ext>
            </a:extLst>
          </p:cNvPr>
          <p:cNvSpPr txBox="1"/>
          <p:nvPr userDrawn="1"/>
        </p:nvSpPr>
        <p:spPr>
          <a:xfrm>
            <a:off x="7535039" y="6519929"/>
            <a:ext cx="2324793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CH" sz="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© Fondation Sécurité des patients Suisse</a:t>
            </a:r>
            <a:endParaRPr lang="de-CH" sz="1200" dirty="0"/>
          </a:p>
        </p:txBody>
      </p:sp>
      <p:pic>
        <p:nvPicPr>
          <p:cNvPr id="50" name="Bild 1">
            <a:extLst>
              <a:ext uri="{FF2B5EF4-FFF2-40B4-BE49-F238E27FC236}">
                <a16:creationId xmlns:a16="http://schemas.microsoft.com/office/drawing/2014/main" id="{F6F53A20-A3E6-28AA-10D7-FACAD0AAD9A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3530" y="111993"/>
            <a:ext cx="1417313" cy="666634"/>
          </a:xfrm>
          <a:prstGeom prst="rect">
            <a:avLst/>
          </a:prstGeom>
          <a:ln w="19050">
            <a:noFill/>
          </a:ln>
        </p:spPr>
      </p:pic>
      <p:sp>
        <p:nvSpPr>
          <p:cNvPr id="51" name="Textfeld 50">
            <a:extLst>
              <a:ext uri="{FF2B5EF4-FFF2-40B4-BE49-F238E27FC236}">
                <a16:creationId xmlns:a16="http://schemas.microsoft.com/office/drawing/2014/main" id="{F658EC97-DB39-3C27-2CDC-E6006B239AC4}"/>
              </a:ext>
            </a:extLst>
          </p:cNvPr>
          <p:cNvSpPr txBox="1"/>
          <p:nvPr userDrawn="1"/>
        </p:nvSpPr>
        <p:spPr>
          <a:xfrm>
            <a:off x="223697" y="401116"/>
            <a:ext cx="6702036" cy="3231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CH" sz="1050" u="sng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                                                                                         </a:t>
            </a:r>
            <a:r>
              <a:rPr lang="de-CH" sz="1050" u="sng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de-CH" sz="700" dirty="0">
                <a:latin typeface="Arial" panose="020B0604020202020204" pitchFamily="34" charset="0"/>
                <a:cs typeface="Arial" panose="020B0604020202020204" pitchFamily="34" charset="0"/>
              </a:rPr>
              <a:t>Titre / Date</a:t>
            </a:r>
            <a:r>
              <a:rPr lang="de-CH" sz="1050" b="1" u="sng" dirty="0"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C1554E2A-148D-08D5-2F8E-FF274F4B6397}"/>
              </a:ext>
            </a:extLst>
          </p:cNvPr>
          <p:cNvSpPr txBox="1"/>
          <p:nvPr userDrawn="1"/>
        </p:nvSpPr>
        <p:spPr>
          <a:xfrm>
            <a:off x="7544427" y="914343"/>
            <a:ext cx="2176750" cy="7232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"Human centered design"</a:t>
            </a:r>
          </a:p>
          <a:p>
            <a:pPr algn="ctr"/>
            <a:r>
              <a:rPr lang="de-CH" sz="1400" b="1" dirty="0">
                <a:latin typeface="Arial" panose="020B0604020202020204" pitchFamily="34" charset="0"/>
                <a:cs typeface="Arial" panose="020B0604020202020204" pitchFamily="34" charset="0"/>
              </a:rPr>
              <a:t>SEIPS model V. 2.0 </a:t>
            </a:r>
            <a:r>
              <a:rPr lang="de-CH" sz="900" b="0" dirty="0">
                <a:latin typeface="Arial" panose="020B0604020202020204" pitchFamily="34" charset="0"/>
                <a:cs typeface="Arial" panose="020B0604020202020204" pitchFamily="34" charset="0"/>
              </a:rPr>
              <a:t>(mod.)</a:t>
            </a:r>
            <a:endParaRPr lang="de-CH" sz="14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SEIPS = Systems Engineering</a:t>
            </a:r>
          </a:p>
          <a:p>
            <a:pPr algn="ctr"/>
            <a:r>
              <a:rPr lang="de-CH" sz="900" dirty="0">
                <a:latin typeface="Arial" panose="020B0604020202020204" pitchFamily="34" charset="0"/>
                <a:cs typeface="Arial" panose="020B0604020202020204" pitchFamily="34" charset="0"/>
              </a:rPr>
              <a:t>Initiative for Patient Safety</a:t>
            </a:r>
            <a:endParaRPr lang="fr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399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feld 23">
            <a:extLst>
              <a:ext uri="{FF2B5EF4-FFF2-40B4-BE49-F238E27FC236}">
                <a16:creationId xmlns:a16="http://schemas.microsoft.com/office/drawing/2014/main" id="{D51226C3-6451-5228-2FD0-846916CB58F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185" y="254978"/>
            <a:ext cx="6523892" cy="292388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3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BFC0C52B-C28A-D76B-3BA8-E23E29E176A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46185" y="799410"/>
            <a:ext cx="6588000" cy="32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F6391384-00B5-E4BC-31B5-CADCE73C539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769" y="1479348"/>
            <a:ext cx="3168000" cy="158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8B774EC-4C55-4256-A23F-C53661364B0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47769" y="1479348"/>
            <a:ext cx="3168000" cy="1584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AB5D9CA-088C-B8AF-5C59-194D2D3644E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63769" y="5036606"/>
            <a:ext cx="3168000" cy="151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37195EB7-CD58-638C-4EA3-DA39BFE3F45B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3630185" y="5062982"/>
            <a:ext cx="3168000" cy="1512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73262B4A-4DD4-80B6-080D-F37B35E4FAAA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76656" y="3342622"/>
            <a:ext cx="2088000" cy="1440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51ECC110-FFB3-AB96-9BC9-1ADB9DD35AEC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951286" y="3342622"/>
            <a:ext cx="2088000" cy="1440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01EE472C-AFB1-2AC2-D2DB-7C5750DE414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231769" y="3342622"/>
            <a:ext cx="1944000" cy="147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F9619C80-7829-A7AC-87A1-52B7C552B15D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7563023" y="1798106"/>
            <a:ext cx="2088000" cy="4536000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endParaRPr lang="de-CH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681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A4-Papier (210 x 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Helmut Paula</dc:creator>
  <cp:lastModifiedBy>Helmut Paula</cp:lastModifiedBy>
  <cp:revision>15</cp:revision>
  <dcterms:created xsi:type="dcterms:W3CDTF">2022-08-05T09:13:16Z</dcterms:created>
  <dcterms:modified xsi:type="dcterms:W3CDTF">2023-01-13T16:09:32Z</dcterms:modified>
</cp:coreProperties>
</file>