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6" autoAdjust="0"/>
    <p:restoredTop sz="94660"/>
  </p:normalViewPr>
  <p:slideViewPr>
    <p:cSldViewPr snapToGrid="0">
      <p:cViewPr>
        <p:scale>
          <a:sx n="200" d="100"/>
          <a:sy n="200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hteck: abgerundete Ecken 47">
            <a:extLst>
              <a:ext uri="{FF2B5EF4-FFF2-40B4-BE49-F238E27FC236}">
                <a16:creationId xmlns:a16="http://schemas.microsoft.com/office/drawing/2014/main" id="{B471EE3A-1F55-683D-3A5A-BB84D0EBBAAD}"/>
              </a:ext>
            </a:extLst>
          </p:cNvPr>
          <p:cNvSpPr/>
          <p:nvPr userDrawn="1"/>
        </p:nvSpPr>
        <p:spPr>
          <a:xfrm>
            <a:off x="289086" y="2174034"/>
            <a:ext cx="4179837" cy="2179530"/>
          </a:xfrm>
          <a:prstGeom prst="roundRect">
            <a:avLst>
              <a:gd name="adj" fmla="val 7302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3108" dirty="0"/>
          </a:p>
        </p:txBody>
      </p:sp>
      <p:sp>
        <p:nvSpPr>
          <p:cNvPr id="49" name="Rechteck: abgerundete Ecken 48">
            <a:extLst>
              <a:ext uri="{FF2B5EF4-FFF2-40B4-BE49-F238E27FC236}">
                <a16:creationId xmlns:a16="http://schemas.microsoft.com/office/drawing/2014/main" id="{ED4CB54D-42D0-D25F-77E9-6694BA047F76}"/>
              </a:ext>
            </a:extLst>
          </p:cNvPr>
          <p:cNvSpPr/>
          <p:nvPr userDrawn="1"/>
        </p:nvSpPr>
        <p:spPr>
          <a:xfrm>
            <a:off x="4658559" y="2156663"/>
            <a:ext cx="4179837" cy="2196901"/>
          </a:xfrm>
          <a:prstGeom prst="roundRect">
            <a:avLst>
              <a:gd name="adj" fmla="val 7302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3108" dirty="0"/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AE0CA676-36EB-86CA-FF01-5CBF949EDFD2}"/>
              </a:ext>
            </a:extLst>
          </p:cNvPr>
          <p:cNvSpPr/>
          <p:nvPr userDrawn="1"/>
        </p:nvSpPr>
        <p:spPr>
          <a:xfrm>
            <a:off x="283451" y="6796880"/>
            <a:ext cx="4179837" cy="2179530"/>
          </a:xfrm>
          <a:prstGeom prst="roundRect">
            <a:avLst>
              <a:gd name="adj" fmla="val 7302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3108" dirty="0"/>
          </a:p>
        </p:txBody>
      </p:sp>
      <p:sp>
        <p:nvSpPr>
          <p:cNvPr id="51" name="Rechteck: abgerundete Ecken 50">
            <a:extLst>
              <a:ext uri="{FF2B5EF4-FFF2-40B4-BE49-F238E27FC236}">
                <a16:creationId xmlns:a16="http://schemas.microsoft.com/office/drawing/2014/main" id="{78DC5553-AB05-DDD6-9F55-D8FA47864AB0}"/>
              </a:ext>
            </a:extLst>
          </p:cNvPr>
          <p:cNvSpPr/>
          <p:nvPr userDrawn="1"/>
        </p:nvSpPr>
        <p:spPr>
          <a:xfrm>
            <a:off x="4652626" y="6796880"/>
            <a:ext cx="4179837" cy="2179530"/>
          </a:xfrm>
          <a:prstGeom prst="roundRect">
            <a:avLst>
              <a:gd name="adj" fmla="val 7302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3108" dirty="0"/>
          </a:p>
        </p:txBody>
      </p:sp>
      <p:sp>
        <p:nvSpPr>
          <p:cNvPr id="52" name="Rechteck: abgerundete Ecken 51">
            <a:extLst>
              <a:ext uri="{FF2B5EF4-FFF2-40B4-BE49-F238E27FC236}">
                <a16:creationId xmlns:a16="http://schemas.microsoft.com/office/drawing/2014/main" id="{5C6A6ECE-9D55-254F-E0CA-F32696ADDC63}"/>
              </a:ext>
            </a:extLst>
          </p:cNvPr>
          <p:cNvSpPr/>
          <p:nvPr userDrawn="1"/>
        </p:nvSpPr>
        <p:spPr>
          <a:xfrm>
            <a:off x="950429" y="4574056"/>
            <a:ext cx="2788501" cy="2084239"/>
          </a:xfrm>
          <a:prstGeom prst="roundRect">
            <a:avLst>
              <a:gd name="adj" fmla="val 7302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3108" dirty="0"/>
          </a:p>
        </p:txBody>
      </p:sp>
      <p:sp>
        <p:nvSpPr>
          <p:cNvPr id="53" name="Rechteck: abgerundete Ecken 52">
            <a:extLst>
              <a:ext uri="{FF2B5EF4-FFF2-40B4-BE49-F238E27FC236}">
                <a16:creationId xmlns:a16="http://schemas.microsoft.com/office/drawing/2014/main" id="{30B4B2D9-F6FA-73F0-F1CF-01213BD8FE6E}"/>
              </a:ext>
            </a:extLst>
          </p:cNvPr>
          <p:cNvSpPr/>
          <p:nvPr userDrawn="1"/>
        </p:nvSpPr>
        <p:spPr>
          <a:xfrm>
            <a:off x="3764127" y="4568684"/>
            <a:ext cx="2788501" cy="2084239"/>
          </a:xfrm>
          <a:prstGeom prst="roundRect">
            <a:avLst>
              <a:gd name="adj" fmla="val 7302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3108" dirty="0"/>
          </a:p>
        </p:txBody>
      </p:sp>
      <p:sp>
        <p:nvSpPr>
          <p:cNvPr id="54" name="Rechteck: abgerundete Ecken 53">
            <a:extLst>
              <a:ext uri="{FF2B5EF4-FFF2-40B4-BE49-F238E27FC236}">
                <a16:creationId xmlns:a16="http://schemas.microsoft.com/office/drawing/2014/main" id="{C2B1A225-DCF2-F003-7F92-6F5CA73A3CC1}"/>
              </a:ext>
            </a:extLst>
          </p:cNvPr>
          <p:cNvSpPr/>
          <p:nvPr userDrawn="1"/>
        </p:nvSpPr>
        <p:spPr>
          <a:xfrm>
            <a:off x="9725453" y="2571723"/>
            <a:ext cx="2787062" cy="6084722"/>
          </a:xfrm>
          <a:prstGeom prst="roundRect">
            <a:avLst>
              <a:gd name="adj" fmla="val 7302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3108" dirty="0"/>
          </a:p>
        </p:txBody>
      </p:sp>
      <p:sp>
        <p:nvSpPr>
          <p:cNvPr id="55" name="Pfeil: nach rechts 54">
            <a:extLst>
              <a:ext uri="{FF2B5EF4-FFF2-40B4-BE49-F238E27FC236}">
                <a16:creationId xmlns:a16="http://schemas.microsoft.com/office/drawing/2014/main" id="{D64AA016-FC04-4B72-C8EC-525941D0730C}"/>
              </a:ext>
            </a:extLst>
          </p:cNvPr>
          <p:cNvSpPr/>
          <p:nvPr userDrawn="1"/>
        </p:nvSpPr>
        <p:spPr>
          <a:xfrm>
            <a:off x="6704155" y="3516859"/>
            <a:ext cx="2900502" cy="4168129"/>
          </a:xfrm>
          <a:prstGeom prst="rightArrow">
            <a:avLst>
              <a:gd name="adj1" fmla="val 50000"/>
              <a:gd name="adj2" fmla="val 21852"/>
            </a:avLst>
          </a:prstGeom>
          <a:solidFill>
            <a:srgbClr val="FFC000">
              <a:alpha val="43137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3108" dirty="0"/>
          </a:p>
        </p:txBody>
      </p:sp>
      <p:sp>
        <p:nvSpPr>
          <p:cNvPr id="56" name="Legende: mit Pfeil nach unten 55">
            <a:extLst>
              <a:ext uri="{FF2B5EF4-FFF2-40B4-BE49-F238E27FC236}">
                <a16:creationId xmlns:a16="http://schemas.microsoft.com/office/drawing/2014/main" id="{B2B712F2-E6E6-4D23-0330-0ECDF5AB47E5}"/>
              </a:ext>
            </a:extLst>
          </p:cNvPr>
          <p:cNvSpPr/>
          <p:nvPr userDrawn="1"/>
        </p:nvSpPr>
        <p:spPr>
          <a:xfrm>
            <a:off x="283452" y="1287739"/>
            <a:ext cx="8549012" cy="854694"/>
          </a:xfrm>
          <a:prstGeom prst="downArrowCallout">
            <a:avLst>
              <a:gd name="adj1" fmla="val 84287"/>
              <a:gd name="adj2" fmla="val 92756"/>
              <a:gd name="adj3" fmla="val 28771"/>
              <a:gd name="adj4" fmla="val 6497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3108" dirty="0"/>
          </a:p>
        </p:txBody>
      </p:sp>
      <p:sp>
        <p:nvSpPr>
          <p:cNvPr id="57" name="Rechteck: abgerundete Ecken 56">
            <a:extLst>
              <a:ext uri="{FF2B5EF4-FFF2-40B4-BE49-F238E27FC236}">
                <a16:creationId xmlns:a16="http://schemas.microsoft.com/office/drawing/2014/main" id="{B5418166-F5BF-845D-6B40-899711626AAD}"/>
              </a:ext>
            </a:extLst>
          </p:cNvPr>
          <p:cNvSpPr/>
          <p:nvPr userDrawn="1"/>
        </p:nvSpPr>
        <p:spPr>
          <a:xfrm>
            <a:off x="3738930" y="1206305"/>
            <a:ext cx="1597123" cy="162831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292" b="1" dirty="0" err="1">
                <a:latin typeface="Arial" panose="020B0604020202020204" pitchFamily="34" charset="0"/>
                <a:cs typeface="Arial" panose="020B0604020202020204" pitchFamily="34" charset="0"/>
              </a:rPr>
              <a:t>Influssi</a:t>
            </a:r>
            <a:r>
              <a:rPr lang="de-CH" sz="1292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292" b="1" dirty="0" err="1">
                <a:latin typeface="Arial" panose="020B0604020202020204" pitchFamily="34" charset="0"/>
                <a:cs typeface="Arial" panose="020B0604020202020204" pitchFamily="34" charset="0"/>
              </a:rPr>
              <a:t>esterni</a:t>
            </a:r>
            <a:endParaRPr lang="de-CH" sz="1292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hteck: abgerundete Ecken 57">
            <a:extLst>
              <a:ext uri="{FF2B5EF4-FFF2-40B4-BE49-F238E27FC236}">
                <a16:creationId xmlns:a16="http://schemas.microsoft.com/office/drawing/2014/main" id="{6F7751BC-FC9E-5978-3318-BE0A4691C177}"/>
              </a:ext>
            </a:extLst>
          </p:cNvPr>
          <p:cNvSpPr/>
          <p:nvPr userDrawn="1"/>
        </p:nvSpPr>
        <p:spPr>
          <a:xfrm>
            <a:off x="1038704" y="2098987"/>
            <a:ext cx="2857126" cy="162831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292" b="1" dirty="0" err="1">
                <a:latin typeface="Arial" panose="020B0604020202020204" pitchFamily="34" charset="0"/>
                <a:cs typeface="Arial" panose="020B0604020202020204" pitchFamily="34" charset="0"/>
              </a:rPr>
              <a:t>Strumenti</a:t>
            </a:r>
            <a:r>
              <a:rPr lang="de-CH" sz="1292" b="1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de-CH" sz="1292" b="1" dirty="0" err="1">
                <a:latin typeface="Arial" panose="020B0604020202020204" pitchFamily="34" charset="0"/>
                <a:cs typeface="Arial" panose="020B0604020202020204" pitchFamily="34" charset="0"/>
              </a:rPr>
              <a:t>lavoro</a:t>
            </a:r>
            <a:r>
              <a:rPr lang="de-CH" sz="1292" b="1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de-CH" sz="1292" b="1" dirty="0" err="1">
                <a:latin typeface="Arial" panose="020B0604020202020204" pitchFamily="34" charset="0"/>
                <a:cs typeface="Arial" panose="020B0604020202020204" pitchFamily="34" charset="0"/>
              </a:rPr>
              <a:t>tecnica</a:t>
            </a:r>
            <a:endParaRPr lang="de-CH" sz="1292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hteck: abgerundete Ecken 58">
            <a:extLst>
              <a:ext uri="{FF2B5EF4-FFF2-40B4-BE49-F238E27FC236}">
                <a16:creationId xmlns:a16="http://schemas.microsoft.com/office/drawing/2014/main" id="{AB23BAA4-2C94-5A8B-7A42-35176ABD44BB}"/>
              </a:ext>
            </a:extLst>
          </p:cNvPr>
          <p:cNvSpPr/>
          <p:nvPr userDrawn="1"/>
        </p:nvSpPr>
        <p:spPr>
          <a:xfrm>
            <a:off x="5395957" y="2089656"/>
            <a:ext cx="2856517" cy="162831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292" b="1" dirty="0" err="1">
                <a:latin typeface="Arial" panose="020B0604020202020204" pitchFamily="34" charset="0"/>
                <a:cs typeface="Arial" panose="020B0604020202020204" pitchFamily="34" charset="0"/>
              </a:rPr>
              <a:t>Istituti</a:t>
            </a:r>
            <a:r>
              <a:rPr lang="de-CH" sz="1292" b="1" dirty="0">
                <a:latin typeface="Arial" panose="020B0604020202020204" pitchFamily="34" charset="0"/>
                <a:cs typeface="Arial" panose="020B0604020202020204" pitchFamily="34" charset="0"/>
              </a:rPr>
              <a:t> e organizzazione</a:t>
            </a:r>
          </a:p>
        </p:txBody>
      </p:sp>
      <p:sp>
        <p:nvSpPr>
          <p:cNvPr id="60" name="Rechteck: abgerundete Ecken 59">
            <a:extLst>
              <a:ext uri="{FF2B5EF4-FFF2-40B4-BE49-F238E27FC236}">
                <a16:creationId xmlns:a16="http://schemas.microsoft.com/office/drawing/2014/main" id="{19803321-6CC5-8AF8-9A8A-7BF9F4FD9F51}"/>
              </a:ext>
            </a:extLst>
          </p:cNvPr>
          <p:cNvSpPr/>
          <p:nvPr userDrawn="1"/>
        </p:nvSpPr>
        <p:spPr>
          <a:xfrm>
            <a:off x="2515700" y="4492150"/>
            <a:ext cx="2237202" cy="163814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292" b="1" dirty="0">
                <a:latin typeface="Arial" panose="020B0604020202020204" pitchFamily="34" charset="0"/>
                <a:cs typeface="Arial" panose="020B0604020202020204" pitchFamily="34" charset="0"/>
              </a:rPr>
              <a:t>Persone</a:t>
            </a:r>
          </a:p>
        </p:txBody>
      </p:sp>
      <p:sp>
        <p:nvSpPr>
          <p:cNvPr id="61" name="Rechteck: abgerundete Ecken 60">
            <a:extLst>
              <a:ext uri="{FF2B5EF4-FFF2-40B4-BE49-F238E27FC236}">
                <a16:creationId xmlns:a16="http://schemas.microsoft.com/office/drawing/2014/main" id="{10CF1C83-B034-5820-EEB3-903F91021A16}"/>
              </a:ext>
            </a:extLst>
          </p:cNvPr>
          <p:cNvSpPr/>
          <p:nvPr userDrawn="1"/>
        </p:nvSpPr>
        <p:spPr>
          <a:xfrm>
            <a:off x="7376719" y="4492149"/>
            <a:ext cx="1079107" cy="163814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292" b="1" dirty="0">
                <a:latin typeface="Arial" panose="020B0604020202020204" pitchFamily="34" charset="0"/>
                <a:cs typeface="Arial" panose="020B0604020202020204" pitchFamily="34" charset="0"/>
              </a:rPr>
              <a:t>Processi</a:t>
            </a:r>
          </a:p>
        </p:txBody>
      </p:sp>
      <p:sp>
        <p:nvSpPr>
          <p:cNvPr id="62" name="Rechteck: abgerundete Ecken 61">
            <a:extLst>
              <a:ext uri="{FF2B5EF4-FFF2-40B4-BE49-F238E27FC236}">
                <a16:creationId xmlns:a16="http://schemas.microsoft.com/office/drawing/2014/main" id="{01594E71-5838-557E-5AC7-C494F609AAEA}"/>
              </a:ext>
            </a:extLst>
          </p:cNvPr>
          <p:cNvSpPr/>
          <p:nvPr userDrawn="1"/>
        </p:nvSpPr>
        <p:spPr>
          <a:xfrm>
            <a:off x="1882802" y="6541323"/>
            <a:ext cx="970376" cy="162831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292" b="1" dirty="0">
                <a:latin typeface="Arial" panose="020B0604020202020204" pitchFamily="34" charset="0"/>
                <a:cs typeface="Arial" panose="020B0604020202020204" pitchFamily="34" charset="0"/>
              </a:rPr>
              <a:t>Pazienti</a:t>
            </a:r>
          </a:p>
        </p:txBody>
      </p:sp>
      <p:sp>
        <p:nvSpPr>
          <p:cNvPr id="63" name="Rechteck: abgerundete Ecken 62">
            <a:extLst>
              <a:ext uri="{FF2B5EF4-FFF2-40B4-BE49-F238E27FC236}">
                <a16:creationId xmlns:a16="http://schemas.microsoft.com/office/drawing/2014/main" id="{CC78F087-9888-7F0C-AEEA-88D9E6F4BE2A}"/>
              </a:ext>
            </a:extLst>
          </p:cNvPr>
          <p:cNvSpPr/>
          <p:nvPr userDrawn="1"/>
        </p:nvSpPr>
        <p:spPr>
          <a:xfrm>
            <a:off x="4604857" y="6526884"/>
            <a:ext cx="1287162" cy="162831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292" b="1" dirty="0">
                <a:latin typeface="Arial" panose="020B0604020202020204" pitchFamily="34" charset="0"/>
                <a:cs typeface="Arial" panose="020B0604020202020204" pitchFamily="34" charset="0"/>
              </a:rPr>
              <a:t>Collaboratori</a:t>
            </a:r>
          </a:p>
        </p:txBody>
      </p:sp>
      <p:sp>
        <p:nvSpPr>
          <p:cNvPr id="64" name="Rechteck: abgerundete Ecken 63">
            <a:extLst>
              <a:ext uri="{FF2B5EF4-FFF2-40B4-BE49-F238E27FC236}">
                <a16:creationId xmlns:a16="http://schemas.microsoft.com/office/drawing/2014/main" id="{AAC02E1A-4FE4-1C0C-4F7E-FD86563C6A6C}"/>
              </a:ext>
            </a:extLst>
          </p:cNvPr>
          <p:cNvSpPr/>
          <p:nvPr userDrawn="1"/>
        </p:nvSpPr>
        <p:spPr>
          <a:xfrm>
            <a:off x="1218852" y="8883262"/>
            <a:ext cx="2279257" cy="162831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it-IT" sz="1292" b="1" dirty="0">
                <a:latin typeface="Arial" panose="020B0604020202020204" pitchFamily="34" charset="0"/>
                <a:cs typeface="Arial" panose="020B0604020202020204" pitchFamily="34" charset="0"/>
              </a:rPr>
              <a:t>Compito e mandato</a:t>
            </a:r>
            <a:endParaRPr lang="de-CH" sz="1292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hteck: abgerundete Ecken 64">
            <a:extLst>
              <a:ext uri="{FF2B5EF4-FFF2-40B4-BE49-F238E27FC236}">
                <a16:creationId xmlns:a16="http://schemas.microsoft.com/office/drawing/2014/main" id="{F1BB3F4C-5FD2-E40B-62FA-679E72356E32}"/>
              </a:ext>
            </a:extLst>
          </p:cNvPr>
          <p:cNvSpPr/>
          <p:nvPr userDrawn="1"/>
        </p:nvSpPr>
        <p:spPr>
          <a:xfrm>
            <a:off x="5754055" y="8883262"/>
            <a:ext cx="2237202" cy="163816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292" b="1" dirty="0">
                <a:latin typeface="Arial" panose="020B0604020202020204" pitchFamily="34" charset="0"/>
                <a:cs typeface="Arial" panose="020B0604020202020204" pitchFamily="34" charset="0"/>
              </a:rPr>
              <a:t>Ambiente interno</a:t>
            </a:r>
          </a:p>
        </p:txBody>
      </p:sp>
      <p:sp>
        <p:nvSpPr>
          <p:cNvPr id="66" name="Rechteck: abgerundete Ecken 65">
            <a:extLst>
              <a:ext uri="{FF2B5EF4-FFF2-40B4-BE49-F238E27FC236}">
                <a16:creationId xmlns:a16="http://schemas.microsoft.com/office/drawing/2014/main" id="{A334C640-FB62-FC71-BDC2-12BCAF2D3587}"/>
              </a:ext>
            </a:extLst>
          </p:cNvPr>
          <p:cNvSpPr/>
          <p:nvPr userDrawn="1"/>
        </p:nvSpPr>
        <p:spPr>
          <a:xfrm>
            <a:off x="10625011" y="2477538"/>
            <a:ext cx="1079107" cy="163814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292" b="1" dirty="0">
                <a:latin typeface="Arial" panose="020B0604020202020204" pitchFamily="34" charset="0"/>
                <a:cs typeface="Arial" panose="020B0604020202020204" pitchFamily="34" charset="0"/>
              </a:rPr>
              <a:t>Outcome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C5AC4CED-CCE4-1554-5277-557D8E815F9D}"/>
              </a:ext>
            </a:extLst>
          </p:cNvPr>
          <p:cNvSpPr txBox="1"/>
          <p:nvPr userDrawn="1"/>
        </p:nvSpPr>
        <p:spPr>
          <a:xfrm>
            <a:off x="9737589" y="8795032"/>
            <a:ext cx="3004348" cy="2712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H" sz="1163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© </a:t>
            </a:r>
            <a:r>
              <a:rPr lang="fr-CH" sz="1034" dirty="0">
                <a:latin typeface="Arial" panose="020B0604020202020204" pitchFamily="34" charset="0"/>
                <a:ea typeface="Times New Roman" panose="02020603050405020304" pitchFamily="18" charset="0"/>
              </a:rPr>
              <a:t>Fondazione Sicurezza dei pazienti Svizzera</a:t>
            </a:r>
            <a:endParaRPr lang="de-CH" sz="1551" dirty="0"/>
          </a:p>
        </p:txBody>
      </p:sp>
      <p:pic>
        <p:nvPicPr>
          <p:cNvPr id="68" name="Bild 1">
            <a:extLst>
              <a:ext uri="{FF2B5EF4-FFF2-40B4-BE49-F238E27FC236}">
                <a16:creationId xmlns:a16="http://schemas.microsoft.com/office/drawing/2014/main" id="{1E837098-54A3-205D-EDC2-FA25733F4F6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563" y="514006"/>
            <a:ext cx="1831604" cy="861496"/>
          </a:xfrm>
          <a:prstGeom prst="rect">
            <a:avLst/>
          </a:prstGeom>
          <a:ln w="19050">
            <a:noFill/>
          </a:ln>
        </p:spPr>
      </p:pic>
      <p:sp>
        <p:nvSpPr>
          <p:cNvPr id="69" name="Textfeld 68">
            <a:extLst>
              <a:ext uri="{FF2B5EF4-FFF2-40B4-BE49-F238E27FC236}">
                <a16:creationId xmlns:a16="http://schemas.microsoft.com/office/drawing/2014/main" id="{D00EE268-AE24-50DA-9E96-4788FF6D9906}"/>
              </a:ext>
            </a:extLst>
          </p:cNvPr>
          <p:cNvSpPr txBox="1"/>
          <p:nvPr userDrawn="1"/>
        </p:nvSpPr>
        <p:spPr>
          <a:xfrm>
            <a:off x="289085" y="887642"/>
            <a:ext cx="8661093" cy="4176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CH" sz="1357" u="sng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</a:t>
            </a:r>
            <a:r>
              <a:rPr lang="de-CH" sz="1357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CH" sz="905" dirty="0">
                <a:latin typeface="Arial" panose="020B0604020202020204" pitchFamily="34" charset="0"/>
                <a:cs typeface="Arial" panose="020B0604020202020204" pitchFamily="34" charset="0"/>
              </a:rPr>
              <a:t>Titolo / Data</a:t>
            </a:r>
            <a:r>
              <a:rPr lang="de-CH" sz="1357" b="1" u="sng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95E8D4FD-6F48-EA22-2996-E83F833158E7}"/>
              </a:ext>
            </a:extLst>
          </p:cNvPr>
          <p:cNvSpPr txBox="1"/>
          <p:nvPr userDrawn="1"/>
        </p:nvSpPr>
        <p:spPr>
          <a:xfrm>
            <a:off x="9789774" y="1550890"/>
            <a:ext cx="2771464" cy="9076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1163" dirty="0">
                <a:latin typeface="Arial" panose="020B0604020202020204" pitchFamily="34" charset="0"/>
                <a:cs typeface="Arial" panose="020B0604020202020204" pitchFamily="34" charset="0"/>
              </a:rPr>
              <a:t>"Human centered design"</a:t>
            </a:r>
          </a:p>
          <a:p>
            <a:pPr algn="ctr"/>
            <a:r>
              <a:rPr lang="de-CH" sz="1809" b="1" dirty="0">
                <a:latin typeface="Arial" panose="020B0604020202020204" pitchFamily="34" charset="0"/>
                <a:cs typeface="Arial" panose="020B0604020202020204" pitchFamily="34" charset="0"/>
              </a:rPr>
              <a:t>SEIPS model V. 2.0 </a:t>
            </a:r>
            <a:r>
              <a:rPr lang="de-CH" sz="1200" b="0" dirty="0">
                <a:latin typeface="Arial" panose="020B0604020202020204" pitchFamily="34" charset="0"/>
                <a:cs typeface="Arial" panose="020B0604020202020204" pitchFamily="34" charset="0"/>
              </a:rPr>
              <a:t>(mod.)</a:t>
            </a:r>
            <a:endParaRPr lang="de-CH" sz="1809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CH" sz="1163" dirty="0">
                <a:latin typeface="Arial" panose="020B0604020202020204" pitchFamily="34" charset="0"/>
                <a:cs typeface="Arial" panose="020B0604020202020204" pitchFamily="34" charset="0"/>
              </a:rPr>
              <a:t>SEIPS = Systems Engineering</a:t>
            </a:r>
          </a:p>
          <a:p>
            <a:pPr algn="ctr"/>
            <a:r>
              <a:rPr lang="de-CH" sz="1163" dirty="0">
                <a:latin typeface="Arial" panose="020B0604020202020204" pitchFamily="34" charset="0"/>
                <a:cs typeface="Arial" panose="020B0604020202020204" pitchFamily="34" charset="0"/>
              </a:rPr>
              <a:t>Initiative for Patient Safety</a:t>
            </a:r>
            <a:endParaRPr lang="fr-CH" sz="129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97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797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>
            <a:extLst>
              <a:ext uri="{FF2B5EF4-FFF2-40B4-BE49-F238E27FC236}">
                <a16:creationId xmlns:a16="http://schemas.microsoft.com/office/drawing/2014/main" id="{F97BF405-D838-F314-39B6-FA9BA2EF44B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83846" y="4673675"/>
            <a:ext cx="2754776" cy="187759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EA86E445-74A0-90BA-68F8-A5B00156486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84922" y="4673675"/>
            <a:ext cx="2754776" cy="187759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9D37E4A2-765E-CDCA-E8C8-F1DA77B814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0842" y="2268069"/>
            <a:ext cx="4104000" cy="20520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BE274C5B-71A2-459D-B55B-F886A345EDF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3057" y="2272496"/>
            <a:ext cx="4104000" cy="20520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1AA57743-0F73-822B-6BEF-1483840A88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0842" y="6841999"/>
            <a:ext cx="4104000" cy="20160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0841707E-7A65-F88F-2F21-D1E4E5199B9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91482" y="6853574"/>
            <a:ext cx="4104000" cy="20160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9073F454-AF47-50DD-FDE3-26CC04F2C14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9267" y="1390723"/>
            <a:ext cx="8460000" cy="4320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381F9E8E-B229-9364-518A-DD27C44EFD9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7692" y="591868"/>
            <a:ext cx="8523790" cy="472803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B1BBE34C-D126-7A76-07DE-D303A6454FF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54790" y="4673675"/>
            <a:ext cx="2516532" cy="19440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11407B8F-2BB5-A791-DBC4-2B684B0B244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73857" y="2684760"/>
            <a:ext cx="2700000" cy="58680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681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A3-Papier (297 x 420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Helmut Paula</dc:creator>
  <cp:lastModifiedBy>Helmut Paula</cp:lastModifiedBy>
  <cp:revision>20</cp:revision>
  <dcterms:created xsi:type="dcterms:W3CDTF">2022-08-05T09:13:16Z</dcterms:created>
  <dcterms:modified xsi:type="dcterms:W3CDTF">2023-01-17T16:42:50Z</dcterms:modified>
</cp:coreProperties>
</file>