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6" autoAdjust="0"/>
    <p:restoredTop sz="94607" autoAdjust="0"/>
  </p:normalViewPr>
  <p:slideViewPr>
    <p:cSldViewPr snapToGrid="0">
      <p:cViewPr varScale="1">
        <p:scale>
          <a:sx n="109" d="100"/>
          <a:sy n="109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05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956A4771-B149-8618-300B-5653DD851046}"/>
              </a:ext>
            </a:extLst>
          </p:cNvPr>
          <p:cNvSpPr/>
          <p:nvPr userDrawn="1"/>
        </p:nvSpPr>
        <p:spPr>
          <a:xfrm>
            <a:off x="223697" y="1396538"/>
            <a:ext cx="3234398" cy="1686541"/>
          </a:xfrm>
          <a:prstGeom prst="roundRect">
            <a:avLst>
              <a:gd name="adj" fmla="val 7302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4" name="Rechteck: abgerundete Ecken 53">
            <a:extLst>
              <a:ext uri="{FF2B5EF4-FFF2-40B4-BE49-F238E27FC236}">
                <a16:creationId xmlns:a16="http://schemas.microsoft.com/office/drawing/2014/main" id="{1874836B-1EF1-D141-E7B6-7F81F311161C}"/>
              </a:ext>
            </a:extLst>
          </p:cNvPr>
          <p:cNvSpPr/>
          <p:nvPr userDrawn="1"/>
        </p:nvSpPr>
        <p:spPr>
          <a:xfrm>
            <a:off x="3604837" y="1383096"/>
            <a:ext cx="3234398" cy="1699983"/>
          </a:xfrm>
          <a:prstGeom prst="roundRect">
            <a:avLst>
              <a:gd name="adj" fmla="val 7302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5" name="Rechteck: abgerundete Ecken 54">
            <a:extLst>
              <a:ext uri="{FF2B5EF4-FFF2-40B4-BE49-F238E27FC236}">
                <a16:creationId xmlns:a16="http://schemas.microsoft.com/office/drawing/2014/main" id="{99ACE1D8-92C0-34EF-2FC7-616B2C45EAF3}"/>
              </a:ext>
            </a:extLst>
          </p:cNvPr>
          <p:cNvSpPr/>
          <p:nvPr userDrawn="1"/>
        </p:nvSpPr>
        <p:spPr>
          <a:xfrm>
            <a:off x="219337" y="4973740"/>
            <a:ext cx="3234398" cy="1686541"/>
          </a:xfrm>
          <a:prstGeom prst="roundRect">
            <a:avLst>
              <a:gd name="adj" fmla="val 7302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6" name="Rechteck: abgerundete Ecken 55">
            <a:extLst>
              <a:ext uri="{FF2B5EF4-FFF2-40B4-BE49-F238E27FC236}">
                <a16:creationId xmlns:a16="http://schemas.microsoft.com/office/drawing/2014/main" id="{7FC28FA4-9635-D457-32BC-A67FA4A9E50E}"/>
              </a:ext>
            </a:extLst>
          </p:cNvPr>
          <p:cNvSpPr/>
          <p:nvPr userDrawn="1"/>
        </p:nvSpPr>
        <p:spPr>
          <a:xfrm>
            <a:off x="3600246" y="4973740"/>
            <a:ext cx="3234398" cy="1686541"/>
          </a:xfrm>
          <a:prstGeom prst="roundRect">
            <a:avLst>
              <a:gd name="adj" fmla="val 7302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7" name="Rechteck: abgerundete Ecken 56">
            <a:extLst>
              <a:ext uri="{FF2B5EF4-FFF2-40B4-BE49-F238E27FC236}">
                <a16:creationId xmlns:a16="http://schemas.microsoft.com/office/drawing/2014/main" id="{8B41720F-53DC-436E-688D-D29329AFFE0F}"/>
              </a:ext>
            </a:extLst>
          </p:cNvPr>
          <p:cNvSpPr/>
          <p:nvPr userDrawn="1"/>
        </p:nvSpPr>
        <p:spPr>
          <a:xfrm>
            <a:off x="735450" y="3253698"/>
            <a:ext cx="2157769" cy="1612804"/>
          </a:xfrm>
          <a:prstGeom prst="roundRect">
            <a:avLst>
              <a:gd name="adj" fmla="val 7302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8" name="Rechteck: abgerundete Ecken 57">
            <a:extLst>
              <a:ext uri="{FF2B5EF4-FFF2-40B4-BE49-F238E27FC236}">
                <a16:creationId xmlns:a16="http://schemas.microsoft.com/office/drawing/2014/main" id="{5FDB12C9-2258-0CB7-4BDA-AC592F7C8785}"/>
              </a:ext>
            </a:extLst>
          </p:cNvPr>
          <p:cNvSpPr/>
          <p:nvPr userDrawn="1"/>
        </p:nvSpPr>
        <p:spPr>
          <a:xfrm>
            <a:off x="2912717" y="3249541"/>
            <a:ext cx="2157769" cy="1612804"/>
          </a:xfrm>
          <a:prstGeom prst="roundRect">
            <a:avLst>
              <a:gd name="adj" fmla="val 7302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9" name="Rechteck: abgerundete Ecken 58">
            <a:extLst>
              <a:ext uri="{FF2B5EF4-FFF2-40B4-BE49-F238E27FC236}">
                <a16:creationId xmlns:a16="http://schemas.microsoft.com/office/drawing/2014/main" id="{82C6D066-4518-8C34-B159-138A74A871B1}"/>
              </a:ext>
            </a:extLst>
          </p:cNvPr>
          <p:cNvSpPr/>
          <p:nvPr userDrawn="1"/>
        </p:nvSpPr>
        <p:spPr>
          <a:xfrm>
            <a:off x="7525648" y="1704274"/>
            <a:ext cx="2156655" cy="4708416"/>
          </a:xfrm>
          <a:prstGeom prst="roundRect">
            <a:avLst>
              <a:gd name="adj" fmla="val 7302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0" name="Pfeil: nach rechts 59">
            <a:extLst>
              <a:ext uri="{FF2B5EF4-FFF2-40B4-BE49-F238E27FC236}">
                <a16:creationId xmlns:a16="http://schemas.microsoft.com/office/drawing/2014/main" id="{A3794F9E-B993-04CB-E68E-618010F4C3B1}"/>
              </a:ext>
            </a:extLst>
          </p:cNvPr>
          <p:cNvSpPr/>
          <p:nvPr userDrawn="1"/>
        </p:nvSpPr>
        <p:spPr>
          <a:xfrm>
            <a:off x="5187739" y="2435629"/>
            <a:ext cx="2244436" cy="3225338"/>
          </a:xfrm>
          <a:prstGeom prst="rightArrow">
            <a:avLst>
              <a:gd name="adj1" fmla="val 50000"/>
              <a:gd name="adj2" fmla="val 21852"/>
            </a:avLst>
          </a:prstGeom>
          <a:solidFill>
            <a:srgbClr val="FFC000">
              <a:alpha val="43137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1" name="Legende: mit Pfeil nach unten 60">
            <a:extLst>
              <a:ext uri="{FF2B5EF4-FFF2-40B4-BE49-F238E27FC236}">
                <a16:creationId xmlns:a16="http://schemas.microsoft.com/office/drawing/2014/main" id="{7E549B7B-82B3-0BDF-AFEC-68BEF0ECDB37}"/>
              </a:ext>
            </a:extLst>
          </p:cNvPr>
          <p:cNvSpPr/>
          <p:nvPr userDrawn="1"/>
        </p:nvSpPr>
        <p:spPr>
          <a:xfrm>
            <a:off x="219337" y="710715"/>
            <a:ext cx="6615307" cy="661370"/>
          </a:xfrm>
          <a:prstGeom prst="downArrowCallout">
            <a:avLst>
              <a:gd name="adj1" fmla="val 84287"/>
              <a:gd name="adj2" fmla="val 92756"/>
              <a:gd name="adj3" fmla="val 28771"/>
              <a:gd name="adj4" fmla="val 6497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2" name="Rechteck: abgerundete Ecken 61">
            <a:extLst>
              <a:ext uri="{FF2B5EF4-FFF2-40B4-BE49-F238E27FC236}">
                <a16:creationId xmlns:a16="http://schemas.microsoft.com/office/drawing/2014/main" id="{EC223BC6-5FC2-5C57-E3D1-9E00500038BC}"/>
              </a:ext>
            </a:extLst>
          </p:cNvPr>
          <p:cNvSpPr/>
          <p:nvPr userDrawn="1"/>
        </p:nvSpPr>
        <p:spPr>
          <a:xfrm>
            <a:off x="2893219" y="647700"/>
            <a:ext cx="1235869" cy="1260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Influssi</a:t>
            </a:r>
            <a:r>
              <a:rPr lang="de-CH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esterni</a:t>
            </a:r>
            <a:endParaRPr lang="de-CH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hteck: abgerundete Ecken 62">
            <a:extLst>
              <a:ext uri="{FF2B5EF4-FFF2-40B4-BE49-F238E27FC236}">
                <a16:creationId xmlns:a16="http://schemas.microsoft.com/office/drawing/2014/main" id="{374E47B4-297E-ED4D-64AC-4DA8358DF958}"/>
              </a:ext>
            </a:extLst>
          </p:cNvPr>
          <p:cNvSpPr/>
          <p:nvPr userDrawn="1"/>
        </p:nvSpPr>
        <p:spPr>
          <a:xfrm>
            <a:off x="803759" y="1338466"/>
            <a:ext cx="2210871" cy="1260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Strumenti</a:t>
            </a:r>
            <a:r>
              <a:rPr lang="de-CH" sz="1000" b="1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de-CH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lavoro</a:t>
            </a:r>
            <a:r>
              <a:rPr lang="de-CH" sz="1000" b="1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de-CH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tecnica</a:t>
            </a:r>
            <a:endParaRPr lang="de-CH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hteck: abgerundete Ecken 63">
            <a:extLst>
              <a:ext uri="{FF2B5EF4-FFF2-40B4-BE49-F238E27FC236}">
                <a16:creationId xmlns:a16="http://schemas.microsoft.com/office/drawing/2014/main" id="{C2470C96-96E1-EC2D-2785-0712C7E65396}"/>
              </a:ext>
            </a:extLst>
          </p:cNvPr>
          <p:cNvSpPr/>
          <p:nvPr userDrawn="1"/>
        </p:nvSpPr>
        <p:spPr>
          <a:xfrm>
            <a:off x="4175443" y="1331246"/>
            <a:ext cx="2210400" cy="1260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Istituti</a:t>
            </a:r>
            <a:r>
              <a:rPr lang="de-CH" sz="1000" b="1" dirty="0">
                <a:latin typeface="Arial" panose="020B0604020202020204" pitchFamily="34" charset="0"/>
                <a:cs typeface="Arial" panose="020B0604020202020204" pitchFamily="34" charset="0"/>
              </a:rPr>
              <a:t> e organizzazione</a:t>
            </a:r>
          </a:p>
        </p:txBody>
      </p:sp>
      <p:sp>
        <p:nvSpPr>
          <p:cNvPr id="65" name="Rechteck: abgerundete Ecken 64">
            <a:extLst>
              <a:ext uri="{FF2B5EF4-FFF2-40B4-BE49-F238E27FC236}">
                <a16:creationId xmlns:a16="http://schemas.microsoft.com/office/drawing/2014/main" id="{388A433A-2F18-B949-D114-4961B00D3E02}"/>
              </a:ext>
            </a:extLst>
          </p:cNvPr>
          <p:cNvSpPr/>
          <p:nvPr userDrawn="1"/>
        </p:nvSpPr>
        <p:spPr>
          <a:xfrm>
            <a:off x="1946673" y="3190318"/>
            <a:ext cx="1731168" cy="12676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000" b="1" dirty="0">
                <a:latin typeface="Arial" panose="020B0604020202020204" pitchFamily="34" charset="0"/>
                <a:cs typeface="Arial" panose="020B0604020202020204" pitchFamily="34" charset="0"/>
              </a:rPr>
              <a:t>Persone</a:t>
            </a:r>
          </a:p>
        </p:txBody>
      </p:sp>
      <p:sp>
        <p:nvSpPr>
          <p:cNvPr id="66" name="Rechteck: abgerundete Ecken 65">
            <a:extLst>
              <a:ext uri="{FF2B5EF4-FFF2-40B4-BE49-F238E27FC236}">
                <a16:creationId xmlns:a16="http://schemas.microsoft.com/office/drawing/2014/main" id="{929EA48A-97B3-ACA0-22E7-B835C70B075B}"/>
              </a:ext>
            </a:extLst>
          </p:cNvPr>
          <p:cNvSpPr/>
          <p:nvPr userDrawn="1"/>
        </p:nvSpPr>
        <p:spPr>
          <a:xfrm>
            <a:off x="5708175" y="3190317"/>
            <a:ext cx="835023" cy="12676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000" b="1" dirty="0">
                <a:latin typeface="Arial" panose="020B0604020202020204" pitchFamily="34" charset="0"/>
                <a:cs typeface="Arial" panose="020B0604020202020204" pitchFamily="34" charset="0"/>
              </a:rPr>
              <a:t>Processi</a:t>
            </a:r>
          </a:p>
        </p:txBody>
      </p:sp>
      <p:sp>
        <p:nvSpPr>
          <p:cNvPr id="67" name="Rechteck: abgerundete Ecken 66">
            <a:extLst>
              <a:ext uri="{FF2B5EF4-FFF2-40B4-BE49-F238E27FC236}">
                <a16:creationId xmlns:a16="http://schemas.microsoft.com/office/drawing/2014/main" id="{0949FD93-9A0B-F7F6-13EF-0C6E84C067B6}"/>
              </a:ext>
            </a:extLst>
          </p:cNvPr>
          <p:cNvSpPr/>
          <p:nvPr userDrawn="1"/>
        </p:nvSpPr>
        <p:spPr>
          <a:xfrm>
            <a:off x="1456930" y="4775988"/>
            <a:ext cx="750886" cy="1260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000" b="1" dirty="0">
                <a:latin typeface="Arial" panose="020B0604020202020204" pitchFamily="34" charset="0"/>
                <a:cs typeface="Arial" panose="020B0604020202020204" pitchFamily="34" charset="0"/>
              </a:rPr>
              <a:t>Pazienti</a:t>
            </a:r>
          </a:p>
        </p:txBody>
      </p:sp>
      <p:sp>
        <p:nvSpPr>
          <p:cNvPr id="68" name="Rechteck: abgerundete Ecken 67">
            <a:extLst>
              <a:ext uri="{FF2B5EF4-FFF2-40B4-BE49-F238E27FC236}">
                <a16:creationId xmlns:a16="http://schemas.microsoft.com/office/drawing/2014/main" id="{D658B034-1551-A1F6-AEDB-7974C2CB34EF}"/>
              </a:ext>
            </a:extLst>
          </p:cNvPr>
          <p:cNvSpPr/>
          <p:nvPr userDrawn="1"/>
        </p:nvSpPr>
        <p:spPr>
          <a:xfrm>
            <a:off x="3563282" y="4764815"/>
            <a:ext cx="996018" cy="1260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000" b="1" dirty="0">
                <a:latin typeface="Arial" panose="020B0604020202020204" pitchFamily="34" charset="0"/>
                <a:cs typeface="Arial" panose="020B0604020202020204" pitchFamily="34" charset="0"/>
              </a:rPr>
              <a:t>Collaboratori</a:t>
            </a:r>
          </a:p>
        </p:txBody>
      </p:sp>
      <p:sp>
        <p:nvSpPr>
          <p:cNvPr id="69" name="Rechteck: abgerundete Ecken 68">
            <a:extLst>
              <a:ext uri="{FF2B5EF4-FFF2-40B4-BE49-F238E27FC236}">
                <a16:creationId xmlns:a16="http://schemas.microsoft.com/office/drawing/2014/main" id="{B06DEF78-B52C-FF70-06C5-50E131E692A8}"/>
              </a:ext>
            </a:extLst>
          </p:cNvPr>
          <p:cNvSpPr/>
          <p:nvPr userDrawn="1"/>
        </p:nvSpPr>
        <p:spPr>
          <a:xfrm>
            <a:off x="943159" y="6588203"/>
            <a:ext cx="1763711" cy="1260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it-IT" sz="1000" b="1" dirty="0">
                <a:latin typeface="Arial" panose="020B0604020202020204" pitchFamily="34" charset="0"/>
                <a:cs typeface="Arial" panose="020B0604020202020204" pitchFamily="34" charset="0"/>
              </a:rPr>
              <a:t>Compito e mandato</a:t>
            </a:r>
            <a:endParaRPr lang="de-CH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hteck: abgerundete Ecken 69">
            <a:extLst>
              <a:ext uri="{FF2B5EF4-FFF2-40B4-BE49-F238E27FC236}">
                <a16:creationId xmlns:a16="http://schemas.microsoft.com/office/drawing/2014/main" id="{4EF2E555-A471-3B73-FB42-4D54E2C0D6E8}"/>
              </a:ext>
            </a:extLst>
          </p:cNvPr>
          <p:cNvSpPr/>
          <p:nvPr userDrawn="1"/>
        </p:nvSpPr>
        <p:spPr>
          <a:xfrm>
            <a:off x="4452543" y="6588203"/>
            <a:ext cx="1731168" cy="12676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000" b="1" dirty="0">
                <a:latin typeface="Arial" panose="020B0604020202020204" pitchFamily="34" charset="0"/>
                <a:cs typeface="Arial" panose="020B0604020202020204" pitchFamily="34" charset="0"/>
              </a:rPr>
              <a:t>Ambiente interno</a:t>
            </a:r>
          </a:p>
        </p:txBody>
      </p:sp>
      <p:sp>
        <p:nvSpPr>
          <p:cNvPr id="71" name="Rechteck: abgerundete Ecken 70">
            <a:extLst>
              <a:ext uri="{FF2B5EF4-FFF2-40B4-BE49-F238E27FC236}">
                <a16:creationId xmlns:a16="http://schemas.microsoft.com/office/drawing/2014/main" id="{31B849DF-7364-595D-9408-8CDEFD4FE86B}"/>
              </a:ext>
            </a:extLst>
          </p:cNvPr>
          <p:cNvSpPr/>
          <p:nvPr userDrawn="1"/>
        </p:nvSpPr>
        <p:spPr>
          <a:xfrm>
            <a:off x="8221734" y="1631392"/>
            <a:ext cx="835023" cy="12676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000" b="1" dirty="0"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FB4ACA64-9D3B-C688-F342-2AFAFAF4DC10}"/>
              </a:ext>
            </a:extLst>
          </p:cNvPr>
          <p:cNvSpPr txBox="1"/>
          <p:nvPr userDrawn="1"/>
        </p:nvSpPr>
        <p:spPr>
          <a:xfrm>
            <a:off x="7535039" y="6519929"/>
            <a:ext cx="2324793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H" sz="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© </a:t>
            </a:r>
            <a:r>
              <a:rPr lang="fr-CH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Fondazione Sicurezza dei pazienti Svizzera</a:t>
            </a:r>
            <a:endParaRPr lang="de-CH" sz="1200" dirty="0"/>
          </a:p>
        </p:txBody>
      </p:sp>
      <p:pic>
        <p:nvPicPr>
          <p:cNvPr id="73" name="Bild 1">
            <a:extLst>
              <a:ext uri="{FF2B5EF4-FFF2-40B4-BE49-F238E27FC236}">
                <a16:creationId xmlns:a16="http://schemas.microsoft.com/office/drawing/2014/main" id="{9B962F53-1084-E0EF-7B65-848C523EFA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530" y="111993"/>
            <a:ext cx="1417313" cy="666634"/>
          </a:xfrm>
          <a:prstGeom prst="rect">
            <a:avLst/>
          </a:prstGeom>
          <a:ln w="19050">
            <a:noFill/>
          </a:ln>
        </p:spPr>
      </p:pic>
      <p:sp>
        <p:nvSpPr>
          <p:cNvPr id="74" name="Textfeld 73">
            <a:extLst>
              <a:ext uri="{FF2B5EF4-FFF2-40B4-BE49-F238E27FC236}">
                <a16:creationId xmlns:a16="http://schemas.microsoft.com/office/drawing/2014/main" id="{13A41C20-D577-973F-3063-432C89207E4A}"/>
              </a:ext>
            </a:extLst>
          </p:cNvPr>
          <p:cNvSpPr txBox="1"/>
          <p:nvPr userDrawn="1"/>
        </p:nvSpPr>
        <p:spPr>
          <a:xfrm>
            <a:off x="223697" y="401116"/>
            <a:ext cx="6702036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CH" sz="1050" u="sng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</a:t>
            </a:r>
            <a:r>
              <a:rPr lang="de-CH" sz="105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Titolo / Data</a:t>
            </a:r>
            <a:r>
              <a:rPr lang="de-CH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A7D4D65A-15FD-FCE9-B892-3621F7751579}"/>
              </a:ext>
            </a:extLst>
          </p:cNvPr>
          <p:cNvSpPr txBox="1"/>
          <p:nvPr userDrawn="1"/>
        </p:nvSpPr>
        <p:spPr>
          <a:xfrm>
            <a:off x="7527951" y="914343"/>
            <a:ext cx="2176750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"Human centered design"</a:t>
            </a:r>
          </a:p>
          <a:p>
            <a:pPr algn="ctr"/>
            <a:r>
              <a:rPr lang="de-CH" sz="1400" b="1" dirty="0">
                <a:latin typeface="Arial" panose="020B0604020202020204" pitchFamily="34" charset="0"/>
                <a:cs typeface="Arial" panose="020B0604020202020204" pitchFamily="34" charset="0"/>
              </a:rPr>
              <a:t>SEIPS model V. 2.0 </a:t>
            </a:r>
            <a:r>
              <a:rPr lang="de-CH" sz="900" b="0" dirty="0">
                <a:latin typeface="Arial" panose="020B0604020202020204" pitchFamily="34" charset="0"/>
                <a:cs typeface="Arial" panose="020B0604020202020204" pitchFamily="34" charset="0"/>
              </a:rPr>
              <a:t>(mod.)</a:t>
            </a:r>
            <a:endParaRPr lang="de-CH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SEIPS = Systems Engineering</a:t>
            </a:r>
          </a:p>
          <a:p>
            <a:pPr algn="ctr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Initiative for Patient Safety</a:t>
            </a:r>
            <a:endParaRPr lang="fr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399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feld 23">
            <a:extLst>
              <a:ext uri="{FF2B5EF4-FFF2-40B4-BE49-F238E27FC236}">
                <a16:creationId xmlns:a16="http://schemas.microsoft.com/office/drawing/2014/main" id="{D51226C3-6451-5228-2FD0-846916CB58F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6185" y="254978"/>
            <a:ext cx="6523892" cy="292388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BFC0C52B-C28A-D76B-3BA8-E23E29E176A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6185" y="799410"/>
            <a:ext cx="6588000" cy="3240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F6391384-00B5-E4BC-31B5-CADCE73C539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3769" y="1479348"/>
            <a:ext cx="3168000" cy="15840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8B774EC-4C55-4256-A23F-C53661364B0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47769" y="1479348"/>
            <a:ext cx="3168000" cy="15840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6AB5D9CA-088C-B8AF-5C59-194D2D3644E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3769" y="5036606"/>
            <a:ext cx="3168000" cy="15120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37195EB7-CD58-638C-4EA3-DA39BFE3F45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30185" y="5062982"/>
            <a:ext cx="3168000" cy="15120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73262B4A-4DD4-80B6-080D-F37B35E4FAA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6656" y="3342622"/>
            <a:ext cx="2088000" cy="14400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51ECC110-FFB3-AB96-9BC9-1ADB9DD35AE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51286" y="3342622"/>
            <a:ext cx="2088000" cy="14400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01EE472C-AFB1-2AC2-D2DB-7C5750DE414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1769" y="3342622"/>
            <a:ext cx="1944000" cy="14760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F9619C80-7829-A7AC-87A1-52B7C552B15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563023" y="1798106"/>
            <a:ext cx="2088000" cy="45360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681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A4-Papier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Helmut Paula</dc:creator>
  <cp:lastModifiedBy>Helmut Paula</cp:lastModifiedBy>
  <cp:revision>16</cp:revision>
  <dcterms:created xsi:type="dcterms:W3CDTF">2022-08-05T09:13:16Z</dcterms:created>
  <dcterms:modified xsi:type="dcterms:W3CDTF">2023-01-17T16:46:54Z</dcterms:modified>
</cp:coreProperties>
</file>